
<file path=[Content_Types].xml><?xml version="1.0" encoding="utf-8"?>
<Types xmlns="http://schemas.openxmlformats.org/package/2006/content-types">
  <Default Extension="jpeg" ContentType="image/jpeg"/>
  <Default Extension="png" ContentType="image/png"/>
  <Default Extension="wdp" ContentType="image/vnd.ms-photo"/>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83" r:id="rId3"/>
    <p:sldId id="368" r:id="rId4"/>
    <p:sldId id="455" r:id="rId5"/>
    <p:sldId id="456" r:id="rId6"/>
    <p:sldId id="457" r:id="rId7"/>
    <p:sldId id="459" r:id="rId8"/>
    <p:sldId id="460" r:id="rId9"/>
    <p:sldId id="461" r:id="rId10"/>
    <p:sldId id="462" r:id="rId11"/>
    <p:sldId id="463" r:id="rId12"/>
    <p:sldId id="464" r:id="rId13"/>
    <p:sldId id="465" r:id="rId14"/>
    <p:sldId id="468" r:id="rId15"/>
    <p:sldId id="469" r:id="rId16"/>
    <p:sldId id="470" r:id="rId17"/>
    <p:sldId id="471" r:id="rId18"/>
    <p:sldId id="472" r:id="rId19"/>
    <p:sldId id="473" r:id="rId20"/>
    <p:sldId id="474" r:id="rId21"/>
    <p:sldId id="475" r:id="rId22"/>
    <p:sldId id="476" r:id="rId23"/>
    <p:sldId id="477" r:id="rId24"/>
    <p:sldId id="478" r:id="rId25"/>
    <p:sldId id="479" r:id="rId26"/>
    <p:sldId id="480" r:id="rId27"/>
    <p:sldId id="481" r:id="rId28"/>
    <p:sldId id="482" r:id="rId29"/>
    <p:sldId id="483" r:id="rId30"/>
    <p:sldId id="484" r:id="rId31"/>
    <p:sldId id="485" r:id="rId32"/>
    <p:sldId id="486" r:id="rId33"/>
    <p:sldId id="487" r:id="rId34"/>
    <p:sldId id="488" r:id="rId35"/>
    <p:sldId id="489" r:id="rId36"/>
    <p:sldId id="490" r:id="rId37"/>
    <p:sldId id="491" r:id="rId38"/>
    <p:sldId id="492" r:id="rId39"/>
    <p:sldId id="493" r:id="rId40"/>
    <p:sldId id="494" r:id="rId41"/>
    <p:sldId id="495" r:id="rId42"/>
    <p:sldId id="496" r:id="rId43"/>
    <p:sldId id="497" r:id="rId44"/>
    <p:sldId id="498" r:id="rId45"/>
    <p:sldId id="499" r:id="rId46"/>
    <p:sldId id="500" r:id="rId47"/>
    <p:sldId id="501" r:id="rId48"/>
    <p:sldId id="502" r:id="rId49"/>
    <p:sldId id="503" r:id="rId50"/>
    <p:sldId id="504" r:id="rId51"/>
    <p:sldId id="505" r:id="rId52"/>
    <p:sldId id="506" r:id="rId53"/>
    <p:sldId id="507" r:id="rId54"/>
    <p:sldId id="508" r:id="rId55"/>
    <p:sldId id="509" r:id="rId56"/>
    <p:sldId id="510" r:id="rId57"/>
    <p:sldId id="511" r:id="rId58"/>
    <p:sldId id="512" r:id="rId59"/>
    <p:sldId id="513" r:id="rId60"/>
    <p:sldId id="514" r:id="rId61"/>
    <p:sldId id="515" r:id="rId62"/>
    <p:sldId id="516" r:id="rId63"/>
    <p:sldId id="517" r:id="rId64"/>
    <p:sldId id="518" r:id="rId65"/>
    <p:sldId id="519" r:id="rId66"/>
    <p:sldId id="520" r:id="rId67"/>
    <p:sldId id="521" r:id="rId68"/>
    <p:sldId id="525" r:id="rId69"/>
    <p:sldId id="526" r:id="rId70"/>
    <p:sldId id="527" r:id="rId7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EBED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66" d="100"/>
          <a:sy n="66" d="100"/>
        </p:scale>
        <p:origin x="-560" y="-60"/>
      </p:cViewPr>
      <p:guideLst>
        <p:guide orient="horz" pos="2183"/>
        <p:guide pos="438"/>
        <p:guide pos="724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4" Type="http://schemas.openxmlformats.org/officeDocument/2006/relationships/tableStyles" Target="tableStyles.xml"/><Relationship Id="rId73" Type="http://schemas.openxmlformats.org/officeDocument/2006/relationships/viewProps" Target="viewProps.xml"/><Relationship Id="rId72" Type="http://schemas.openxmlformats.org/officeDocument/2006/relationships/presProps" Target="presProps.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wd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blipFill>
          <a:blip r:embed="rId2"/>
          <a:stretch>
            <a:fillRect/>
          </a:stretch>
        </a:blipFill>
        <a:effectLst/>
      </p:bgPr>
    </p:bg>
    <p:spTree>
      <p:nvGrpSpPr>
        <p:cNvPr id="1" name=""/>
        <p:cNvGrpSpPr/>
        <p:nvPr/>
      </p:nvGrpSpPr>
      <p:grpSpPr>
        <a:xfrm>
          <a:off x="0" y="0"/>
          <a:ext cx="0" cy="0"/>
          <a:chOff x="0" y="0"/>
          <a:chExt cx="0" cy="0"/>
        </a:xfrm>
      </p:grpSpPr>
      <p:sp>
        <p:nvSpPr>
          <p:cNvPr id="4" name="矩形 3"/>
          <p:cNvSpPr/>
          <p:nvPr userDrawn="1"/>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lvl1pPr>
              <a:buNone/>
              <a:defRPr lang="zh-CN" altLang="en-US" sz="2800" b="1" dirty="0" smtClean="0">
                <a:solidFill>
                  <a:schemeClr val="tx1">
                    <a:lumMod val="75000"/>
                  </a:schemeClr>
                </a:solidFill>
                <a:latin typeface="+mn-lt"/>
                <a:ea typeface="+mn-ea"/>
                <a:cs typeface="+mn-cs"/>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Rectangle 25"/>
          <p:cNvSpPr>
            <a:spLocks noGrp="1" noChangeArrowheads="1"/>
          </p:cNvSpPr>
          <p:nvPr>
            <p:ph type="sldNum" sz="quarter" idx="10"/>
          </p:nvPr>
        </p:nvSpPr>
        <p:spPr/>
        <p:txBody>
          <a:bodyPr/>
          <a:lstStyle>
            <a:lvl1pPr>
              <a:defRPr/>
            </a:lvl1pPr>
          </a:lstStyle>
          <a:p>
            <a:pPr>
              <a:defRPr/>
            </a:pPr>
            <a:fld id="{770CB7A5-5FE8-4257-9269-FBB8495D2706}" type="slidenum">
              <a:rPr lang="ko-KR" altLang="en-US"/>
            </a:fld>
            <a:endParaRPr lang="en-US" altLang="ko-K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468D7A-2995-495E-9A2A-B137F9CACD0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C1135C-D794-4B70-AFAB-159D2306CD4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9.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0.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1.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3.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4.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7.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xml"/><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9.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0.xml"/><Relationship Id="rId1" Type="http://schemas.openxmlformats.org/officeDocument/2006/relationships/image" Target="../media/image5.emf"/></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1.xml"/><Relationship Id="rId1" Type="http://schemas.openxmlformats.org/officeDocument/2006/relationships/image" Target="../media/image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2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3.xml"/><Relationship Id="rId1" Type="http://schemas.openxmlformats.org/officeDocument/2006/relationships/image" Target="../media/image1.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4.xml"/><Relationship Id="rId1" Type="http://schemas.openxmlformats.org/officeDocument/2006/relationships/image" Target="../media/image1.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2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6.emf"/></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5.xml"/><Relationship Id="rId1" Type="http://schemas.openxmlformats.org/officeDocument/2006/relationships/image" Target="../media/image1.jpe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6.emf"/></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7.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8.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1468385" y="1184256"/>
            <a:ext cx="9255229" cy="3006743"/>
            <a:chOff x="1468385" y="1184256"/>
            <a:chExt cx="9255229" cy="3006743"/>
          </a:xfrm>
        </p:grpSpPr>
        <p:pic>
          <p:nvPicPr>
            <p:cNvPr id="5" name="图片 4"/>
            <p:cNvPicPr>
              <a:picLocks noChangeAspect="1"/>
            </p:cNvPicPr>
            <p:nvPr/>
          </p:nvPicPr>
          <p:blipFill rotWithShape="1">
            <a:blip r:embed="rId2">
              <a:biLevel thresh="25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9479" t="20556" r="9479" b="42840"/>
            <a:stretch>
              <a:fillRect/>
            </a:stretch>
          </p:blipFill>
          <p:spPr>
            <a:xfrm>
              <a:off x="1468385" y="1184256"/>
              <a:ext cx="9255229" cy="3006743"/>
            </a:xfrm>
            <a:prstGeom prst="rect">
              <a:avLst/>
            </a:prstGeom>
          </p:spPr>
        </p:pic>
        <p:sp>
          <p:nvSpPr>
            <p:cNvPr id="3" name="矩形 2"/>
            <p:cNvSpPr/>
            <p:nvPr/>
          </p:nvSpPr>
          <p:spPr>
            <a:xfrm>
              <a:off x="3783100" y="2687627"/>
              <a:ext cx="4873450" cy="830997"/>
            </a:xfrm>
            <a:prstGeom prst="rect">
              <a:avLst/>
            </a:prstGeom>
          </p:spPr>
          <p:txBody>
            <a:bodyPr wrap="none">
              <a:spAutoFit/>
            </a:bodyPr>
            <a:lstStyle/>
            <a:p>
              <a:pPr algn="ctr" eaLnBrk="0" hangingPunct="0"/>
              <a:r>
                <a:rPr lang="zh-CN" altLang="en-US" sz="4800" b="1" dirty="0" smtClean="0">
                  <a:solidFill>
                    <a:schemeClr val="bg1"/>
                  </a:solidFill>
                  <a:effectLst>
                    <a:outerShdw blurRad="38100" dist="38100" dir="2700000" algn="tl">
                      <a:srgbClr val="000000">
                        <a:alpha val="43137"/>
                      </a:srgbClr>
                    </a:outerShdw>
                  </a:effectLst>
                </a:rPr>
                <a:t>树和二叉树（</a:t>
              </a:r>
              <a:r>
                <a:rPr lang="en-US" altLang="zh-CN" sz="4800" b="1" dirty="0" smtClean="0">
                  <a:solidFill>
                    <a:schemeClr val="bg1"/>
                  </a:solidFill>
                  <a:effectLst>
                    <a:outerShdw blurRad="38100" dist="38100" dir="2700000" algn="tl">
                      <a:srgbClr val="000000">
                        <a:alpha val="43137"/>
                      </a:srgbClr>
                    </a:outerShdw>
                  </a:effectLst>
                </a:rPr>
                <a:t>1</a:t>
              </a:r>
              <a:r>
                <a:rPr lang="zh-CN" altLang="en-US" sz="4800" b="1" dirty="0" smtClean="0">
                  <a:solidFill>
                    <a:schemeClr val="bg1"/>
                  </a:solidFill>
                  <a:effectLst>
                    <a:outerShdw blurRad="38100" dist="38100" dir="2700000" algn="tl">
                      <a:srgbClr val="000000">
                        <a:alpha val="43137"/>
                      </a:srgbClr>
                    </a:outerShdw>
                  </a:effectLst>
                </a:rPr>
                <a:t>）</a:t>
              </a:r>
              <a:endParaRPr lang="en-US" altLang="zh-CN" sz="4800" b="1" dirty="0">
                <a:solidFill>
                  <a:schemeClr val="bg1"/>
                </a:solidFill>
                <a:effectLst>
                  <a:outerShdw blurRad="38100" dist="38100" dir="2700000" algn="tl">
                    <a:srgbClr val="000000">
                      <a:alpha val="43137"/>
                    </a:srgbClr>
                  </a:outerShdw>
                </a:effectLst>
                <a:latin typeface="Verdana" panose="020B0604030504040204" pitchFamily="34" charset="0"/>
              </a:endParaRPr>
            </a:p>
          </p:txBody>
        </p:sp>
      </p:grpSp>
      <p:sp>
        <p:nvSpPr>
          <p:cNvPr id="8" name="矩形 7"/>
          <p:cNvSpPr/>
          <p:nvPr/>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2" name="矩形 41"/>
          <p:cNvSpPr/>
          <p:nvPr/>
        </p:nvSpPr>
        <p:spPr>
          <a:xfrm>
            <a:off x="458837" y="1630985"/>
            <a:ext cx="3751348"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2</a:t>
            </a:r>
            <a:r>
              <a:rPr lang="zh-CN" altLang="en-US" sz="2400" dirty="0">
                <a:solidFill>
                  <a:srgbClr val="0070C0"/>
                </a:solidFill>
                <a:latin typeface="Times New Roman" panose="02020603050405020304" pitchFamily="18" charset="0"/>
                <a:cs typeface="Times New Roman" panose="02020603050405020304" pitchFamily="18" charset="0"/>
              </a:rPr>
              <a:t>）结点的层和树的深度</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6312544" y="2422558"/>
            <a:ext cx="5392132" cy="3672611"/>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grpSp>
        <p:nvGrpSpPr>
          <p:cNvPr id="6" name="组合 5"/>
          <p:cNvGrpSpPr/>
          <p:nvPr/>
        </p:nvGrpSpPr>
        <p:grpSpPr>
          <a:xfrm>
            <a:off x="721462" y="2651088"/>
            <a:ext cx="5492279" cy="3193401"/>
            <a:chOff x="765007" y="2651088"/>
            <a:chExt cx="5492279" cy="3193401"/>
          </a:xfrm>
        </p:grpSpPr>
        <p:sp>
          <p:nvSpPr>
            <p:cNvPr id="41" name="矩形 40"/>
            <p:cNvSpPr/>
            <p:nvPr/>
          </p:nvSpPr>
          <p:spPr>
            <a:xfrm>
              <a:off x="932976" y="2849361"/>
              <a:ext cx="5304440" cy="2862322"/>
            </a:xfrm>
            <a:prstGeom prst="rect">
              <a:avLst/>
            </a:prstGeom>
          </p:spPr>
          <p:txBody>
            <a:bodyPr wrap="square">
              <a:spAutoFit/>
            </a:bodyPr>
            <a:lstStyle/>
            <a:p>
              <a:pPr>
                <a:lnSpc>
                  <a:spcPct val="150000"/>
                </a:lnSpc>
              </a:pPr>
              <a:r>
                <a:rPr lang="zh-CN" altLang="en-US" sz="2400" dirty="0">
                  <a:solidFill>
                    <a:srgbClr val="080808"/>
                  </a:solidFill>
                  <a:latin typeface="Times New Roman" panose="02020603050405020304" pitchFamily="18" charset="0"/>
                  <a:cs typeface="Times New Roman" panose="02020603050405020304" pitchFamily="18" charset="0"/>
                </a:rPr>
                <a:t>树的根结点所在的层为第</a:t>
              </a:r>
              <a:r>
                <a:rPr lang="en-US" altLang="zh-CN" sz="2400" dirty="0">
                  <a:solidFill>
                    <a:srgbClr val="080808"/>
                  </a:solidFill>
                  <a:latin typeface="Times New Roman" panose="02020603050405020304" pitchFamily="18" charset="0"/>
                  <a:cs typeface="Times New Roman" panose="02020603050405020304" pitchFamily="18" charset="0"/>
                </a:rPr>
                <a:t>1</a:t>
              </a:r>
              <a:r>
                <a:rPr lang="zh-CN" altLang="en-US" sz="2400" dirty="0">
                  <a:solidFill>
                    <a:srgbClr val="080808"/>
                  </a:solidFill>
                  <a:latin typeface="Times New Roman" panose="02020603050405020304" pitchFamily="18" charset="0"/>
                  <a:cs typeface="Times New Roman" panose="02020603050405020304" pitchFamily="18" charset="0"/>
                </a:rPr>
                <a:t>层，其余结点的层等于其前驱结点的层加</a:t>
              </a:r>
              <a:r>
                <a:rPr lang="en-US" altLang="zh-CN" sz="2400" dirty="0">
                  <a:solidFill>
                    <a:srgbClr val="080808"/>
                  </a:solidFill>
                  <a:latin typeface="Times New Roman" panose="02020603050405020304" pitchFamily="18" charset="0"/>
                  <a:cs typeface="Times New Roman" panose="02020603050405020304" pitchFamily="18" charset="0"/>
                </a:rPr>
                <a:t>1</a:t>
              </a:r>
              <a:r>
                <a:rPr lang="zh-CN" altLang="en-US" sz="2400" dirty="0">
                  <a:solidFill>
                    <a:srgbClr val="080808"/>
                  </a:solidFill>
                  <a:latin typeface="Times New Roman" panose="02020603050405020304" pitchFamily="18" charset="0"/>
                  <a:cs typeface="Times New Roman" panose="02020603050405020304" pitchFamily="18" charset="0"/>
                </a:rPr>
                <a:t>；树中各结点的</a:t>
              </a:r>
              <a:r>
                <a:rPr lang="zh-CN" altLang="en-US" sz="2400" dirty="0">
                  <a:solidFill>
                    <a:srgbClr val="FF0000"/>
                  </a:solidFill>
                  <a:latin typeface="Times New Roman" panose="02020603050405020304" pitchFamily="18" charset="0"/>
                  <a:cs typeface="Times New Roman" panose="02020603050405020304" pitchFamily="18" charset="0"/>
                </a:rPr>
                <a:t>层的最大值</a:t>
              </a:r>
              <a:r>
                <a:rPr lang="zh-CN" altLang="en-US" sz="2400" dirty="0">
                  <a:solidFill>
                    <a:srgbClr val="080808"/>
                  </a:solidFill>
                  <a:latin typeface="Times New Roman" panose="02020603050405020304" pitchFamily="18" charset="0"/>
                  <a:cs typeface="Times New Roman" panose="02020603050405020304" pitchFamily="18" charset="0"/>
                </a:rPr>
                <a:t>称为树的</a:t>
              </a:r>
              <a:r>
                <a:rPr lang="zh-CN" altLang="en-US" sz="2400" dirty="0">
                  <a:solidFill>
                    <a:srgbClr val="0070C0"/>
                  </a:solidFill>
                  <a:latin typeface="Times New Roman" panose="02020603050405020304" pitchFamily="18" charset="0"/>
                  <a:cs typeface="Times New Roman" panose="02020603050405020304" pitchFamily="18" charset="0"/>
                </a:rPr>
                <a:t>深度</a:t>
              </a:r>
              <a:r>
                <a:rPr lang="zh-CN" altLang="en-US" sz="2400" dirty="0">
                  <a:solidFill>
                    <a:srgbClr val="080808"/>
                  </a:solidFill>
                  <a:latin typeface="Times New Roman" panose="02020603050405020304" pitchFamily="18" charset="0"/>
                  <a:cs typeface="Times New Roman" panose="02020603050405020304" pitchFamily="18" charset="0"/>
                </a:rPr>
                <a:t>。例如右边树中标出了各结点的层，该树的深度为</a:t>
              </a:r>
              <a:r>
                <a:rPr lang="en-US" altLang="zh-CN" sz="2400" dirty="0">
                  <a:solidFill>
                    <a:srgbClr val="080808"/>
                  </a:solidFill>
                  <a:latin typeface="Times New Roman" panose="02020603050405020304" pitchFamily="18" charset="0"/>
                  <a:cs typeface="Times New Roman" panose="02020603050405020304" pitchFamily="18" charset="0"/>
                </a:rPr>
                <a:t>4</a:t>
              </a:r>
              <a:r>
                <a:rPr lang="zh-CN" altLang="en-US" sz="2400" dirty="0">
                  <a:solidFill>
                    <a:srgbClr val="080808"/>
                  </a:solidFill>
                  <a:latin typeface="Times New Roman" panose="02020603050405020304" pitchFamily="18" charset="0"/>
                  <a:cs typeface="Times New Roman" panose="02020603050405020304" pitchFamily="18" charset="0"/>
                </a:rPr>
                <a:t>。</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grpSp>
          <p:nvGrpSpPr>
            <p:cNvPr id="82" name="组合 81"/>
            <p:cNvGrpSpPr/>
            <p:nvPr/>
          </p:nvGrpSpPr>
          <p:grpSpPr>
            <a:xfrm>
              <a:off x="765007" y="2651088"/>
              <a:ext cx="5492279" cy="3193401"/>
              <a:chOff x="1584402" y="1903846"/>
              <a:chExt cx="9062674" cy="3823037"/>
            </a:xfrm>
          </p:grpSpPr>
          <p:grpSp>
            <p:nvGrpSpPr>
              <p:cNvPr id="84" name="组合 83"/>
              <p:cNvGrpSpPr/>
              <p:nvPr/>
            </p:nvGrpSpPr>
            <p:grpSpPr>
              <a:xfrm>
                <a:off x="1584402" y="3589771"/>
                <a:ext cx="9062674" cy="2137112"/>
                <a:chOff x="1584402" y="3589771"/>
                <a:chExt cx="9062674" cy="2137112"/>
              </a:xfrm>
            </p:grpSpPr>
            <p:sp>
              <p:nvSpPr>
                <p:cNvPr id="95" name="任意多边形: 形状 9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梯形 9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梯形 9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梯形 4"/>
                <p:cNvSpPr/>
                <p:nvPr/>
              </p:nvSpPr>
              <p:spPr>
                <a:xfrm rot="344136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0" name="任意多边形: 形状 9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任意多边形: 形状 10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任意多边形: 形状 10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任意多边形: 形状 10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flipH="1" flipV="1">
                <a:off x="1584402" y="1903846"/>
                <a:ext cx="9062674" cy="2137112"/>
                <a:chOff x="1584402" y="3589771"/>
                <a:chExt cx="9062674" cy="2137112"/>
              </a:xfrm>
            </p:grpSpPr>
            <p:sp>
              <p:nvSpPr>
                <p:cNvPr id="86" name="任意多边形: 形状 8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梯形 8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梯形 8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梯形 4"/>
                <p:cNvSpPr/>
                <p:nvPr/>
              </p:nvSpPr>
              <p:spPr>
                <a:xfrm rot="349886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1" name="任意多边形: 形状 9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形状 9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27" name="组合 39"/>
          <p:cNvGrpSpPr/>
          <p:nvPr/>
        </p:nvGrpSpPr>
        <p:grpSpPr>
          <a:xfrm>
            <a:off x="421663" y="555626"/>
            <a:ext cx="3305606" cy="876848"/>
            <a:chOff x="215712" y="247818"/>
            <a:chExt cx="5060152" cy="725466"/>
          </a:xfrm>
        </p:grpSpPr>
        <p:sp>
          <p:nvSpPr>
            <p:cNvPr id="128"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树的基本术语</a:t>
              </a:r>
              <a:endParaRPr lang="zh-CN" altLang="en-US" sz="2400" kern="0" dirty="0">
                <a:solidFill>
                  <a:srgbClr val="0070C0"/>
                </a:solidFill>
                <a:latin typeface="+mn-ea"/>
              </a:endParaRPr>
            </a:p>
          </p:txBody>
        </p:sp>
        <p:grpSp>
          <p:nvGrpSpPr>
            <p:cNvPr id="129" name="组合 35"/>
            <p:cNvGrpSpPr/>
            <p:nvPr/>
          </p:nvGrpSpPr>
          <p:grpSpPr>
            <a:xfrm>
              <a:off x="326687" y="247818"/>
              <a:ext cx="4861582" cy="725466"/>
              <a:chOff x="326687" y="247818"/>
              <a:chExt cx="4861582" cy="725466"/>
            </a:xfrm>
          </p:grpSpPr>
          <p:grpSp>
            <p:nvGrpSpPr>
              <p:cNvPr id="130" name="组合 2"/>
              <p:cNvGrpSpPr/>
              <p:nvPr/>
            </p:nvGrpSpPr>
            <p:grpSpPr>
              <a:xfrm>
                <a:off x="349799" y="247818"/>
                <a:ext cx="4791980" cy="261575"/>
                <a:chOff x="349799" y="247818"/>
                <a:chExt cx="4791980" cy="261575"/>
              </a:xfrm>
            </p:grpSpPr>
            <p:cxnSp>
              <p:nvCxnSpPr>
                <p:cNvPr id="145"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6"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9"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50"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1" name="组合 1"/>
              <p:cNvGrpSpPr/>
              <p:nvPr/>
            </p:nvGrpSpPr>
            <p:grpSpPr>
              <a:xfrm>
                <a:off x="349799" y="711709"/>
                <a:ext cx="4815092" cy="261575"/>
                <a:chOff x="358852" y="925118"/>
                <a:chExt cx="4815092" cy="261575"/>
              </a:xfrm>
            </p:grpSpPr>
            <p:cxnSp>
              <p:nvCxnSpPr>
                <p:cNvPr id="138"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39"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0"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1"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2"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3"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44"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2" name="组合 33"/>
              <p:cNvGrpSpPr/>
              <p:nvPr/>
            </p:nvGrpSpPr>
            <p:grpSpPr>
              <a:xfrm>
                <a:off x="5138963" y="489126"/>
                <a:ext cx="49306" cy="329693"/>
                <a:chOff x="5138963" y="489126"/>
                <a:chExt cx="49306" cy="329693"/>
              </a:xfrm>
            </p:grpSpPr>
            <p:sp>
              <p:nvSpPr>
                <p:cNvPr id="136"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7"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3" name="组合 36"/>
              <p:cNvGrpSpPr/>
              <p:nvPr/>
            </p:nvGrpSpPr>
            <p:grpSpPr>
              <a:xfrm>
                <a:off x="326687" y="399838"/>
                <a:ext cx="49306" cy="329693"/>
                <a:chOff x="5138963" y="489126"/>
                <a:chExt cx="49306" cy="329693"/>
              </a:xfrm>
            </p:grpSpPr>
            <p:sp>
              <p:nvSpPr>
                <p:cNvPr id="134"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5"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wipe(left)">
                                      <p:cBhvr>
                                        <p:cTn id="7" dur="500"/>
                                        <p:tgtEl>
                                          <p:spTgt spid="1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wipe(up)">
                                      <p:cBhvr>
                                        <p:cTn id="1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1" name="矩形 40"/>
          <p:cNvSpPr/>
          <p:nvPr/>
        </p:nvSpPr>
        <p:spPr>
          <a:xfrm>
            <a:off x="783653" y="2470739"/>
            <a:ext cx="5304440" cy="3785652"/>
          </a:xfrm>
          <a:prstGeom prst="rect">
            <a:avLst/>
          </a:prstGeom>
        </p:spPr>
        <p:txBody>
          <a:bodyPr wrap="square">
            <a:spAutoFit/>
          </a:bodyPr>
          <a:lstStyle/>
          <a:p>
            <a:pPr algn="just"/>
            <a:r>
              <a:rPr lang="zh-CN" altLang="en-US" sz="2400" dirty="0">
                <a:solidFill>
                  <a:srgbClr val="080808"/>
                </a:solidFill>
                <a:latin typeface="Times New Roman" panose="02020603050405020304" pitchFamily="18" charset="0"/>
                <a:cs typeface="Times New Roman" panose="02020603050405020304" pitchFamily="18" charset="0"/>
              </a:rPr>
              <a:t>从一个结点到其后继结点之间的连线称为</a:t>
            </a:r>
            <a:r>
              <a:rPr lang="zh-CN" altLang="en-US" sz="2400" dirty="0">
                <a:solidFill>
                  <a:srgbClr val="0070C0"/>
                </a:solidFill>
                <a:latin typeface="Times New Roman" panose="02020603050405020304" pitchFamily="18" charset="0"/>
                <a:cs typeface="Times New Roman" panose="02020603050405020304" pitchFamily="18" charset="0"/>
              </a:rPr>
              <a:t>一个分支</a:t>
            </a:r>
            <a:r>
              <a:rPr lang="zh-CN" altLang="en-US" sz="2400" dirty="0">
                <a:solidFill>
                  <a:srgbClr val="080808"/>
                </a:solidFill>
                <a:latin typeface="Times New Roman" panose="02020603050405020304" pitchFamily="18" charset="0"/>
                <a:cs typeface="Times New Roman" panose="02020603050405020304" pitchFamily="18" charset="0"/>
              </a:rPr>
              <a:t>；从一个结点</a:t>
            </a:r>
            <a:r>
              <a:rPr lang="en-US" altLang="zh-CN" sz="2400" dirty="0">
                <a:solidFill>
                  <a:srgbClr val="080808"/>
                </a:solidFill>
                <a:latin typeface="Times New Roman" panose="02020603050405020304" pitchFamily="18" charset="0"/>
                <a:cs typeface="Times New Roman" panose="02020603050405020304" pitchFamily="18" charset="0"/>
              </a:rPr>
              <a:t>X</a:t>
            </a:r>
            <a:r>
              <a:rPr lang="zh-CN" altLang="en-US" sz="2400" dirty="0">
                <a:solidFill>
                  <a:srgbClr val="080808"/>
                </a:solidFill>
                <a:latin typeface="Times New Roman" panose="02020603050405020304" pitchFamily="18" charset="0"/>
                <a:cs typeface="Times New Roman" panose="02020603050405020304" pitchFamily="18" charset="0"/>
              </a:rPr>
              <a:t>到另一个结点</a:t>
            </a:r>
            <a:r>
              <a:rPr lang="en-US" altLang="zh-CN" sz="2400" dirty="0">
                <a:solidFill>
                  <a:srgbClr val="080808"/>
                </a:solidFill>
                <a:latin typeface="Times New Roman" panose="02020603050405020304" pitchFamily="18" charset="0"/>
                <a:cs typeface="Times New Roman" panose="02020603050405020304" pitchFamily="18" charset="0"/>
              </a:rPr>
              <a:t>Y</a:t>
            </a:r>
            <a:r>
              <a:rPr lang="zh-CN" altLang="en-US" sz="2400" dirty="0">
                <a:solidFill>
                  <a:srgbClr val="080808"/>
                </a:solidFill>
                <a:latin typeface="Times New Roman" panose="02020603050405020304" pitchFamily="18" charset="0"/>
                <a:cs typeface="Times New Roman" panose="02020603050405020304" pitchFamily="18" charset="0"/>
              </a:rPr>
              <a:t>所经历的所有分支构成结点</a:t>
            </a:r>
            <a:r>
              <a:rPr lang="en-US" altLang="zh-CN" sz="2400" dirty="0">
                <a:solidFill>
                  <a:srgbClr val="080808"/>
                </a:solidFill>
                <a:latin typeface="Times New Roman" panose="02020603050405020304" pitchFamily="18" charset="0"/>
                <a:cs typeface="Times New Roman" panose="02020603050405020304" pitchFamily="18" charset="0"/>
              </a:rPr>
              <a:t>X</a:t>
            </a:r>
            <a:r>
              <a:rPr lang="zh-CN" altLang="en-US" sz="2400" dirty="0">
                <a:solidFill>
                  <a:srgbClr val="080808"/>
                </a:solidFill>
                <a:latin typeface="Times New Roman" panose="02020603050405020304" pitchFamily="18" charset="0"/>
                <a:cs typeface="Times New Roman" panose="02020603050405020304" pitchFamily="18" charset="0"/>
              </a:rPr>
              <a:t>到结点</a:t>
            </a:r>
            <a:r>
              <a:rPr lang="en-US" altLang="zh-CN" sz="2400" dirty="0">
                <a:solidFill>
                  <a:srgbClr val="080808"/>
                </a:solidFill>
                <a:latin typeface="Times New Roman" panose="02020603050405020304" pitchFamily="18" charset="0"/>
                <a:cs typeface="Times New Roman" panose="02020603050405020304" pitchFamily="18" charset="0"/>
              </a:rPr>
              <a:t>Y</a:t>
            </a:r>
            <a:r>
              <a:rPr lang="zh-CN" altLang="en-US" sz="2400" dirty="0">
                <a:solidFill>
                  <a:srgbClr val="080808"/>
                </a:solidFill>
                <a:latin typeface="Times New Roman" panose="02020603050405020304" pitchFamily="18" charset="0"/>
                <a:cs typeface="Times New Roman" panose="02020603050405020304" pitchFamily="18" charset="0"/>
              </a:rPr>
              <a:t>的</a:t>
            </a:r>
            <a:r>
              <a:rPr lang="zh-CN" altLang="en-US" sz="2400" dirty="0">
                <a:solidFill>
                  <a:srgbClr val="0070C0"/>
                </a:solidFill>
                <a:latin typeface="Times New Roman" panose="02020603050405020304" pitchFamily="18" charset="0"/>
                <a:cs typeface="Times New Roman" panose="02020603050405020304" pitchFamily="18" charset="0"/>
              </a:rPr>
              <a:t>路径</a:t>
            </a:r>
            <a:r>
              <a:rPr lang="zh-CN" altLang="en-US" sz="2400" dirty="0">
                <a:solidFill>
                  <a:srgbClr val="080808"/>
                </a:solidFill>
                <a:latin typeface="Times New Roman" panose="02020603050405020304" pitchFamily="18" charset="0"/>
                <a:cs typeface="Times New Roman" panose="02020603050405020304" pitchFamily="18" charset="0"/>
              </a:rPr>
              <a:t>；一条路径上的分支数目称为</a:t>
            </a:r>
            <a:r>
              <a:rPr lang="zh-CN" altLang="en-US" sz="2400" dirty="0">
                <a:solidFill>
                  <a:srgbClr val="0070C0"/>
                </a:solidFill>
                <a:latin typeface="Times New Roman" panose="02020603050405020304" pitchFamily="18" charset="0"/>
                <a:cs typeface="Times New Roman" panose="02020603050405020304" pitchFamily="18" charset="0"/>
              </a:rPr>
              <a:t>路径长度</a:t>
            </a:r>
            <a:r>
              <a:rPr lang="zh-CN" altLang="en-US" sz="2400" dirty="0">
                <a:solidFill>
                  <a:srgbClr val="080808"/>
                </a:solidFill>
                <a:latin typeface="Times New Roman" panose="02020603050405020304" pitchFamily="18" charset="0"/>
                <a:cs typeface="Times New Roman" panose="02020603050405020304" pitchFamily="18" charset="0"/>
              </a:rPr>
              <a:t>；从树的根结点到其他各个结点的路径长度</a:t>
            </a:r>
            <a:r>
              <a:rPr lang="zh-CN" altLang="en-US" sz="2400" dirty="0">
                <a:solidFill>
                  <a:srgbClr val="FF0000"/>
                </a:solidFill>
                <a:latin typeface="Times New Roman" panose="02020603050405020304" pitchFamily="18" charset="0"/>
                <a:cs typeface="Times New Roman" panose="02020603050405020304" pitchFamily="18" charset="0"/>
              </a:rPr>
              <a:t>之和</a:t>
            </a:r>
            <a:r>
              <a:rPr lang="zh-CN" altLang="en-US" sz="2400" dirty="0">
                <a:solidFill>
                  <a:srgbClr val="080808"/>
                </a:solidFill>
                <a:latin typeface="Times New Roman" panose="02020603050405020304" pitchFamily="18" charset="0"/>
                <a:cs typeface="Times New Roman" panose="02020603050405020304" pitchFamily="18" charset="0"/>
              </a:rPr>
              <a:t>称为</a:t>
            </a:r>
            <a:r>
              <a:rPr lang="zh-CN" altLang="en-US" sz="2400" dirty="0">
                <a:solidFill>
                  <a:srgbClr val="0070C0"/>
                </a:solidFill>
                <a:latin typeface="Times New Roman" panose="02020603050405020304" pitchFamily="18" charset="0"/>
                <a:cs typeface="Times New Roman" panose="02020603050405020304" pitchFamily="18" charset="0"/>
              </a:rPr>
              <a:t>树的路径长度</a:t>
            </a:r>
            <a:r>
              <a:rPr lang="zh-CN" altLang="en-US" sz="2400" dirty="0">
                <a:solidFill>
                  <a:srgbClr val="080808"/>
                </a:solidFill>
                <a:latin typeface="Times New Roman" panose="02020603050405020304" pitchFamily="18" charset="0"/>
                <a:cs typeface="Times New Roman" panose="02020603050405020304" pitchFamily="18" charset="0"/>
              </a:rPr>
              <a:t>。例如右边树中，结点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到结点</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的路径为</a:t>
            </a:r>
            <a:r>
              <a:rPr lang="en-US" altLang="zh-CN" sz="2400" dirty="0">
                <a:solidFill>
                  <a:srgbClr val="080808"/>
                </a:solidFill>
                <a:latin typeface="Times New Roman" panose="02020603050405020304" pitchFamily="18" charset="0"/>
                <a:cs typeface="Times New Roman" panose="02020603050405020304" pitchFamily="18" charset="0"/>
              </a:rPr>
              <a:t>A-&gt;D-&gt;H</a:t>
            </a:r>
            <a:r>
              <a:rPr lang="zh-CN" altLang="en-US" sz="2400" dirty="0">
                <a:solidFill>
                  <a:srgbClr val="080808"/>
                </a:solidFill>
                <a:latin typeface="Times New Roman" panose="02020603050405020304" pitchFamily="18" charset="0"/>
                <a:cs typeface="Times New Roman" panose="02020603050405020304" pitchFamily="18" charset="0"/>
              </a:rPr>
              <a:t>，路径长度为</a:t>
            </a:r>
            <a:r>
              <a:rPr lang="en-US" altLang="zh-CN" sz="2400" dirty="0">
                <a:solidFill>
                  <a:srgbClr val="080808"/>
                </a:solidFill>
                <a:latin typeface="Times New Roman" panose="02020603050405020304" pitchFamily="18" charset="0"/>
                <a:cs typeface="Times New Roman" panose="02020603050405020304" pitchFamily="18" charset="0"/>
              </a:rPr>
              <a:t>2</a:t>
            </a:r>
            <a:r>
              <a:rPr lang="zh-CN" altLang="en-US" sz="2400" dirty="0">
                <a:solidFill>
                  <a:srgbClr val="080808"/>
                </a:solidFill>
                <a:latin typeface="Times New Roman" panose="02020603050405020304" pitchFamily="18" charset="0"/>
                <a:cs typeface="Times New Roman" panose="02020603050405020304" pitchFamily="18" charset="0"/>
              </a:rPr>
              <a:t>；结点</a:t>
            </a:r>
            <a:r>
              <a:rPr lang="en-US" altLang="zh-CN" sz="2400" dirty="0">
                <a:solidFill>
                  <a:srgbClr val="080808"/>
                </a:solidFill>
                <a:latin typeface="Times New Roman" panose="02020603050405020304" pitchFamily="18" charset="0"/>
                <a:cs typeface="Times New Roman" panose="02020603050405020304" pitchFamily="18" charset="0"/>
              </a:rPr>
              <a:t>C</a:t>
            </a:r>
            <a:r>
              <a:rPr lang="zh-CN" altLang="en-US" sz="2400" dirty="0">
                <a:solidFill>
                  <a:srgbClr val="080808"/>
                </a:solidFill>
                <a:latin typeface="Times New Roman" panose="02020603050405020304" pitchFamily="18" charset="0"/>
                <a:cs typeface="Times New Roman" panose="02020603050405020304" pitchFamily="18" charset="0"/>
              </a:rPr>
              <a:t>到结点</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的路径不存在；树的路径长度为</a:t>
            </a:r>
            <a:r>
              <a:rPr lang="en-US" altLang="zh-CN" sz="2400" dirty="0">
                <a:solidFill>
                  <a:srgbClr val="080808"/>
                </a:solidFill>
                <a:latin typeface="Times New Roman" panose="02020603050405020304" pitchFamily="18" charset="0"/>
                <a:cs typeface="Times New Roman" panose="02020603050405020304" pitchFamily="18" charset="0"/>
              </a:rPr>
              <a:t>23</a:t>
            </a:r>
            <a:r>
              <a:rPr lang="zh-CN" altLang="en-US" sz="2400" dirty="0">
                <a:solidFill>
                  <a:srgbClr val="080808"/>
                </a:solidFill>
                <a:latin typeface="Times New Roman" panose="02020603050405020304" pitchFamily="18" charset="0"/>
                <a:cs typeface="Times New Roman" panose="02020603050405020304" pitchFamily="18" charset="0"/>
              </a:rPr>
              <a:t>。</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sp>
        <p:nvSpPr>
          <p:cNvPr id="42" name="矩形 41"/>
          <p:cNvSpPr/>
          <p:nvPr/>
        </p:nvSpPr>
        <p:spPr>
          <a:xfrm>
            <a:off x="458837" y="1630985"/>
            <a:ext cx="6213560"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3</a:t>
            </a:r>
            <a:r>
              <a:rPr lang="zh-CN" altLang="en-US" sz="2400" dirty="0">
                <a:solidFill>
                  <a:srgbClr val="0070C0"/>
                </a:solidFill>
                <a:latin typeface="Times New Roman" panose="02020603050405020304" pitchFamily="18" charset="0"/>
                <a:cs typeface="Times New Roman" panose="02020603050405020304" pitchFamily="18" charset="0"/>
              </a:rPr>
              <a:t>）分支、路径、路径长度和树的路径长度</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6312544" y="2422558"/>
            <a:ext cx="5392132" cy="3672611"/>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cxnSp>
        <p:nvCxnSpPr>
          <p:cNvPr id="80" name="直接连接符 79"/>
          <p:cNvCxnSpPr/>
          <p:nvPr/>
        </p:nvCxnSpPr>
        <p:spPr>
          <a:xfrm>
            <a:off x="6273016" y="2422558"/>
            <a:ext cx="0" cy="3656460"/>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105" name="组合 39"/>
          <p:cNvGrpSpPr/>
          <p:nvPr/>
        </p:nvGrpSpPr>
        <p:grpSpPr>
          <a:xfrm>
            <a:off x="421663" y="555626"/>
            <a:ext cx="3305606" cy="876848"/>
            <a:chOff x="215712" y="247818"/>
            <a:chExt cx="5060152" cy="725466"/>
          </a:xfrm>
        </p:grpSpPr>
        <p:sp>
          <p:nvSpPr>
            <p:cNvPr id="106"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树的基本术语</a:t>
              </a:r>
              <a:endParaRPr lang="zh-CN" altLang="en-US" sz="2400" kern="0" dirty="0">
                <a:solidFill>
                  <a:srgbClr val="0070C0"/>
                </a:solidFill>
                <a:latin typeface="+mn-ea"/>
              </a:endParaRPr>
            </a:p>
          </p:txBody>
        </p:sp>
        <p:grpSp>
          <p:nvGrpSpPr>
            <p:cNvPr id="107" name="组合 35"/>
            <p:cNvGrpSpPr/>
            <p:nvPr/>
          </p:nvGrpSpPr>
          <p:grpSpPr>
            <a:xfrm>
              <a:off x="326687" y="247818"/>
              <a:ext cx="4861582" cy="725466"/>
              <a:chOff x="326687" y="247818"/>
              <a:chExt cx="4861582" cy="725466"/>
            </a:xfrm>
          </p:grpSpPr>
          <p:grpSp>
            <p:nvGrpSpPr>
              <p:cNvPr id="108" name="组合 2"/>
              <p:cNvGrpSpPr/>
              <p:nvPr/>
            </p:nvGrpSpPr>
            <p:grpSpPr>
              <a:xfrm>
                <a:off x="349799" y="247818"/>
                <a:ext cx="4791980" cy="261575"/>
                <a:chOff x="349799" y="247818"/>
                <a:chExt cx="4791980" cy="261575"/>
              </a:xfrm>
            </p:grpSpPr>
            <p:cxnSp>
              <p:nvCxnSpPr>
                <p:cNvPr id="123"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6"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7"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28"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9" name="组合 1"/>
              <p:cNvGrpSpPr/>
              <p:nvPr/>
            </p:nvGrpSpPr>
            <p:grpSpPr>
              <a:xfrm>
                <a:off x="349799" y="711709"/>
                <a:ext cx="4815092" cy="261575"/>
                <a:chOff x="358852" y="925118"/>
                <a:chExt cx="4815092" cy="261575"/>
              </a:xfrm>
            </p:grpSpPr>
            <p:cxnSp>
              <p:nvCxnSpPr>
                <p:cNvPr id="116"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0"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1"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22"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0" name="组合 33"/>
              <p:cNvGrpSpPr/>
              <p:nvPr/>
            </p:nvGrpSpPr>
            <p:grpSpPr>
              <a:xfrm>
                <a:off x="5138963" y="489126"/>
                <a:ext cx="49306" cy="329693"/>
                <a:chOff x="5138963" y="489126"/>
                <a:chExt cx="49306" cy="329693"/>
              </a:xfrm>
            </p:grpSpPr>
            <p:sp>
              <p:nvSpPr>
                <p:cNvPr id="11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11" name="组合 36"/>
              <p:cNvGrpSpPr/>
              <p:nvPr/>
            </p:nvGrpSpPr>
            <p:grpSpPr>
              <a:xfrm>
                <a:off x="326687" y="399838"/>
                <a:ext cx="49306" cy="329693"/>
                <a:chOff x="5138963" y="489126"/>
                <a:chExt cx="49306" cy="329693"/>
              </a:xfrm>
            </p:grpSpPr>
            <p:sp>
              <p:nvSpPr>
                <p:cNvPr id="112"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3"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wipe(left)">
                                      <p:cBhvr>
                                        <p:cTn id="7" dur="500"/>
                                        <p:tgtEl>
                                          <p:spTgt spid="10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left)">
                                      <p:cBhvr>
                                        <p:cTn id="15" dur="500"/>
                                        <p:tgtEl>
                                          <p:spTgt spid="41"/>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wipe(left)">
                                      <p:cBhvr>
                                        <p:cTn id="19" dur="500"/>
                                        <p:tgtEl>
                                          <p:spTgt spid="80"/>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wipe(up)">
                                      <p:cBhvr>
                                        <p:cTn id="2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1" name="矩形 40"/>
          <p:cNvSpPr/>
          <p:nvPr/>
        </p:nvSpPr>
        <p:spPr>
          <a:xfrm>
            <a:off x="798701" y="2727294"/>
            <a:ext cx="5144222" cy="3046988"/>
          </a:xfrm>
          <a:prstGeom prst="rect">
            <a:avLst/>
          </a:prstGeom>
        </p:spPr>
        <p:txBody>
          <a:bodyPr wrap="square">
            <a:spAutoFit/>
          </a:bodyPr>
          <a:lstStyle/>
          <a:p>
            <a:pPr algn="just"/>
            <a:r>
              <a:rPr lang="zh-CN" altLang="en-US" sz="2400" dirty="0">
                <a:solidFill>
                  <a:srgbClr val="080808"/>
                </a:solidFill>
                <a:latin typeface="Times New Roman" panose="02020603050405020304" pitchFamily="18" charset="0"/>
                <a:cs typeface="Times New Roman" panose="02020603050405020304" pitchFamily="18" charset="0"/>
              </a:rPr>
              <a:t>树中度为</a:t>
            </a:r>
            <a:r>
              <a:rPr lang="en-US" altLang="zh-CN" sz="2400" dirty="0">
                <a:solidFill>
                  <a:srgbClr val="080808"/>
                </a:solidFill>
                <a:latin typeface="Times New Roman" panose="02020603050405020304" pitchFamily="18" charset="0"/>
                <a:cs typeface="Times New Roman" panose="02020603050405020304" pitchFamily="18" charset="0"/>
              </a:rPr>
              <a:t>0</a:t>
            </a:r>
            <a:r>
              <a:rPr lang="zh-CN" altLang="en-US" sz="2400" dirty="0">
                <a:solidFill>
                  <a:srgbClr val="080808"/>
                </a:solidFill>
                <a:latin typeface="Times New Roman" panose="02020603050405020304" pitchFamily="18" charset="0"/>
                <a:cs typeface="Times New Roman" panose="02020603050405020304" pitchFamily="18" charset="0"/>
              </a:rPr>
              <a:t>的结点称为</a:t>
            </a:r>
            <a:r>
              <a:rPr lang="zh-CN" altLang="en-US" sz="2400" dirty="0">
                <a:solidFill>
                  <a:srgbClr val="0070C0"/>
                </a:solidFill>
                <a:latin typeface="Times New Roman" panose="02020603050405020304" pitchFamily="18" charset="0"/>
                <a:cs typeface="Times New Roman" panose="02020603050405020304" pitchFamily="18" charset="0"/>
              </a:rPr>
              <a:t>叶子结点</a:t>
            </a:r>
            <a:r>
              <a:rPr lang="zh-CN" altLang="en-US" sz="2400" dirty="0">
                <a:solidFill>
                  <a:srgbClr val="080808"/>
                </a:solidFill>
                <a:latin typeface="Times New Roman" panose="02020603050405020304" pitchFamily="18" charset="0"/>
                <a:cs typeface="Times New Roman" panose="02020603050405020304" pitchFamily="18" charset="0"/>
              </a:rPr>
              <a:t>（或终端结点），度不为</a:t>
            </a:r>
            <a:r>
              <a:rPr lang="en-US" altLang="zh-CN" sz="2400" dirty="0">
                <a:solidFill>
                  <a:srgbClr val="080808"/>
                </a:solidFill>
                <a:latin typeface="Times New Roman" panose="02020603050405020304" pitchFamily="18" charset="0"/>
                <a:cs typeface="Times New Roman" panose="02020603050405020304" pitchFamily="18" charset="0"/>
              </a:rPr>
              <a:t>0</a:t>
            </a:r>
            <a:r>
              <a:rPr lang="zh-CN" altLang="en-US" sz="2400" dirty="0">
                <a:solidFill>
                  <a:srgbClr val="080808"/>
                </a:solidFill>
                <a:latin typeface="Times New Roman" panose="02020603050405020304" pitchFamily="18" charset="0"/>
                <a:cs typeface="Times New Roman" panose="02020603050405020304" pitchFamily="18" charset="0"/>
              </a:rPr>
              <a:t>的结点称为</a:t>
            </a:r>
            <a:r>
              <a:rPr lang="zh-CN" altLang="en-US" sz="2400" dirty="0">
                <a:solidFill>
                  <a:srgbClr val="0070C0"/>
                </a:solidFill>
                <a:latin typeface="Times New Roman" panose="02020603050405020304" pitchFamily="18" charset="0"/>
                <a:cs typeface="Times New Roman" panose="02020603050405020304" pitchFamily="18" charset="0"/>
              </a:rPr>
              <a:t>分支结点</a:t>
            </a:r>
            <a:r>
              <a:rPr lang="zh-CN" altLang="en-US" sz="2400" dirty="0">
                <a:solidFill>
                  <a:srgbClr val="080808"/>
                </a:solidFill>
                <a:latin typeface="Times New Roman" panose="02020603050405020304" pitchFamily="18" charset="0"/>
                <a:cs typeface="Times New Roman" panose="02020603050405020304" pitchFamily="18" charset="0"/>
              </a:rPr>
              <a:t>（或非终端结点），除根结点以外的分支结点也称为</a:t>
            </a:r>
            <a:r>
              <a:rPr lang="zh-CN" altLang="en-US" sz="2400" dirty="0">
                <a:solidFill>
                  <a:srgbClr val="0070C0"/>
                </a:solidFill>
                <a:latin typeface="Times New Roman" panose="02020603050405020304" pitchFamily="18" charset="0"/>
                <a:cs typeface="Times New Roman" panose="02020603050405020304" pitchFamily="18" charset="0"/>
              </a:rPr>
              <a:t>内部结点</a:t>
            </a:r>
            <a:r>
              <a:rPr lang="zh-CN" altLang="en-US" sz="2400" dirty="0">
                <a:solidFill>
                  <a:srgbClr val="080808"/>
                </a:solidFill>
                <a:latin typeface="Times New Roman" panose="02020603050405020304" pitchFamily="18" charset="0"/>
                <a:cs typeface="Times New Roman" panose="02020603050405020304" pitchFamily="18" charset="0"/>
              </a:rPr>
              <a:t>。例如右边树中，结点</a:t>
            </a:r>
            <a:r>
              <a:rPr lang="en-US" altLang="zh-CN" sz="2400" dirty="0">
                <a:solidFill>
                  <a:srgbClr val="080808"/>
                </a:solidFill>
                <a:latin typeface="Times New Roman" panose="02020603050405020304" pitchFamily="18" charset="0"/>
                <a:cs typeface="Times New Roman" panose="02020603050405020304" pitchFamily="18" charset="0"/>
              </a:rPr>
              <a:t>E</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G</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I</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J</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K</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L</a:t>
            </a:r>
            <a:r>
              <a:rPr lang="zh-CN" altLang="en-US" sz="2400" dirty="0">
                <a:solidFill>
                  <a:srgbClr val="080808"/>
                </a:solidFill>
                <a:latin typeface="Times New Roman" panose="02020603050405020304" pitchFamily="18" charset="0"/>
                <a:cs typeface="Times New Roman" panose="02020603050405020304" pitchFamily="18" charset="0"/>
              </a:rPr>
              <a:t>是叶子结点，结点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C</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D</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F</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是分支结点，结点</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C</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D</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F</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是内部结点。</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sp>
        <p:nvSpPr>
          <p:cNvPr id="42" name="矩形 41"/>
          <p:cNvSpPr/>
          <p:nvPr/>
        </p:nvSpPr>
        <p:spPr>
          <a:xfrm>
            <a:off x="458837" y="1630985"/>
            <a:ext cx="5290231"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4</a:t>
            </a:r>
            <a:r>
              <a:rPr lang="zh-CN" altLang="en-US" sz="2400" dirty="0">
                <a:solidFill>
                  <a:srgbClr val="0070C0"/>
                </a:solidFill>
                <a:latin typeface="Times New Roman" panose="02020603050405020304" pitchFamily="18" charset="0"/>
                <a:cs typeface="Times New Roman" panose="02020603050405020304" pitchFamily="18" charset="0"/>
              </a:rPr>
              <a:t>）叶子结点、分支结点和内部结点</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6312544" y="2422558"/>
            <a:ext cx="5392132" cy="3672611"/>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cxnSp>
        <p:nvCxnSpPr>
          <p:cNvPr id="80" name="直接连接符 79"/>
          <p:cNvCxnSpPr/>
          <p:nvPr/>
        </p:nvCxnSpPr>
        <p:spPr>
          <a:xfrm>
            <a:off x="6192596" y="2422558"/>
            <a:ext cx="0" cy="3656460"/>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105" name="组合 39"/>
          <p:cNvGrpSpPr/>
          <p:nvPr/>
        </p:nvGrpSpPr>
        <p:grpSpPr>
          <a:xfrm>
            <a:off x="421663" y="555626"/>
            <a:ext cx="3305606" cy="876848"/>
            <a:chOff x="215712" y="247818"/>
            <a:chExt cx="5060152" cy="725466"/>
          </a:xfrm>
        </p:grpSpPr>
        <p:sp>
          <p:nvSpPr>
            <p:cNvPr id="106"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树的基本术语</a:t>
              </a:r>
              <a:endParaRPr lang="zh-CN" altLang="en-US" sz="2400" kern="0" dirty="0">
                <a:solidFill>
                  <a:srgbClr val="0070C0"/>
                </a:solidFill>
                <a:latin typeface="+mn-ea"/>
              </a:endParaRPr>
            </a:p>
          </p:txBody>
        </p:sp>
        <p:grpSp>
          <p:nvGrpSpPr>
            <p:cNvPr id="107" name="组合 35"/>
            <p:cNvGrpSpPr/>
            <p:nvPr/>
          </p:nvGrpSpPr>
          <p:grpSpPr>
            <a:xfrm>
              <a:off x="326687" y="247818"/>
              <a:ext cx="4861582" cy="725466"/>
              <a:chOff x="326687" y="247818"/>
              <a:chExt cx="4861582" cy="725466"/>
            </a:xfrm>
          </p:grpSpPr>
          <p:grpSp>
            <p:nvGrpSpPr>
              <p:cNvPr id="108" name="组合 2"/>
              <p:cNvGrpSpPr/>
              <p:nvPr/>
            </p:nvGrpSpPr>
            <p:grpSpPr>
              <a:xfrm>
                <a:off x="349799" y="247818"/>
                <a:ext cx="4791980" cy="261575"/>
                <a:chOff x="349799" y="247818"/>
                <a:chExt cx="4791980" cy="261575"/>
              </a:xfrm>
            </p:grpSpPr>
            <p:cxnSp>
              <p:nvCxnSpPr>
                <p:cNvPr id="123"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6"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7"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28"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9" name="组合 1"/>
              <p:cNvGrpSpPr/>
              <p:nvPr/>
            </p:nvGrpSpPr>
            <p:grpSpPr>
              <a:xfrm>
                <a:off x="349799" y="711709"/>
                <a:ext cx="4815092" cy="261575"/>
                <a:chOff x="358852" y="925118"/>
                <a:chExt cx="4815092" cy="261575"/>
              </a:xfrm>
            </p:grpSpPr>
            <p:cxnSp>
              <p:nvCxnSpPr>
                <p:cNvPr id="116"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0"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1"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22"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0" name="组合 33"/>
              <p:cNvGrpSpPr/>
              <p:nvPr/>
            </p:nvGrpSpPr>
            <p:grpSpPr>
              <a:xfrm>
                <a:off x="5138963" y="489126"/>
                <a:ext cx="49306" cy="329693"/>
                <a:chOff x="5138963" y="489126"/>
                <a:chExt cx="49306" cy="329693"/>
              </a:xfrm>
            </p:grpSpPr>
            <p:sp>
              <p:nvSpPr>
                <p:cNvPr id="11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11" name="组合 36"/>
              <p:cNvGrpSpPr/>
              <p:nvPr/>
            </p:nvGrpSpPr>
            <p:grpSpPr>
              <a:xfrm>
                <a:off x="326687" y="399838"/>
                <a:ext cx="49306" cy="329693"/>
                <a:chOff x="5138963" y="489126"/>
                <a:chExt cx="49306" cy="329693"/>
              </a:xfrm>
            </p:grpSpPr>
            <p:sp>
              <p:nvSpPr>
                <p:cNvPr id="112"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3"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wipe(left)">
                                      <p:cBhvr>
                                        <p:cTn id="7" dur="500"/>
                                        <p:tgtEl>
                                          <p:spTgt spid="10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left)">
                                      <p:cBhvr>
                                        <p:cTn id="15" dur="500"/>
                                        <p:tgtEl>
                                          <p:spTgt spid="41"/>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wipe(left)">
                                      <p:cBhvr>
                                        <p:cTn id="19" dur="500"/>
                                        <p:tgtEl>
                                          <p:spTgt spid="80"/>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wipe(up)">
                                      <p:cBhvr>
                                        <p:cTn id="2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458837" y="1630985"/>
            <a:ext cx="2828018"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5</a:t>
            </a:r>
            <a:r>
              <a:rPr lang="zh-CN" altLang="en-US" sz="2400" dirty="0">
                <a:solidFill>
                  <a:srgbClr val="0070C0"/>
                </a:solidFill>
                <a:latin typeface="Times New Roman" panose="02020603050405020304" pitchFamily="18" charset="0"/>
                <a:cs typeface="Times New Roman" panose="02020603050405020304" pitchFamily="18" charset="0"/>
              </a:rPr>
              <a:t>）结点间的关系</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6312544" y="2422558"/>
            <a:ext cx="5392132" cy="3672611"/>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grpSp>
        <p:nvGrpSpPr>
          <p:cNvPr id="6" name="组合 5"/>
          <p:cNvGrpSpPr/>
          <p:nvPr/>
        </p:nvGrpSpPr>
        <p:grpSpPr>
          <a:xfrm>
            <a:off x="765007" y="2651088"/>
            <a:ext cx="5492279" cy="3193401"/>
            <a:chOff x="765007" y="2651088"/>
            <a:chExt cx="5492279" cy="3193401"/>
          </a:xfrm>
        </p:grpSpPr>
        <p:sp>
          <p:nvSpPr>
            <p:cNvPr id="41" name="矩形 40"/>
            <p:cNvSpPr/>
            <p:nvPr/>
          </p:nvSpPr>
          <p:spPr>
            <a:xfrm>
              <a:off x="932976" y="2950238"/>
              <a:ext cx="5163024" cy="2677656"/>
            </a:xfrm>
            <a:prstGeom prst="rect">
              <a:avLst/>
            </a:prstGeom>
          </p:spPr>
          <p:txBody>
            <a:bodyPr wrap="square">
              <a:spAutoFit/>
            </a:bodyPr>
            <a:lstStyle/>
            <a:p>
              <a:pPr algn="just"/>
              <a:r>
                <a:rPr lang="zh-CN" altLang="en-US" sz="2400" dirty="0">
                  <a:solidFill>
                    <a:srgbClr val="080808"/>
                  </a:solidFill>
                  <a:latin typeface="Times New Roman" panose="02020603050405020304" pitchFamily="18" charset="0"/>
                  <a:cs typeface="Times New Roman" panose="02020603050405020304" pitchFamily="18" charset="0"/>
                </a:rPr>
                <a:t>在树中，一个结点的后继结点称为该结点的</a:t>
              </a:r>
              <a:r>
                <a:rPr lang="zh-CN" altLang="en-US" sz="2400" dirty="0">
                  <a:solidFill>
                    <a:srgbClr val="0070C0"/>
                  </a:solidFill>
                  <a:latin typeface="Times New Roman" panose="02020603050405020304" pitchFamily="18" charset="0"/>
                  <a:cs typeface="Times New Roman" panose="02020603050405020304" pitchFamily="18" charset="0"/>
                </a:rPr>
                <a:t>孩子</a:t>
              </a:r>
              <a:r>
                <a:rPr lang="zh-CN" altLang="en-US" sz="2400" dirty="0">
                  <a:solidFill>
                    <a:srgbClr val="080808"/>
                  </a:solidFill>
                  <a:latin typeface="Times New Roman" panose="02020603050405020304" pitchFamily="18" charset="0"/>
                  <a:cs typeface="Times New Roman" panose="02020603050405020304" pitchFamily="18" charset="0"/>
                </a:rPr>
                <a:t>，相应地，一个结点的前驱结点称为该结点的</a:t>
              </a:r>
              <a:r>
                <a:rPr lang="zh-CN" altLang="en-US" sz="2400" dirty="0">
                  <a:solidFill>
                    <a:srgbClr val="0070C0"/>
                  </a:solidFill>
                  <a:latin typeface="Times New Roman" panose="02020603050405020304" pitchFamily="18" charset="0"/>
                  <a:cs typeface="Times New Roman" panose="02020603050405020304" pitchFamily="18" charset="0"/>
                </a:rPr>
                <a:t>双亲</a:t>
              </a:r>
              <a:r>
                <a:rPr lang="zh-CN" altLang="en-US" sz="2400" dirty="0">
                  <a:solidFill>
                    <a:srgbClr val="080808"/>
                  </a:solidFill>
                  <a:latin typeface="Times New Roman" panose="02020603050405020304" pitchFamily="18" charset="0"/>
                  <a:cs typeface="Times New Roman" panose="02020603050405020304" pitchFamily="18" charset="0"/>
                </a:rPr>
                <a:t>，即一个结点是其孩子结点的双亲、是其双亲结点的孩子。例如右边树中，结点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是结点</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C</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D</a:t>
              </a:r>
              <a:r>
                <a:rPr lang="zh-CN" altLang="en-US" sz="2400" dirty="0">
                  <a:solidFill>
                    <a:srgbClr val="080808"/>
                  </a:solidFill>
                  <a:latin typeface="Times New Roman" panose="02020603050405020304" pitchFamily="18" charset="0"/>
                  <a:cs typeface="Times New Roman" panose="02020603050405020304" pitchFamily="18" charset="0"/>
                </a:rPr>
                <a:t>的双亲，结点</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C</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D</a:t>
              </a:r>
              <a:r>
                <a:rPr lang="zh-CN" altLang="en-US" sz="2400" dirty="0">
                  <a:solidFill>
                    <a:srgbClr val="080808"/>
                  </a:solidFill>
                  <a:latin typeface="Times New Roman" panose="02020603050405020304" pitchFamily="18" charset="0"/>
                  <a:cs typeface="Times New Roman" panose="02020603050405020304" pitchFamily="18" charset="0"/>
                </a:rPr>
                <a:t>是结点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的孩子。</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grpSp>
          <p:nvGrpSpPr>
            <p:cNvPr id="82" name="组合 81"/>
            <p:cNvGrpSpPr/>
            <p:nvPr/>
          </p:nvGrpSpPr>
          <p:grpSpPr>
            <a:xfrm>
              <a:off x="765007" y="2651088"/>
              <a:ext cx="5492279" cy="3193401"/>
              <a:chOff x="1584402" y="1903846"/>
              <a:chExt cx="9062674" cy="3823037"/>
            </a:xfrm>
          </p:grpSpPr>
          <p:grpSp>
            <p:nvGrpSpPr>
              <p:cNvPr id="84" name="组合 83"/>
              <p:cNvGrpSpPr/>
              <p:nvPr/>
            </p:nvGrpSpPr>
            <p:grpSpPr>
              <a:xfrm>
                <a:off x="1584402" y="3589771"/>
                <a:ext cx="9062674" cy="2137112"/>
                <a:chOff x="1584402" y="3589771"/>
                <a:chExt cx="9062674" cy="2137112"/>
              </a:xfrm>
            </p:grpSpPr>
            <p:sp>
              <p:nvSpPr>
                <p:cNvPr id="95" name="任意多边形: 形状 9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梯形 9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梯形 9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梯形 4"/>
                <p:cNvSpPr/>
                <p:nvPr/>
              </p:nvSpPr>
              <p:spPr>
                <a:xfrm rot="3525064"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0" name="任意多边形: 形状 9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任意多边形: 形状 10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任意多边形: 形状 10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任意多边形: 形状 10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flipH="1" flipV="1">
                <a:off x="1584402" y="1903846"/>
                <a:ext cx="9062674" cy="2137112"/>
                <a:chOff x="1584402" y="3589771"/>
                <a:chExt cx="9062674" cy="2137112"/>
              </a:xfrm>
            </p:grpSpPr>
            <p:sp>
              <p:nvSpPr>
                <p:cNvPr id="86" name="任意多边形: 形状 8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梯形 8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梯形 8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梯形 4"/>
                <p:cNvSpPr/>
                <p:nvPr/>
              </p:nvSpPr>
              <p:spPr>
                <a:xfrm rot="3399982"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1" name="任意多边形: 形状 9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形状 9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27" name="组合 39"/>
          <p:cNvGrpSpPr/>
          <p:nvPr/>
        </p:nvGrpSpPr>
        <p:grpSpPr>
          <a:xfrm>
            <a:off x="421663" y="555626"/>
            <a:ext cx="3305606" cy="876848"/>
            <a:chOff x="215712" y="247818"/>
            <a:chExt cx="5060152" cy="725466"/>
          </a:xfrm>
        </p:grpSpPr>
        <p:sp>
          <p:nvSpPr>
            <p:cNvPr id="128"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树的基本术语</a:t>
              </a:r>
              <a:endParaRPr lang="zh-CN" altLang="en-US" sz="2400" kern="0" dirty="0">
                <a:solidFill>
                  <a:srgbClr val="0070C0"/>
                </a:solidFill>
                <a:latin typeface="+mn-ea"/>
              </a:endParaRPr>
            </a:p>
          </p:txBody>
        </p:sp>
        <p:grpSp>
          <p:nvGrpSpPr>
            <p:cNvPr id="129" name="组合 35"/>
            <p:cNvGrpSpPr/>
            <p:nvPr/>
          </p:nvGrpSpPr>
          <p:grpSpPr>
            <a:xfrm>
              <a:off x="326687" y="247818"/>
              <a:ext cx="4861582" cy="725466"/>
              <a:chOff x="326687" y="247818"/>
              <a:chExt cx="4861582" cy="725466"/>
            </a:xfrm>
          </p:grpSpPr>
          <p:grpSp>
            <p:nvGrpSpPr>
              <p:cNvPr id="130" name="组合 2"/>
              <p:cNvGrpSpPr/>
              <p:nvPr/>
            </p:nvGrpSpPr>
            <p:grpSpPr>
              <a:xfrm>
                <a:off x="349799" y="247818"/>
                <a:ext cx="4791980" cy="261575"/>
                <a:chOff x="349799" y="247818"/>
                <a:chExt cx="4791980" cy="261575"/>
              </a:xfrm>
            </p:grpSpPr>
            <p:cxnSp>
              <p:nvCxnSpPr>
                <p:cNvPr id="145"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6"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9"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50"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1" name="组合 1"/>
              <p:cNvGrpSpPr/>
              <p:nvPr/>
            </p:nvGrpSpPr>
            <p:grpSpPr>
              <a:xfrm>
                <a:off x="349799" y="711709"/>
                <a:ext cx="4815092" cy="261575"/>
                <a:chOff x="358852" y="925118"/>
                <a:chExt cx="4815092" cy="261575"/>
              </a:xfrm>
            </p:grpSpPr>
            <p:cxnSp>
              <p:nvCxnSpPr>
                <p:cNvPr id="138"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39"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0"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1"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2"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3"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44"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2" name="组合 33"/>
              <p:cNvGrpSpPr/>
              <p:nvPr/>
            </p:nvGrpSpPr>
            <p:grpSpPr>
              <a:xfrm>
                <a:off x="5138963" y="489126"/>
                <a:ext cx="49306" cy="329693"/>
                <a:chOff x="5138963" y="489126"/>
                <a:chExt cx="49306" cy="329693"/>
              </a:xfrm>
            </p:grpSpPr>
            <p:sp>
              <p:nvSpPr>
                <p:cNvPr id="136"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7"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3" name="组合 36"/>
              <p:cNvGrpSpPr/>
              <p:nvPr/>
            </p:nvGrpSpPr>
            <p:grpSpPr>
              <a:xfrm>
                <a:off x="326687" y="399838"/>
                <a:ext cx="49306" cy="329693"/>
                <a:chOff x="5138963" y="489126"/>
                <a:chExt cx="49306" cy="329693"/>
              </a:xfrm>
            </p:grpSpPr>
            <p:sp>
              <p:nvSpPr>
                <p:cNvPr id="134"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5"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wipe(left)">
                                      <p:cBhvr>
                                        <p:cTn id="7" dur="500"/>
                                        <p:tgtEl>
                                          <p:spTgt spid="1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wipe(up)">
                                      <p:cBhvr>
                                        <p:cTn id="1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458837" y="1630985"/>
            <a:ext cx="2828018"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5</a:t>
            </a:r>
            <a:r>
              <a:rPr lang="zh-CN" altLang="en-US" sz="2400" dirty="0">
                <a:solidFill>
                  <a:srgbClr val="0070C0"/>
                </a:solidFill>
                <a:latin typeface="Times New Roman" panose="02020603050405020304" pitchFamily="18" charset="0"/>
                <a:cs typeface="Times New Roman" panose="02020603050405020304" pitchFamily="18" charset="0"/>
              </a:rPr>
              <a:t>）结点间的关系</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6312544" y="2422558"/>
            <a:ext cx="5392132" cy="3672611"/>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grpSp>
        <p:nvGrpSpPr>
          <p:cNvPr id="6" name="组合 5"/>
          <p:cNvGrpSpPr/>
          <p:nvPr/>
        </p:nvGrpSpPr>
        <p:grpSpPr>
          <a:xfrm>
            <a:off x="765007" y="2651088"/>
            <a:ext cx="5492279" cy="3193401"/>
            <a:chOff x="765007" y="2651088"/>
            <a:chExt cx="5492279" cy="3193401"/>
          </a:xfrm>
        </p:grpSpPr>
        <p:sp>
          <p:nvSpPr>
            <p:cNvPr id="41" name="矩形 40"/>
            <p:cNvSpPr/>
            <p:nvPr/>
          </p:nvSpPr>
          <p:spPr>
            <a:xfrm>
              <a:off x="850601" y="3164633"/>
              <a:ext cx="5304440" cy="2308324"/>
            </a:xfrm>
            <a:prstGeom prst="rect">
              <a:avLst/>
            </a:prstGeom>
          </p:spPr>
          <p:txBody>
            <a:bodyPr wrap="square">
              <a:spAutoFit/>
            </a:bodyPr>
            <a:lstStyle/>
            <a:p>
              <a:r>
                <a:rPr lang="zh-CN" altLang="en-US" sz="2400" dirty="0">
                  <a:solidFill>
                    <a:srgbClr val="080808"/>
                  </a:solidFill>
                  <a:latin typeface="Times New Roman" panose="02020603050405020304" pitchFamily="18" charset="0"/>
                  <a:cs typeface="Times New Roman" panose="02020603050405020304" pitchFamily="18" charset="0"/>
                </a:rPr>
                <a:t>同一双亲的孩子结点之间互称为</a:t>
              </a:r>
              <a:r>
                <a:rPr lang="zh-CN" altLang="en-US" sz="2400" dirty="0">
                  <a:solidFill>
                    <a:srgbClr val="0070C0"/>
                  </a:solidFill>
                  <a:latin typeface="Times New Roman" panose="02020603050405020304" pitchFamily="18" charset="0"/>
                  <a:cs typeface="Times New Roman" panose="02020603050405020304" pitchFamily="18" charset="0"/>
                </a:rPr>
                <a:t>兄弟</a:t>
              </a:r>
              <a:r>
                <a:rPr lang="zh-CN" altLang="en-US" sz="2400" dirty="0">
                  <a:solidFill>
                    <a:srgbClr val="080808"/>
                  </a:solidFill>
                  <a:latin typeface="Times New Roman" panose="02020603050405020304" pitchFamily="18" charset="0"/>
                  <a:cs typeface="Times New Roman" panose="02020603050405020304" pitchFamily="18" charset="0"/>
                </a:rPr>
                <a:t>，不同双亲但在同一层的结点之间互称为</a:t>
              </a:r>
              <a:r>
                <a:rPr lang="zh-CN" altLang="en-US" sz="2400" dirty="0">
                  <a:solidFill>
                    <a:srgbClr val="0070C0"/>
                  </a:solidFill>
                  <a:latin typeface="Times New Roman" panose="02020603050405020304" pitchFamily="18" charset="0"/>
                  <a:cs typeface="Times New Roman" panose="02020603050405020304" pitchFamily="18" charset="0"/>
                </a:rPr>
                <a:t>堂兄弟</a:t>
              </a:r>
              <a:r>
                <a:rPr lang="zh-CN" altLang="en-US" sz="2400" dirty="0">
                  <a:solidFill>
                    <a:srgbClr val="080808"/>
                  </a:solidFill>
                  <a:latin typeface="Times New Roman" panose="02020603050405020304" pitchFamily="18" charset="0"/>
                  <a:cs typeface="Times New Roman" panose="02020603050405020304" pitchFamily="18" charset="0"/>
                </a:rPr>
                <a:t>。例如右边树中，结点</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C</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D</a:t>
              </a:r>
              <a:r>
                <a:rPr lang="zh-CN" altLang="en-US" sz="2400" dirty="0">
                  <a:solidFill>
                    <a:srgbClr val="080808"/>
                  </a:solidFill>
                  <a:latin typeface="Times New Roman" panose="02020603050405020304" pitchFamily="18" charset="0"/>
                  <a:cs typeface="Times New Roman" panose="02020603050405020304" pitchFamily="18" charset="0"/>
                </a:rPr>
                <a:t>互为兄弟，结点</a:t>
              </a:r>
              <a:r>
                <a:rPr lang="en-US" altLang="zh-CN" sz="2400" dirty="0">
                  <a:solidFill>
                    <a:srgbClr val="080808"/>
                  </a:solidFill>
                  <a:latin typeface="Times New Roman" panose="02020603050405020304" pitchFamily="18" charset="0"/>
                  <a:cs typeface="Times New Roman" panose="02020603050405020304" pitchFamily="18" charset="0"/>
                </a:rPr>
                <a:t>E</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F</a:t>
              </a:r>
              <a:r>
                <a:rPr lang="zh-CN" altLang="en-US" sz="2400" dirty="0">
                  <a:solidFill>
                    <a:srgbClr val="080808"/>
                  </a:solidFill>
                  <a:latin typeface="Times New Roman" panose="02020603050405020304" pitchFamily="18" charset="0"/>
                  <a:cs typeface="Times New Roman" panose="02020603050405020304" pitchFamily="18" charset="0"/>
                </a:rPr>
                <a:t>也互为兄弟，结点</a:t>
              </a:r>
              <a:r>
                <a:rPr lang="en-US" altLang="zh-CN" sz="2400" dirty="0">
                  <a:solidFill>
                    <a:srgbClr val="080808"/>
                  </a:solidFill>
                  <a:latin typeface="Times New Roman" panose="02020603050405020304" pitchFamily="18" charset="0"/>
                  <a:cs typeface="Times New Roman" panose="02020603050405020304" pitchFamily="18" charset="0"/>
                </a:rPr>
                <a:t>F</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G</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互为堂兄弟，结点</a:t>
              </a:r>
              <a:r>
                <a:rPr lang="en-US" altLang="zh-CN" sz="2400" dirty="0">
                  <a:solidFill>
                    <a:srgbClr val="080808"/>
                  </a:solidFill>
                  <a:latin typeface="Times New Roman" panose="02020603050405020304" pitchFamily="18" charset="0"/>
                  <a:cs typeface="Times New Roman" panose="02020603050405020304" pitchFamily="18" charset="0"/>
                </a:rPr>
                <a:t>E</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G</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也互为堂兄弟。</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grpSp>
          <p:nvGrpSpPr>
            <p:cNvPr id="82" name="组合 81"/>
            <p:cNvGrpSpPr/>
            <p:nvPr/>
          </p:nvGrpSpPr>
          <p:grpSpPr>
            <a:xfrm>
              <a:off x="765007" y="2651088"/>
              <a:ext cx="5492279" cy="3193401"/>
              <a:chOff x="1584402" y="1903846"/>
              <a:chExt cx="9062674" cy="3823037"/>
            </a:xfrm>
          </p:grpSpPr>
          <p:grpSp>
            <p:nvGrpSpPr>
              <p:cNvPr id="84" name="组合 83"/>
              <p:cNvGrpSpPr/>
              <p:nvPr/>
            </p:nvGrpSpPr>
            <p:grpSpPr>
              <a:xfrm>
                <a:off x="1584402" y="3589771"/>
                <a:ext cx="9062674" cy="2137112"/>
                <a:chOff x="1584402" y="3589771"/>
                <a:chExt cx="9062674" cy="2137112"/>
              </a:xfrm>
            </p:grpSpPr>
            <p:sp>
              <p:nvSpPr>
                <p:cNvPr id="95" name="任意多边形: 形状 9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梯形 9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梯形 9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梯形 4"/>
                <p:cNvSpPr/>
                <p:nvPr/>
              </p:nvSpPr>
              <p:spPr>
                <a:xfrm rot="3615296"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0" name="任意多边形: 形状 9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任意多边形: 形状 10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任意多边形: 形状 10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任意多边形: 形状 10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flipH="1" flipV="1">
                <a:off x="1584402" y="1903846"/>
                <a:ext cx="9062674" cy="2137112"/>
                <a:chOff x="1584402" y="3589771"/>
                <a:chExt cx="9062674" cy="2137112"/>
              </a:xfrm>
            </p:grpSpPr>
            <p:sp>
              <p:nvSpPr>
                <p:cNvPr id="86" name="任意多边形: 形状 8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梯形 8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梯形 8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梯形 4"/>
                <p:cNvSpPr/>
                <p:nvPr/>
              </p:nvSpPr>
              <p:spPr>
                <a:xfrm rot="3487984"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1" name="任意多边形: 形状 9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形状 9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27" name="组合 39"/>
          <p:cNvGrpSpPr/>
          <p:nvPr/>
        </p:nvGrpSpPr>
        <p:grpSpPr>
          <a:xfrm>
            <a:off x="421663" y="555626"/>
            <a:ext cx="3305606" cy="876848"/>
            <a:chOff x="215712" y="247818"/>
            <a:chExt cx="5060152" cy="725466"/>
          </a:xfrm>
        </p:grpSpPr>
        <p:sp>
          <p:nvSpPr>
            <p:cNvPr id="128"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树的基本术语</a:t>
              </a:r>
              <a:endParaRPr lang="zh-CN" altLang="en-US" sz="2400" kern="0" dirty="0">
                <a:solidFill>
                  <a:srgbClr val="0070C0"/>
                </a:solidFill>
                <a:latin typeface="+mn-ea"/>
              </a:endParaRPr>
            </a:p>
          </p:txBody>
        </p:sp>
        <p:grpSp>
          <p:nvGrpSpPr>
            <p:cNvPr id="129" name="组合 35"/>
            <p:cNvGrpSpPr/>
            <p:nvPr/>
          </p:nvGrpSpPr>
          <p:grpSpPr>
            <a:xfrm>
              <a:off x="326687" y="247818"/>
              <a:ext cx="4861582" cy="725466"/>
              <a:chOff x="326687" y="247818"/>
              <a:chExt cx="4861582" cy="725466"/>
            </a:xfrm>
          </p:grpSpPr>
          <p:grpSp>
            <p:nvGrpSpPr>
              <p:cNvPr id="130" name="组合 2"/>
              <p:cNvGrpSpPr/>
              <p:nvPr/>
            </p:nvGrpSpPr>
            <p:grpSpPr>
              <a:xfrm>
                <a:off x="349799" y="247818"/>
                <a:ext cx="4791980" cy="261575"/>
                <a:chOff x="349799" y="247818"/>
                <a:chExt cx="4791980" cy="261575"/>
              </a:xfrm>
            </p:grpSpPr>
            <p:cxnSp>
              <p:nvCxnSpPr>
                <p:cNvPr id="145"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6"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9"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50"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1" name="组合 1"/>
              <p:cNvGrpSpPr/>
              <p:nvPr/>
            </p:nvGrpSpPr>
            <p:grpSpPr>
              <a:xfrm>
                <a:off x="349799" y="711709"/>
                <a:ext cx="4815092" cy="261575"/>
                <a:chOff x="358852" y="925118"/>
                <a:chExt cx="4815092" cy="261575"/>
              </a:xfrm>
            </p:grpSpPr>
            <p:cxnSp>
              <p:nvCxnSpPr>
                <p:cNvPr id="138"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39"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0"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1"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2"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3"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44"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2" name="组合 33"/>
              <p:cNvGrpSpPr/>
              <p:nvPr/>
            </p:nvGrpSpPr>
            <p:grpSpPr>
              <a:xfrm>
                <a:off x="5138963" y="489126"/>
                <a:ext cx="49306" cy="329693"/>
                <a:chOff x="5138963" y="489126"/>
                <a:chExt cx="49306" cy="329693"/>
              </a:xfrm>
            </p:grpSpPr>
            <p:sp>
              <p:nvSpPr>
                <p:cNvPr id="136"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7"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3" name="组合 36"/>
              <p:cNvGrpSpPr/>
              <p:nvPr/>
            </p:nvGrpSpPr>
            <p:grpSpPr>
              <a:xfrm>
                <a:off x="326687" y="399838"/>
                <a:ext cx="49306" cy="329693"/>
                <a:chOff x="5138963" y="489126"/>
                <a:chExt cx="49306" cy="329693"/>
              </a:xfrm>
            </p:grpSpPr>
            <p:sp>
              <p:nvSpPr>
                <p:cNvPr id="134"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5"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wipe(left)">
                                      <p:cBhvr>
                                        <p:cTn id="7" dur="500"/>
                                        <p:tgtEl>
                                          <p:spTgt spid="1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wipe(up)">
                                      <p:cBhvr>
                                        <p:cTn id="1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458837" y="1630985"/>
            <a:ext cx="2828018"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5</a:t>
            </a:r>
            <a:r>
              <a:rPr lang="zh-CN" altLang="en-US" sz="2400" dirty="0">
                <a:solidFill>
                  <a:srgbClr val="0070C0"/>
                </a:solidFill>
                <a:latin typeface="Times New Roman" panose="02020603050405020304" pitchFamily="18" charset="0"/>
                <a:cs typeface="Times New Roman" panose="02020603050405020304" pitchFamily="18" charset="0"/>
              </a:rPr>
              <a:t>）结点间的关系</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6329962" y="2422558"/>
            <a:ext cx="5392132" cy="3672611"/>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grpSp>
        <p:nvGrpSpPr>
          <p:cNvPr id="6" name="组合 5"/>
          <p:cNvGrpSpPr/>
          <p:nvPr/>
        </p:nvGrpSpPr>
        <p:grpSpPr>
          <a:xfrm>
            <a:off x="765007" y="2496050"/>
            <a:ext cx="5492279" cy="3565319"/>
            <a:chOff x="765007" y="2651088"/>
            <a:chExt cx="5492279" cy="3193401"/>
          </a:xfrm>
        </p:grpSpPr>
        <p:sp>
          <p:nvSpPr>
            <p:cNvPr id="41" name="矩形 40"/>
            <p:cNvSpPr/>
            <p:nvPr/>
          </p:nvSpPr>
          <p:spPr>
            <a:xfrm>
              <a:off x="958903" y="2968855"/>
              <a:ext cx="4964333" cy="2729140"/>
            </a:xfrm>
            <a:prstGeom prst="rect">
              <a:avLst/>
            </a:prstGeom>
          </p:spPr>
          <p:txBody>
            <a:bodyPr wrap="square">
              <a:spAutoFit/>
            </a:bodyPr>
            <a:lstStyle/>
            <a:p>
              <a:pPr algn="just"/>
              <a:r>
                <a:rPr lang="zh-CN" altLang="en-US" sz="2400" dirty="0">
                  <a:solidFill>
                    <a:srgbClr val="080808"/>
                  </a:solidFill>
                  <a:latin typeface="Times New Roman" panose="02020603050405020304" pitchFamily="18" charset="0"/>
                  <a:cs typeface="Times New Roman" panose="02020603050405020304" pitchFamily="18" charset="0"/>
                </a:rPr>
                <a:t>从树的根结点到某一个结点</a:t>
              </a:r>
              <a:r>
                <a:rPr lang="en-US" altLang="zh-CN" sz="2400" dirty="0">
                  <a:solidFill>
                    <a:srgbClr val="080808"/>
                  </a:solidFill>
                  <a:latin typeface="Times New Roman" panose="02020603050405020304" pitchFamily="18" charset="0"/>
                  <a:cs typeface="Times New Roman" panose="02020603050405020304" pitchFamily="18" charset="0"/>
                </a:rPr>
                <a:t>X</a:t>
              </a:r>
              <a:r>
                <a:rPr lang="zh-CN" altLang="en-US" sz="2400" dirty="0">
                  <a:solidFill>
                    <a:srgbClr val="080808"/>
                  </a:solidFill>
                  <a:latin typeface="Times New Roman" panose="02020603050405020304" pitchFamily="18" charset="0"/>
                  <a:cs typeface="Times New Roman" panose="02020603050405020304" pitchFamily="18" charset="0"/>
                </a:rPr>
                <a:t>的路径上经历的所有结点（包括根结点但不包括结点</a:t>
              </a:r>
              <a:r>
                <a:rPr lang="en-US" altLang="zh-CN" sz="2400" dirty="0">
                  <a:solidFill>
                    <a:srgbClr val="080808"/>
                  </a:solidFill>
                  <a:latin typeface="Times New Roman" panose="02020603050405020304" pitchFamily="18" charset="0"/>
                  <a:cs typeface="Times New Roman" panose="02020603050405020304" pitchFamily="18" charset="0"/>
                </a:rPr>
                <a:t>X</a:t>
              </a:r>
              <a:r>
                <a:rPr lang="zh-CN" altLang="en-US" sz="2400" dirty="0">
                  <a:solidFill>
                    <a:srgbClr val="080808"/>
                  </a:solidFill>
                  <a:latin typeface="Times New Roman" panose="02020603050405020304" pitchFamily="18" charset="0"/>
                  <a:cs typeface="Times New Roman" panose="02020603050405020304" pitchFamily="18" charset="0"/>
                </a:rPr>
                <a:t>）称为结点</a:t>
              </a:r>
              <a:r>
                <a:rPr lang="en-US" altLang="zh-CN" sz="2400" dirty="0">
                  <a:solidFill>
                    <a:srgbClr val="080808"/>
                  </a:solidFill>
                  <a:latin typeface="Times New Roman" panose="02020603050405020304" pitchFamily="18" charset="0"/>
                  <a:cs typeface="Times New Roman" panose="02020603050405020304" pitchFamily="18" charset="0"/>
                </a:rPr>
                <a:t>X</a:t>
              </a:r>
              <a:r>
                <a:rPr lang="zh-CN" altLang="en-US" sz="2400" dirty="0">
                  <a:solidFill>
                    <a:srgbClr val="080808"/>
                  </a:solidFill>
                  <a:latin typeface="Times New Roman" panose="02020603050405020304" pitchFamily="18" charset="0"/>
                  <a:cs typeface="Times New Roman" panose="02020603050405020304" pitchFamily="18" charset="0"/>
                </a:rPr>
                <a:t>的</a:t>
              </a:r>
              <a:r>
                <a:rPr lang="zh-CN" altLang="en-US" sz="2400" dirty="0">
                  <a:solidFill>
                    <a:srgbClr val="0070C0"/>
                  </a:solidFill>
                  <a:latin typeface="Times New Roman" panose="02020603050405020304" pitchFamily="18" charset="0"/>
                  <a:cs typeface="Times New Roman" panose="02020603050405020304" pitchFamily="18" charset="0"/>
                </a:rPr>
                <a:t>祖先</a:t>
              </a:r>
              <a:r>
                <a:rPr lang="zh-CN" altLang="en-US" sz="2400" dirty="0">
                  <a:solidFill>
                    <a:srgbClr val="080808"/>
                  </a:solidFill>
                  <a:latin typeface="Times New Roman" panose="02020603050405020304" pitchFamily="18" charset="0"/>
                  <a:cs typeface="Times New Roman" panose="02020603050405020304" pitchFamily="18" charset="0"/>
                </a:rPr>
                <a:t>；以某一结点</a:t>
              </a:r>
              <a:r>
                <a:rPr lang="en-US" altLang="zh-CN" sz="2400" dirty="0">
                  <a:solidFill>
                    <a:srgbClr val="080808"/>
                  </a:solidFill>
                  <a:latin typeface="Times New Roman" panose="02020603050405020304" pitchFamily="18" charset="0"/>
                  <a:cs typeface="Times New Roman" panose="02020603050405020304" pitchFamily="18" charset="0"/>
                </a:rPr>
                <a:t>X</a:t>
              </a:r>
              <a:r>
                <a:rPr lang="zh-CN" altLang="en-US" sz="2400" dirty="0">
                  <a:solidFill>
                    <a:srgbClr val="080808"/>
                  </a:solidFill>
                  <a:latin typeface="Times New Roman" panose="02020603050405020304" pitchFamily="18" charset="0"/>
                  <a:cs typeface="Times New Roman" panose="02020603050405020304" pitchFamily="18" charset="0"/>
                </a:rPr>
                <a:t>为根的子树上的所有非根结点（即除结点</a:t>
              </a:r>
              <a:r>
                <a:rPr lang="en-US" altLang="zh-CN" sz="2400" dirty="0">
                  <a:solidFill>
                    <a:srgbClr val="080808"/>
                  </a:solidFill>
                  <a:latin typeface="Times New Roman" panose="02020603050405020304" pitchFamily="18" charset="0"/>
                  <a:cs typeface="Times New Roman" panose="02020603050405020304" pitchFamily="18" charset="0"/>
                </a:rPr>
                <a:t>X</a:t>
              </a:r>
              <a:r>
                <a:rPr lang="zh-CN" altLang="en-US" sz="2400" dirty="0">
                  <a:solidFill>
                    <a:srgbClr val="080808"/>
                  </a:solidFill>
                  <a:latin typeface="Times New Roman" panose="02020603050405020304" pitchFamily="18" charset="0"/>
                  <a:cs typeface="Times New Roman" panose="02020603050405020304" pitchFamily="18" charset="0"/>
                </a:rPr>
                <a:t>外）称为结点</a:t>
              </a:r>
              <a:r>
                <a:rPr lang="en-US" altLang="zh-CN" sz="2400" dirty="0">
                  <a:solidFill>
                    <a:srgbClr val="080808"/>
                  </a:solidFill>
                  <a:latin typeface="Times New Roman" panose="02020603050405020304" pitchFamily="18" charset="0"/>
                  <a:cs typeface="Times New Roman" panose="02020603050405020304" pitchFamily="18" charset="0"/>
                </a:rPr>
                <a:t>X</a:t>
              </a:r>
              <a:r>
                <a:rPr lang="zh-CN" altLang="en-US" sz="2400" dirty="0">
                  <a:solidFill>
                    <a:srgbClr val="080808"/>
                  </a:solidFill>
                  <a:latin typeface="Times New Roman" panose="02020603050405020304" pitchFamily="18" charset="0"/>
                  <a:cs typeface="Times New Roman" panose="02020603050405020304" pitchFamily="18" charset="0"/>
                </a:rPr>
                <a:t>的</a:t>
              </a:r>
              <a:r>
                <a:rPr lang="zh-CN" altLang="en-US" sz="2400" dirty="0">
                  <a:solidFill>
                    <a:srgbClr val="0070C0"/>
                  </a:solidFill>
                  <a:latin typeface="Times New Roman" panose="02020603050405020304" pitchFamily="18" charset="0"/>
                  <a:cs typeface="Times New Roman" panose="02020603050405020304" pitchFamily="18" charset="0"/>
                </a:rPr>
                <a:t>子孙</a:t>
              </a:r>
              <a:r>
                <a:rPr lang="zh-CN" altLang="en-US" sz="2400" dirty="0">
                  <a:solidFill>
                    <a:srgbClr val="080808"/>
                  </a:solidFill>
                  <a:latin typeface="Times New Roman" panose="02020603050405020304" pitchFamily="18" charset="0"/>
                  <a:cs typeface="Times New Roman" panose="02020603050405020304" pitchFamily="18" charset="0"/>
                </a:rPr>
                <a:t>。例如右边树中，结点</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是结点</a:t>
              </a:r>
              <a:r>
                <a:rPr lang="en-US" altLang="zh-CN" sz="2400" dirty="0">
                  <a:solidFill>
                    <a:srgbClr val="080808"/>
                  </a:solidFill>
                  <a:latin typeface="Times New Roman" panose="02020603050405020304" pitchFamily="18" charset="0"/>
                  <a:cs typeface="Times New Roman" panose="02020603050405020304" pitchFamily="18" charset="0"/>
                </a:rPr>
                <a:t>E</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F</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I</a:t>
              </a:r>
              <a:r>
                <a:rPr lang="zh-CN" altLang="en-US" sz="2400" dirty="0">
                  <a:solidFill>
                    <a:srgbClr val="080808"/>
                  </a:solidFill>
                  <a:latin typeface="Times New Roman" panose="02020603050405020304" pitchFamily="18" charset="0"/>
                  <a:cs typeface="Times New Roman" panose="02020603050405020304" pitchFamily="18" charset="0"/>
                </a:rPr>
                <a:t>的祖先，结点</a:t>
              </a:r>
              <a:r>
                <a:rPr lang="en-US" altLang="zh-CN" sz="2400" dirty="0">
                  <a:solidFill>
                    <a:srgbClr val="080808"/>
                  </a:solidFill>
                  <a:latin typeface="Times New Roman" panose="02020603050405020304" pitchFamily="18" charset="0"/>
                  <a:cs typeface="Times New Roman" panose="02020603050405020304" pitchFamily="18" charset="0"/>
                </a:rPr>
                <a:t>E</a:t>
              </a:r>
              <a:r>
                <a:rPr lang="zh-CN" altLang="en-US" sz="2400" dirty="0">
                  <a:solidFill>
                    <a:srgbClr val="080808"/>
                  </a:solidFill>
                  <a:latin typeface="Times New Roman" panose="02020603050405020304" pitchFamily="18" charset="0"/>
                  <a:cs typeface="Times New Roman" panose="02020603050405020304" pitchFamily="18" charset="0"/>
                </a:rPr>
                <a:t>是结点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的子孙。 </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grpSp>
          <p:nvGrpSpPr>
            <p:cNvPr id="82" name="组合 81"/>
            <p:cNvGrpSpPr/>
            <p:nvPr/>
          </p:nvGrpSpPr>
          <p:grpSpPr>
            <a:xfrm>
              <a:off x="765007" y="2651088"/>
              <a:ext cx="5492279" cy="3193401"/>
              <a:chOff x="1584402" y="1903846"/>
              <a:chExt cx="9062674" cy="3823037"/>
            </a:xfrm>
          </p:grpSpPr>
          <p:grpSp>
            <p:nvGrpSpPr>
              <p:cNvPr id="84" name="组合 83"/>
              <p:cNvGrpSpPr/>
              <p:nvPr/>
            </p:nvGrpSpPr>
            <p:grpSpPr>
              <a:xfrm>
                <a:off x="1584402" y="3589771"/>
                <a:ext cx="9062674" cy="2137112"/>
                <a:chOff x="1584402" y="3589771"/>
                <a:chExt cx="9062674" cy="2137112"/>
              </a:xfrm>
            </p:grpSpPr>
            <p:sp>
              <p:nvSpPr>
                <p:cNvPr id="95" name="任意多边形: 形状 9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梯形 9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梯形 9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梯形 4"/>
                <p:cNvSpPr/>
                <p:nvPr/>
              </p:nvSpPr>
              <p:spPr>
                <a:xfrm rot="3665237"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0" name="任意多边形: 形状 9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任意多边形: 形状 10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任意多边形: 形状 10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任意多边形: 形状 10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flipH="1" flipV="1">
                <a:off x="1584402" y="1903846"/>
                <a:ext cx="9062674" cy="2137112"/>
                <a:chOff x="1584402" y="3589771"/>
                <a:chExt cx="9062674" cy="2137112"/>
              </a:xfrm>
            </p:grpSpPr>
            <p:sp>
              <p:nvSpPr>
                <p:cNvPr id="86" name="任意多边形: 形状 8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梯形 8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梯形 8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梯形 4"/>
                <p:cNvSpPr/>
                <p:nvPr/>
              </p:nvSpPr>
              <p:spPr>
                <a:xfrm rot="3526044"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1" name="任意多边形: 形状 9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任意多边形: 形状 9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形状 9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形状 9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27" name="组合 39"/>
          <p:cNvGrpSpPr/>
          <p:nvPr/>
        </p:nvGrpSpPr>
        <p:grpSpPr>
          <a:xfrm>
            <a:off x="421663" y="555626"/>
            <a:ext cx="3305606" cy="876848"/>
            <a:chOff x="215712" y="247818"/>
            <a:chExt cx="5060152" cy="725466"/>
          </a:xfrm>
        </p:grpSpPr>
        <p:sp>
          <p:nvSpPr>
            <p:cNvPr id="128"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树的基本术语</a:t>
              </a:r>
              <a:endParaRPr lang="zh-CN" altLang="en-US" sz="2400" kern="0" dirty="0">
                <a:solidFill>
                  <a:srgbClr val="0070C0"/>
                </a:solidFill>
                <a:latin typeface="+mn-ea"/>
              </a:endParaRPr>
            </a:p>
          </p:txBody>
        </p:sp>
        <p:grpSp>
          <p:nvGrpSpPr>
            <p:cNvPr id="129" name="组合 35"/>
            <p:cNvGrpSpPr/>
            <p:nvPr/>
          </p:nvGrpSpPr>
          <p:grpSpPr>
            <a:xfrm>
              <a:off x="326687" y="247818"/>
              <a:ext cx="4861582" cy="725466"/>
              <a:chOff x="326687" y="247818"/>
              <a:chExt cx="4861582" cy="725466"/>
            </a:xfrm>
          </p:grpSpPr>
          <p:grpSp>
            <p:nvGrpSpPr>
              <p:cNvPr id="130" name="组合 2"/>
              <p:cNvGrpSpPr/>
              <p:nvPr/>
            </p:nvGrpSpPr>
            <p:grpSpPr>
              <a:xfrm>
                <a:off x="349799" y="247818"/>
                <a:ext cx="4791980" cy="261575"/>
                <a:chOff x="349799" y="247818"/>
                <a:chExt cx="4791980" cy="261575"/>
              </a:xfrm>
            </p:grpSpPr>
            <p:cxnSp>
              <p:nvCxnSpPr>
                <p:cNvPr id="145"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6"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9"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50"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1" name="组合 1"/>
              <p:cNvGrpSpPr/>
              <p:nvPr/>
            </p:nvGrpSpPr>
            <p:grpSpPr>
              <a:xfrm>
                <a:off x="349799" y="711709"/>
                <a:ext cx="4815092" cy="261575"/>
                <a:chOff x="358852" y="925118"/>
                <a:chExt cx="4815092" cy="261575"/>
              </a:xfrm>
            </p:grpSpPr>
            <p:cxnSp>
              <p:nvCxnSpPr>
                <p:cNvPr id="138"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39"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0"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1"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2"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3"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44"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2" name="组合 33"/>
              <p:cNvGrpSpPr/>
              <p:nvPr/>
            </p:nvGrpSpPr>
            <p:grpSpPr>
              <a:xfrm>
                <a:off x="5138963" y="489126"/>
                <a:ext cx="49306" cy="329693"/>
                <a:chOff x="5138963" y="489126"/>
                <a:chExt cx="49306" cy="329693"/>
              </a:xfrm>
            </p:grpSpPr>
            <p:sp>
              <p:nvSpPr>
                <p:cNvPr id="136"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7"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3" name="组合 36"/>
              <p:cNvGrpSpPr/>
              <p:nvPr/>
            </p:nvGrpSpPr>
            <p:grpSpPr>
              <a:xfrm>
                <a:off x="326687" y="399838"/>
                <a:ext cx="49306" cy="329693"/>
                <a:chOff x="5138963" y="489126"/>
                <a:chExt cx="49306" cy="329693"/>
              </a:xfrm>
            </p:grpSpPr>
            <p:sp>
              <p:nvSpPr>
                <p:cNvPr id="134"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5"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wipe(left)">
                                      <p:cBhvr>
                                        <p:cTn id="7" dur="500"/>
                                        <p:tgtEl>
                                          <p:spTgt spid="1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wipe(up)">
                                      <p:cBhvr>
                                        <p:cTn id="1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458837" y="1630985"/>
            <a:ext cx="3135795"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6</a:t>
            </a:r>
            <a:r>
              <a:rPr lang="zh-CN" altLang="en-US" sz="2400" dirty="0">
                <a:solidFill>
                  <a:srgbClr val="0070C0"/>
                </a:solidFill>
                <a:latin typeface="Times New Roman" panose="02020603050405020304" pitchFamily="18" charset="0"/>
                <a:cs typeface="Times New Roman" panose="02020603050405020304" pitchFamily="18" charset="0"/>
              </a:rPr>
              <a:t>）有序树和无序树</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sp>
        <p:nvSpPr>
          <p:cNvPr id="83" name="矩形 82"/>
          <p:cNvSpPr/>
          <p:nvPr/>
        </p:nvSpPr>
        <p:spPr>
          <a:xfrm>
            <a:off x="943892" y="2274838"/>
            <a:ext cx="10447855" cy="2308324"/>
          </a:xfrm>
          <a:prstGeom prst="rect">
            <a:avLst/>
          </a:prstGeom>
        </p:spPr>
        <p:txBody>
          <a:bodyPr wrap="square">
            <a:spAutoFit/>
          </a:bodyPr>
          <a:lstStyle/>
          <a:p>
            <a:pPr algn="just"/>
            <a:r>
              <a:rPr lang="zh-CN" altLang="en-US" sz="2400" dirty="0">
                <a:solidFill>
                  <a:srgbClr val="080808"/>
                </a:solidFill>
                <a:latin typeface="Times New Roman" panose="02020603050405020304" pitchFamily="18" charset="0"/>
                <a:cs typeface="Times New Roman" panose="02020603050405020304" pitchFamily="18" charset="0"/>
              </a:rPr>
              <a:t>对于树中的任一结点，如果其各棵子树的相对次序被用来表示数据之间的关系，即交换子树位置会改变树所表示的内容，则称该树为</a:t>
            </a:r>
            <a:r>
              <a:rPr lang="zh-CN" altLang="en-US" sz="2400" dirty="0">
                <a:solidFill>
                  <a:srgbClr val="0070C0"/>
                </a:solidFill>
                <a:latin typeface="Times New Roman" panose="02020603050405020304" pitchFamily="18" charset="0"/>
                <a:cs typeface="Times New Roman" panose="02020603050405020304" pitchFamily="18" charset="0"/>
              </a:rPr>
              <a:t>有序树</a:t>
            </a:r>
            <a:r>
              <a:rPr lang="zh-CN" altLang="en-US" sz="2400" dirty="0">
                <a:solidFill>
                  <a:srgbClr val="080808"/>
                </a:solidFill>
                <a:latin typeface="Times New Roman" panose="02020603050405020304" pitchFamily="18" charset="0"/>
                <a:cs typeface="Times New Roman" panose="02020603050405020304" pitchFamily="18" charset="0"/>
              </a:rPr>
              <a:t>；否则称为</a:t>
            </a:r>
            <a:r>
              <a:rPr lang="zh-CN" altLang="en-US" sz="2400" dirty="0">
                <a:solidFill>
                  <a:srgbClr val="0070C0"/>
                </a:solidFill>
                <a:latin typeface="Times New Roman" panose="02020603050405020304" pitchFamily="18" charset="0"/>
                <a:cs typeface="Times New Roman" panose="02020603050405020304" pitchFamily="18" charset="0"/>
              </a:rPr>
              <a:t>无序树</a:t>
            </a:r>
            <a:r>
              <a:rPr lang="zh-CN" altLang="en-US" sz="2400" dirty="0">
                <a:solidFill>
                  <a:srgbClr val="080808"/>
                </a:solidFill>
                <a:latin typeface="Times New Roman" panose="02020603050405020304" pitchFamily="18" charset="0"/>
                <a:cs typeface="Times New Roman" panose="02020603050405020304" pitchFamily="18" charset="0"/>
              </a:rPr>
              <a:t>。例如图（</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）和（</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）所表示的两棵树，如果将其作为有序树，则它们会因根结点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的子树顺序的不同而表示不同的内容，因此它们是两棵不同的树；如果将其作为无序树，则根结点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的子树顺序的不同不会影响树所表示的内容，因此它们是两棵相同的树。</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grpSp>
        <p:nvGrpSpPr>
          <p:cNvPr id="104" name="Group 5"/>
          <p:cNvGrpSpPr>
            <a:grpSpLocks noChangeAspect="1"/>
          </p:cNvGrpSpPr>
          <p:nvPr/>
        </p:nvGrpSpPr>
        <p:grpSpPr bwMode="auto">
          <a:xfrm>
            <a:off x="2783620" y="4722506"/>
            <a:ext cx="7704855" cy="2014195"/>
            <a:chOff x="4495" y="6880"/>
            <a:chExt cx="3678" cy="1949"/>
          </a:xfrm>
        </p:grpSpPr>
        <p:sp>
          <p:nvSpPr>
            <p:cNvPr id="105" name="AutoShape 6"/>
            <p:cNvSpPr>
              <a:spLocks noChangeAspect="1" noChangeArrowheads="1"/>
            </p:cNvSpPr>
            <p:nvPr/>
          </p:nvSpPr>
          <p:spPr bwMode="auto">
            <a:xfrm>
              <a:off x="4495" y="6880"/>
              <a:ext cx="3678" cy="1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p>
          </p:txBody>
        </p:sp>
        <p:sp>
          <p:nvSpPr>
            <p:cNvPr id="106" name="Oval 7"/>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400" dirty="0">
                  <a:latin typeface="Times New Roman" panose="02020603050405020304" pitchFamily="18" charset="0"/>
                </a:rPr>
                <a:t>A</a:t>
              </a:r>
              <a:endParaRPr lang="en-US" altLang="zh-CN" sz="1400" dirty="0"/>
            </a:p>
          </p:txBody>
        </p:sp>
        <p:sp>
          <p:nvSpPr>
            <p:cNvPr id="107" name="Oval 8"/>
            <p:cNvSpPr>
              <a:spLocks noChangeArrowheads="1"/>
            </p:cNvSpPr>
            <p:nvPr/>
          </p:nvSpPr>
          <p:spPr bwMode="auto">
            <a:xfrm>
              <a:off x="4495" y="777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400">
                  <a:latin typeface="Times New Roman" panose="02020603050405020304" pitchFamily="18" charset="0"/>
                </a:rPr>
                <a:t>B</a:t>
              </a:r>
              <a:endParaRPr lang="en-US" altLang="zh-CN" sz="1400"/>
            </a:p>
          </p:txBody>
        </p:sp>
        <p:sp>
          <p:nvSpPr>
            <p:cNvPr id="108" name="Oval 9"/>
            <p:cNvSpPr>
              <a:spLocks noChangeArrowheads="1"/>
            </p:cNvSpPr>
            <p:nvPr/>
          </p:nvSpPr>
          <p:spPr bwMode="auto">
            <a:xfrm>
              <a:off x="5501" y="7779"/>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400">
                  <a:latin typeface="Times New Roman" panose="02020603050405020304" pitchFamily="18" charset="0"/>
                </a:rPr>
                <a:t>C</a:t>
              </a:r>
              <a:endParaRPr lang="en-US" altLang="zh-CN" sz="1400"/>
            </a:p>
          </p:txBody>
        </p:sp>
        <p:cxnSp>
          <p:nvCxnSpPr>
            <p:cNvPr id="109" name="AutoShape 10"/>
            <p:cNvCxnSpPr>
              <a:cxnSpLocks noChangeShapeType="1"/>
              <a:stCxn id="106" idx="3"/>
              <a:endCxn id="107" idx="0"/>
            </p:cNvCxnSpPr>
            <p:nvPr/>
          </p:nvCxnSpPr>
          <p:spPr bwMode="auto">
            <a:xfrm flipH="1">
              <a:off x="4747" y="7309"/>
              <a:ext cx="305" cy="464"/>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0" name="AutoShape 11"/>
            <p:cNvCxnSpPr>
              <a:cxnSpLocks noChangeShapeType="1"/>
              <a:stCxn id="106" idx="5"/>
              <a:endCxn id="108" idx="0"/>
            </p:cNvCxnSpPr>
            <p:nvPr/>
          </p:nvCxnSpPr>
          <p:spPr bwMode="auto">
            <a:xfrm>
              <a:off x="5407" y="7309"/>
              <a:ext cx="346"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11" name="Oval 12"/>
            <p:cNvSpPr>
              <a:spLocks noChangeArrowheads="1"/>
            </p:cNvSpPr>
            <p:nvPr/>
          </p:nvSpPr>
          <p:spPr bwMode="auto">
            <a:xfrm>
              <a:off x="7147" y="6885"/>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400">
                  <a:latin typeface="Times New Roman" panose="02020603050405020304" pitchFamily="18" charset="0"/>
                </a:rPr>
                <a:t>A</a:t>
              </a:r>
              <a:endParaRPr lang="en-US" altLang="zh-CN" sz="1400"/>
            </a:p>
          </p:txBody>
        </p:sp>
        <p:sp>
          <p:nvSpPr>
            <p:cNvPr id="112" name="Oval 13"/>
            <p:cNvSpPr>
              <a:spLocks noChangeArrowheads="1"/>
            </p:cNvSpPr>
            <p:nvPr/>
          </p:nvSpPr>
          <p:spPr bwMode="auto">
            <a:xfrm>
              <a:off x="6623" y="7770"/>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400">
                  <a:latin typeface="Times New Roman" panose="02020603050405020304" pitchFamily="18" charset="0"/>
                </a:rPr>
                <a:t>C</a:t>
              </a:r>
              <a:endParaRPr lang="en-US" altLang="zh-CN" sz="1400"/>
            </a:p>
          </p:txBody>
        </p:sp>
        <p:sp>
          <p:nvSpPr>
            <p:cNvPr id="113" name="Oval 14"/>
            <p:cNvSpPr>
              <a:spLocks noChangeArrowheads="1"/>
            </p:cNvSpPr>
            <p:nvPr/>
          </p:nvSpPr>
          <p:spPr bwMode="auto">
            <a:xfrm>
              <a:off x="7670" y="778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1400">
                  <a:latin typeface="Times New Roman" panose="02020603050405020304" pitchFamily="18" charset="0"/>
                </a:rPr>
                <a:t>B</a:t>
              </a:r>
              <a:endParaRPr lang="en-US" altLang="zh-CN" sz="1400"/>
            </a:p>
          </p:txBody>
        </p:sp>
        <p:cxnSp>
          <p:nvCxnSpPr>
            <p:cNvPr id="114" name="AutoShape 15"/>
            <p:cNvCxnSpPr>
              <a:cxnSpLocks noChangeShapeType="1"/>
              <a:stCxn id="111" idx="3"/>
              <a:endCxn id="112" idx="0"/>
            </p:cNvCxnSpPr>
            <p:nvPr/>
          </p:nvCxnSpPr>
          <p:spPr bwMode="auto">
            <a:xfrm flipH="1">
              <a:off x="6875" y="7314"/>
              <a:ext cx="346" cy="45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5" name="AutoShape 16"/>
            <p:cNvCxnSpPr>
              <a:cxnSpLocks noChangeShapeType="1"/>
              <a:stCxn id="111" idx="5"/>
              <a:endCxn id="113" idx="0"/>
            </p:cNvCxnSpPr>
            <p:nvPr/>
          </p:nvCxnSpPr>
          <p:spPr bwMode="auto">
            <a:xfrm>
              <a:off x="7576" y="7314"/>
              <a:ext cx="346"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16" name="Text Box 17"/>
            <p:cNvSpPr txBox="1">
              <a:spLocks noChangeArrowheads="1"/>
            </p:cNvSpPr>
            <p:nvPr/>
          </p:nvSpPr>
          <p:spPr bwMode="auto">
            <a:xfrm>
              <a:off x="4978" y="8424"/>
              <a:ext cx="776" cy="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000" dirty="0">
                  <a:latin typeface="Times New Roman" panose="02020603050405020304" pitchFamily="18" charset="0"/>
                </a:rPr>
                <a:t>（</a:t>
              </a:r>
              <a:r>
                <a:rPr lang="en-US" altLang="zh-CN" sz="2000" dirty="0">
                  <a:latin typeface="Times New Roman" panose="02020603050405020304" pitchFamily="18" charset="0"/>
                </a:rPr>
                <a:t>a</a:t>
              </a:r>
              <a:r>
                <a:rPr lang="zh-CN" altLang="en-US" sz="2000" dirty="0">
                  <a:latin typeface="Times New Roman" panose="02020603050405020304" pitchFamily="18" charset="0"/>
                </a:rPr>
                <a:t>）</a:t>
              </a:r>
              <a:endParaRPr lang="zh-CN" altLang="en-US" sz="2000" dirty="0"/>
            </a:p>
          </p:txBody>
        </p:sp>
        <p:sp>
          <p:nvSpPr>
            <p:cNvPr id="117" name="Text Box 18"/>
            <p:cNvSpPr txBox="1">
              <a:spLocks noChangeArrowheads="1"/>
            </p:cNvSpPr>
            <p:nvPr/>
          </p:nvSpPr>
          <p:spPr bwMode="auto">
            <a:xfrm>
              <a:off x="7262" y="8424"/>
              <a:ext cx="776" cy="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000" dirty="0">
                  <a:latin typeface="Times New Roman" panose="02020603050405020304" pitchFamily="18" charset="0"/>
                </a:rPr>
                <a:t>（</a:t>
              </a:r>
              <a:r>
                <a:rPr lang="en-US" altLang="zh-CN" sz="2000" dirty="0">
                  <a:latin typeface="Times New Roman" panose="02020603050405020304" pitchFamily="18" charset="0"/>
                </a:rPr>
                <a:t>b</a:t>
              </a:r>
              <a:r>
                <a:rPr lang="zh-CN" altLang="en-US" sz="2000" dirty="0">
                  <a:latin typeface="Times New Roman" panose="02020603050405020304" pitchFamily="18" charset="0"/>
                </a:rPr>
                <a:t>）</a:t>
              </a:r>
              <a:endParaRPr lang="zh-CN" altLang="en-US" sz="2000" dirty="0"/>
            </a:p>
          </p:txBody>
        </p:sp>
      </p:grpSp>
      <p:grpSp>
        <p:nvGrpSpPr>
          <p:cNvPr id="67" name="组合 39"/>
          <p:cNvGrpSpPr/>
          <p:nvPr/>
        </p:nvGrpSpPr>
        <p:grpSpPr>
          <a:xfrm>
            <a:off x="421663" y="555626"/>
            <a:ext cx="3305606" cy="876848"/>
            <a:chOff x="215712" y="247818"/>
            <a:chExt cx="5060152" cy="725466"/>
          </a:xfrm>
        </p:grpSpPr>
        <p:sp>
          <p:nvSpPr>
            <p:cNvPr id="68"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树的基本术语</a:t>
              </a:r>
              <a:endParaRPr lang="zh-CN" altLang="en-US" sz="2400" kern="0" dirty="0">
                <a:solidFill>
                  <a:srgbClr val="0070C0"/>
                </a:solidFill>
                <a:latin typeface="+mn-ea"/>
              </a:endParaRPr>
            </a:p>
          </p:txBody>
        </p:sp>
        <p:grpSp>
          <p:nvGrpSpPr>
            <p:cNvPr id="69" name="组合 35"/>
            <p:cNvGrpSpPr/>
            <p:nvPr/>
          </p:nvGrpSpPr>
          <p:grpSpPr>
            <a:xfrm>
              <a:off x="326687" y="247818"/>
              <a:ext cx="4861582" cy="725466"/>
              <a:chOff x="326687" y="247818"/>
              <a:chExt cx="4861582" cy="725466"/>
            </a:xfrm>
          </p:grpSpPr>
          <p:grpSp>
            <p:nvGrpSpPr>
              <p:cNvPr id="70" name="组合 2"/>
              <p:cNvGrpSpPr/>
              <p:nvPr/>
            </p:nvGrpSpPr>
            <p:grpSpPr>
              <a:xfrm>
                <a:off x="349799" y="247818"/>
                <a:ext cx="4791980" cy="261575"/>
                <a:chOff x="349799" y="247818"/>
                <a:chExt cx="4791980" cy="261575"/>
              </a:xfrm>
            </p:grpSpPr>
            <p:cxnSp>
              <p:nvCxnSpPr>
                <p:cNvPr id="86"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0"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91"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1" name="组合 1"/>
              <p:cNvGrpSpPr/>
              <p:nvPr/>
            </p:nvGrpSpPr>
            <p:grpSpPr>
              <a:xfrm>
                <a:off x="349799" y="711709"/>
                <a:ext cx="4815092" cy="261575"/>
                <a:chOff x="358852" y="925118"/>
                <a:chExt cx="4815092" cy="261575"/>
              </a:xfrm>
            </p:grpSpPr>
            <p:cxnSp>
              <p:nvCxnSpPr>
                <p:cNvPr id="78"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1"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4"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85"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2" name="组合 33"/>
              <p:cNvGrpSpPr/>
              <p:nvPr/>
            </p:nvGrpSpPr>
            <p:grpSpPr>
              <a:xfrm>
                <a:off x="5138963" y="489126"/>
                <a:ext cx="49306" cy="329693"/>
                <a:chOff x="5138963" y="489126"/>
                <a:chExt cx="49306" cy="329693"/>
              </a:xfrm>
            </p:grpSpPr>
            <p:sp>
              <p:nvSpPr>
                <p:cNvPr id="76"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7"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73" name="组合 36"/>
              <p:cNvGrpSpPr/>
              <p:nvPr/>
            </p:nvGrpSpPr>
            <p:grpSpPr>
              <a:xfrm>
                <a:off x="326687" y="399838"/>
                <a:ext cx="49306" cy="329693"/>
                <a:chOff x="5138963" y="489126"/>
                <a:chExt cx="49306" cy="329693"/>
              </a:xfrm>
            </p:grpSpPr>
            <p:sp>
              <p:nvSpPr>
                <p:cNvPr id="74"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5"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wipe(left)">
                                      <p:cBhvr>
                                        <p:cTn id="7" dur="500"/>
                                        <p:tgtEl>
                                          <p:spTgt spid="6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3"/>
                                        </p:tgtEl>
                                        <p:attrNameLst>
                                          <p:attrName>style.visibility</p:attrName>
                                        </p:attrNameLst>
                                      </p:cBhvr>
                                      <p:to>
                                        <p:strVal val="visible"/>
                                      </p:to>
                                    </p:set>
                                    <p:animEffect transition="in" filter="wipe(left)">
                                      <p:cBhvr>
                                        <p:cTn id="15" dur="500"/>
                                        <p:tgtEl>
                                          <p:spTgt spid="83"/>
                                        </p:tgtEl>
                                      </p:cBhvr>
                                    </p:animEffect>
                                  </p:childTnLst>
                                </p:cTn>
                              </p:par>
                            </p:childTnLst>
                          </p:cTn>
                        </p:par>
                        <p:par>
                          <p:cTn id="16" fill="hold">
                            <p:stCondLst>
                              <p:cond delay="1500"/>
                            </p:stCondLst>
                            <p:childTnLst>
                              <p:par>
                                <p:cTn id="17" presetID="16" presetClass="entr" presetSubtype="37" fill="hold" nodeType="afterEffect">
                                  <p:stCondLst>
                                    <p:cond delay="0"/>
                                  </p:stCondLst>
                                  <p:childTnLst>
                                    <p:set>
                                      <p:cBhvr>
                                        <p:cTn id="18" dur="1" fill="hold">
                                          <p:stCondLst>
                                            <p:cond delay="0"/>
                                          </p:stCondLst>
                                        </p:cTn>
                                        <p:tgtEl>
                                          <p:spTgt spid="104"/>
                                        </p:tgtEl>
                                        <p:attrNameLst>
                                          <p:attrName>style.visibility</p:attrName>
                                        </p:attrNameLst>
                                      </p:cBhvr>
                                      <p:to>
                                        <p:strVal val="visible"/>
                                      </p:to>
                                    </p:set>
                                    <p:animEffect transition="in" filter="barn(outVertical)">
                                      <p:cBhvr>
                                        <p:cTn id="19"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8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908144" y="2327453"/>
            <a:ext cx="4892449" cy="3785652"/>
          </a:xfrm>
          <a:prstGeom prst="rect">
            <a:avLst/>
          </a:prstGeom>
        </p:spPr>
        <p:txBody>
          <a:bodyPr wrap="square">
            <a:spAutoFit/>
          </a:bodyPr>
          <a:lstStyle/>
          <a:p>
            <a:pPr algn="just"/>
            <a:r>
              <a:rPr lang="en-US" altLang="zh-CN" sz="2400" dirty="0">
                <a:solidFill>
                  <a:srgbClr val="080808"/>
                </a:solidFill>
                <a:latin typeface="Times New Roman" panose="02020603050405020304" pitchFamily="18" charset="0"/>
                <a:cs typeface="Times New Roman" panose="02020603050405020304" pitchFamily="18" charset="0"/>
              </a:rPr>
              <a:t>m</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m≥0</a:t>
            </a:r>
            <a:r>
              <a:rPr lang="zh-CN" altLang="en-US" sz="2400" dirty="0">
                <a:solidFill>
                  <a:srgbClr val="080808"/>
                </a:solidFill>
                <a:latin typeface="Times New Roman" panose="02020603050405020304" pitchFamily="18" charset="0"/>
                <a:cs typeface="Times New Roman" panose="02020603050405020304" pitchFamily="18" charset="0"/>
              </a:rPr>
              <a:t>）棵互不相交的树的集合就构成了</a:t>
            </a:r>
            <a:r>
              <a:rPr lang="zh-CN" altLang="en-US" sz="2400" dirty="0">
                <a:solidFill>
                  <a:srgbClr val="0070C0"/>
                </a:solidFill>
                <a:latin typeface="Times New Roman" panose="02020603050405020304" pitchFamily="18" charset="0"/>
                <a:cs typeface="Times New Roman" panose="02020603050405020304" pitchFamily="18" charset="0"/>
              </a:rPr>
              <a:t>森林</a:t>
            </a:r>
            <a:r>
              <a:rPr lang="zh-CN" altLang="en-US" sz="2400" dirty="0">
                <a:solidFill>
                  <a:srgbClr val="080808"/>
                </a:solidFill>
                <a:latin typeface="Times New Roman" panose="02020603050405020304" pitchFamily="18" charset="0"/>
                <a:cs typeface="Times New Roman" panose="02020603050405020304" pitchFamily="18" charset="0"/>
              </a:rPr>
              <a:t>。显然，将一棵树的根结点删除就可以得到由根结点的子树组成的森林；将森林中的树用一个根结点连起来就可以得到一棵树。例如右边树中，将根结点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删除，则可以得到由根结点的</a:t>
            </a:r>
            <a:r>
              <a:rPr lang="en-US" altLang="zh-CN" sz="2400" dirty="0">
                <a:solidFill>
                  <a:srgbClr val="080808"/>
                </a:solidFill>
                <a:latin typeface="Times New Roman" panose="02020603050405020304" pitchFamily="18" charset="0"/>
                <a:cs typeface="Times New Roman" panose="02020603050405020304" pitchFamily="18" charset="0"/>
              </a:rPr>
              <a:t>3</a:t>
            </a:r>
            <a:r>
              <a:rPr lang="zh-CN" altLang="en-US" sz="2400" dirty="0">
                <a:solidFill>
                  <a:srgbClr val="080808"/>
                </a:solidFill>
                <a:latin typeface="Times New Roman" panose="02020603050405020304" pitchFamily="18" charset="0"/>
                <a:cs typeface="Times New Roman" panose="02020603050405020304" pitchFamily="18" charset="0"/>
              </a:rPr>
              <a:t>棵子树组成的森林；将森林中的这</a:t>
            </a:r>
            <a:r>
              <a:rPr lang="en-US" altLang="zh-CN" sz="2400" dirty="0">
                <a:solidFill>
                  <a:srgbClr val="080808"/>
                </a:solidFill>
                <a:latin typeface="Times New Roman" panose="02020603050405020304" pitchFamily="18" charset="0"/>
                <a:cs typeface="Times New Roman" panose="02020603050405020304" pitchFamily="18" charset="0"/>
              </a:rPr>
              <a:t>3</a:t>
            </a:r>
            <a:r>
              <a:rPr lang="zh-CN" altLang="en-US" sz="2400" dirty="0">
                <a:solidFill>
                  <a:srgbClr val="080808"/>
                </a:solidFill>
                <a:latin typeface="Times New Roman" panose="02020603050405020304" pitchFamily="18" charset="0"/>
                <a:cs typeface="Times New Roman" panose="02020603050405020304" pitchFamily="18" charset="0"/>
              </a:rPr>
              <a:t>棵树再用一个根结点重新连起来，则森林又变成了一棵树。 </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sp>
        <p:nvSpPr>
          <p:cNvPr id="42" name="矩形 41"/>
          <p:cNvSpPr/>
          <p:nvPr/>
        </p:nvSpPr>
        <p:spPr>
          <a:xfrm>
            <a:off x="458837" y="1630985"/>
            <a:ext cx="1596912"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7</a:t>
            </a:r>
            <a:r>
              <a:rPr lang="zh-CN" altLang="en-US" sz="2400" dirty="0">
                <a:solidFill>
                  <a:srgbClr val="0070C0"/>
                </a:solidFill>
                <a:latin typeface="Times New Roman" panose="02020603050405020304" pitchFamily="18" charset="0"/>
                <a:cs typeface="Times New Roman" panose="02020603050405020304" pitchFamily="18" charset="0"/>
              </a:rPr>
              <a:t>）森林</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6312544" y="2422558"/>
            <a:ext cx="5392132" cy="3672611"/>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cxnSp>
        <p:nvCxnSpPr>
          <p:cNvPr id="80" name="直接连接符 79"/>
          <p:cNvCxnSpPr/>
          <p:nvPr/>
        </p:nvCxnSpPr>
        <p:spPr>
          <a:xfrm>
            <a:off x="6069819" y="2422558"/>
            <a:ext cx="0" cy="3656460"/>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105" name="组合 39"/>
          <p:cNvGrpSpPr/>
          <p:nvPr/>
        </p:nvGrpSpPr>
        <p:grpSpPr>
          <a:xfrm>
            <a:off x="421663" y="555626"/>
            <a:ext cx="3305606" cy="876848"/>
            <a:chOff x="215712" y="247818"/>
            <a:chExt cx="5060152" cy="725466"/>
          </a:xfrm>
        </p:grpSpPr>
        <p:sp>
          <p:nvSpPr>
            <p:cNvPr id="106"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树的基本术语</a:t>
              </a:r>
              <a:endParaRPr lang="zh-CN" altLang="en-US" sz="2400" kern="0" dirty="0">
                <a:solidFill>
                  <a:srgbClr val="0070C0"/>
                </a:solidFill>
                <a:latin typeface="+mn-ea"/>
              </a:endParaRPr>
            </a:p>
          </p:txBody>
        </p:sp>
        <p:grpSp>
          <p:nvGrpSpPr>
            <p:cNvPr id="107" name="组合 35"/>
            <p:cNvGrpSpPr/>
            <p:nvPr/>
          </p:nvGrpSpPr>
          <p:grpSpPr>
            <a:xfrm>
              <a:off x="326687" y="247818"/>
              <a:ext cx="4861582" cy="725466"/>
              <a:chOff x="326687" y="247818"/>
              <a:chExt cx="4861582" cy="725466"/>
            </a:xfrm>
          </p:grpSpPr>
          <p:grpSp>
            <p:nvGrpSpPr>
              <p:cNvPr id="108" name="组合 2"/>
              <p:cNvGrpSpPr/>
              <p:nvPr/>
            </p:nvGrpSpPr>
            <p:grpSpPr>
              <a:xfrm>
                <a:off x="349799" y="247818"/>
                <a:ext cx="4791980" cy="261575"/>
                <a:chOff x="349799" y="247818"/>
                <a:chExt cx="4791980" cy="261575"/>
              </a:xfrm>
            </p:grpSpPr>
            <p:cxnSp>
              <p:nvCxnSpPr>
                <p:cNvPr id="123"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6"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7"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28"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9" name="组合 1"/>
              <p:cNvGrpSpPr/>
              <p:nvPr/>
            </p:nvGrpSpPr>
            <p:grpSpPr>
              <a:xfrm>
                <a:off x="349799" y="711709"/>
                <a:ext cx="4815092" cy="261575"/>
                <a:chOff x="358852" y="925118"/>
                <a:chExt cx="4815092" cy="261575"/>
              </a:xfrm>
            </p:grpSpPr>
            <p:cxnSp>
              <p:nvCxnSpPr>
                <p:cNvPr id="116"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0"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1"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22"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0" name="组合 33"/>
              <p:cNvGrpSpPr/>
              <p:nvPr/>
            </p:nvGrpSpPr>
            <p:grpSpPr>
              <a:xfrm>
                <a:off x="5138963" y="489126"/>
                <a:ext cx="49306" cy="329693"/>
                <a:chOff x="5138963" y="489126"/>
                <a:chExt cx="49306" cy="329693"/>
              </a:xfrm>
            </p:grpSpPr>
            <p:sp>
              <p:nvSpPr>
                <p:cNvPr id="11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11" name="组合 36"/>
              <p:cNvGrpSpPr/>
              <p:nvPr/>
            </p:nvGrpSpPr>
            <p:grpSpPr>
              <a:xfrm>
                <a:off x="326687" y="399838"/>
                <a:ext cx="49306" cy="329693"/>
                <a:chOff x="5138963" y="489126"/>
                <a:chExt cx="49306" cy="329693"/>
              </a:xfrm>
            </p:grpSpPr>
            <p:sp>
              <p:nvSpPr>
                <p:cNvPr id="112"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3"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wipe(left)">
                                      <p:cBhvr>
                                        <p:cTn id="7" dur="500"/>
                                        <p:tgtEl>
                                          <p:spTgt spid="10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left)">
                                      <p:cBhvr>
                                        <p:cTn id="15" dur="500"/>
                                        <p:tgtEl>
                                          <p:spTgt spid="41"/>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wipe(left)">
                                      <p:cBhvr>
                                        <p:cTn id="19" dur="500"/>
                                        <p:tgtEl>
                                          <p:spTgt spid="80"/>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wipe(up)">
                                      <p:cBhvr>
                                        <p:cTn id="2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p:cNvGrpSpPr/>
          <p:nvPr/>
        </p:nvGrpSpPr>
        <p:grpSpPr>
          <a:xfrm>
            <a:off x="2095500" y="1751033"/>
            <a:ext cx="8128497" cy="3428960"/>
            <a:chOff x="3072309" y="2913847"/>
            <a:chExt cx="5729288" cy="2416867"/>
          </a:xfrm>
        </p:grpSpPr>
        <p:sp>
          <p:nvSpPr>
            <p:cNvPr id="2" name="矩形 1"/>
            <p:cNvSpPr/>
            <p:nvPr/>
          </p:nvSpPr>
          <p:spPr>
            <a:xfrm>
              <a:off x="3455726" y="3302553"/>
              <a:ext cx="4938130" cy="1626998"/>
            </a:xfrm>
            <a:prstGeom prst="rect">
              <a:avLst/>
            </a:prstGeom>
          </p:spPr>
          <p:txBody>
            <a:bodyPr wrap="square">
              <a:spAutoFit/>
            </a:bodyPr>
            <a:lstStyle/>
            <a:p>
              <a:pPr algn="just">
                <a:lnSpc>
                  <a:spcPct val="150000"/>
                </a:lnSpc>
              </a:pPr>
              <a:r>
                <a:rPr lang="zh-CN" altLang="en-US" sz="2400" dirty="0">
                  <a:latin typeface="Times New Roman" panose="02020603050405020304" pitchFamily="18" charset="0"/>
                  <a:cs typeface="Times New Roman" panose="02020603050405020304" pitchFamily="18" charset="0"/>
                </a:rPr>
                <a:t>二叉树是一种特殊的树型结构，在实际应用中有着十分重要的意义。比如，在通信、数据压缩等领域有着广泛应用的哈夫曼树就是采用二叉树的结构；在数据库中可以选择使用二叉树结构管理数据等。</a:t>
              </a:r>
              <a:endParaRPr lang="zh-CN" altLang="en-US" sz="2400" dirty="0">
                <a:latin typeface="Times New Roman" panose="02020603050405020304" pitchFamily="18" charset="0"/>
                <a:cs typeface="Times New Roman" panose="02020603050405020304" pitchFamily="18" charset="0"/>
              </a:endParaRPr>
            </a:p>
          </p:txBody>
        </p:sp>
        <p:grpSp>
          <p:nvGrpSpPr>
            <p:cNvPr id="64" name="组合 63"/>
            <p:cNvGrpSpPr/>
            <p:nvPr/>
          </p:nvGrpSpPr>
          <p:grpSpPr>
            <a:xfrm>
              <a:off x="3072309" y="2913847"/>
              <a:ext cx="5729288" cy="2416867"/>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25" name="组合 24"/>
          <p:cNvGrpSpPr/>
          <p:nvPr/>
        </p:nvGrpSpPr>
        <p:grpSpPr>
          <a:xfrm>
            <a:off x="549001" y="555626"/>
            <a:ext cx="4128331" cy="876848"/>
            <a:chOff x="326687" y="247818"/>
            <a:chExt cx="5628534" cy="725466"/>
          </a:xfrm>
        </p:grpSpPr>
        <p:sp>
          <p:nvSpPr>
            <p:cNvPr id="26" name="文本框 25"/>
            <p:cNvSpPr txBox="1"/>
            <p:nvPr/>
          </p:nvSpPr>
          <p:spPr bwMode="auto">
            <a:xfrm>
              <a:off x="205707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二叉树</a:t>
              </a:r>
              <a:endParaRPr lang="zh-CN" altLang="en-US" sz="2400" kern="0" dirty="0">
                <a:solidFill>
                  <a:srgbClr val="0070C0"/>
                </a:solidFill>
                <a:latin typeface="+mn-ea"/>
              </a:endParaRPr>
            </a:p>
          </p:txBody>
        </p:sp>
        <p:grpSp>
          <p:nvGrpSpPr>
            <p:cNvPr id="27" name="组合 26"/>
            <p:cNvGrpSpPr/>
            <p:nvPr/>
          </p:nvGrpSpPr>
          <p:grpSpPr>
            <a:xfrm>
              <a:off x="326687" y="247818"/>
              <a:ext cx="4861582" cy="725466"/>
              <a:chOff x="326687" y="247818"/>
              <a:chExt cx="4861582" cy="725466"/>
            </a:xfrm>
          </p:grpSpPr>
          <p:grpSp>
            <p:nvGrpSpPr>
              <p:cNvPr id="28" name="组合 27"/>
              <p:cNvGrpSpPr/>
              <p:nvPr/>
            </p:nvGrpSpPr>
            <p:grpSpPr>
              <a:xfrm>
                <a:off x="349799" y="247818"/>
                <a:ext cx="4791980" cy="261575"/>
                <a:chOff x="349799" y="247818"/>
                <a:chExt cx="4791980" cy="261575"/>
              </a:xfrm>
            </p:grpSpPr>
            <p:cxnSp>
              <p:nvCxnSpPr>
                <p:cNvPr id="44" name="直接连接符 4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49"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29" name="组合 28"/>
              <p:cNvGrpSpPr/>
              <p:nvPr/>
            </p:nvGrpSpPr>
            <p:grpSpPr>
              <a:xfrm>
                <a:off x="349799" y="711709"/>
                <a:ext cx="4815092" cy="261575"/>
                <a:chOff x="358852" y="925118"/>
                <a:chExt cx="4815092" cy="261575"/>
              </a:xfrm>
            </p:grpSpPr>
            <p:cxnSp>
              <p:nvCxnSpPr>
                <p:cNvPr id="37" name="直接连接符 36"/>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2"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43"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0" name="组合 29"/>
              <p:cNvGrpSpPr/>
              <p:nvPr/>
            </p:nvGrpSpPr>
            <p:grpSpPr>
              <a:xfrm>
                <a:off x="5138963" y="489126"/>
                <a:ext cx="49306" cy="329693"/>
                <a:chOff x="5138963" y="489126"/>
                <a:chExt cx="49306" cy="329693"/>
              </a:xfrm>
            </p:grpSpPr>
            <p:sp>
              <p:nvSpPr>
                <p:cNvPr id="34" name="椭圆 3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1" name="组合 30"/>
              <p:cNvGrpSpPr/>
              <p:nvPr/>
            </p:nvGrpSpPr>
            <p:grpSpPr>
              <a:xfrm>
                <a:off x="326687" y="399838"/>
                <a:ext cx="49306" cy="329693"/>
                <a:chOff x="5138963" y="489126"/>
                <a:chExt cx="49306" cy="329693"/>
              </a:xfrm>
            </p:grpSpPr>
            <p:sp>
              <p:nvSpPr>
                <p:cNvPr id="32" name="椭圆 3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3" name="椭圆 3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wipe(left)">
                                      <p:cBhvr>
                                        <p:cTn id="1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二叉树的定义</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 name="矩形 4"/>
          <p:cNvSpPr/>
          <p:nvPr/>
        </p:nvSpPr>
        <p:spPr>
          <a:xfrm>
            <a:off x="1398897" y="1564125"/>
            <a:ext cx="9424001" cy="1421928"/>
          </a:xfrm>
          <a:prstGeom prst="rect">
            <a:avLst/>
          </a:prstGeom>
        </p:spPr>
        <p:txBody>
          <a:bodyPr wrap="square">
            <a:spAutoFit/>
          </a:bodyPr>
          <a:lstStyle/>
          <a:p>
            <a:pPr algn="just">
              <a:lnSpc>
                <a:spcPct val="120000"/>
              </a:lnSpc>
            </a:pPr>
            <a:r>
              <a:rPr lang="zh-CN" altLang="en-US" sz="2400" dirty="0">
                <a:latin typeface="Times New Roman" panose="02020603050405020304" pitchFamily="18" charset="0"/>
                <a:cs typeface="Times New Roman" panose="02020603050405020304" pitchFamily="18" charset="0"/>
              </a:rPr>
              <a:t>二叉树的定义也采用递归定义方式。</a:t>
            </a:r>
            <a:endParaRPr lang="zh-CN" altLang="en-US" sz="2400" dirty="0">
              <a:latin typeface="Times New Roman" panose="02020603050405020304" pitchFamily="18" charset="0"/>
              <a:cs typeface="Times New Roman" panose="02020603050405020304" pitchFamily="18" charset="0"/>
            </a:endParaRPr>
          </a:p>
          <a:p>
            <a:pPr algn="just">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二叉树</a:t>
            </a:r>
            <a:r>
              <a:rPr lang="zh-CN" altLang="en-US" sz="2400" dirty="0">
                <a:latin typeface="Times New Roman" panose="02020603050405020304" pitchFamily="18" charset="0"/>
                <a:cs typeface="Times New Roman" panose="02020603050405020304" pitchFamily="18" charset="0"/>
              </a:rPr>
              <a:t>是由</a:t>
            </a:r>
            <a:r>
              <a:rPr lang="en-US" altLang="zh-CN" sz="2400" dirty="0">
                <a:latin typeface="Times New Roman" panose="02020603050405020304" pitchFamily="18" charset="0"/>
                <a:cs typeface="Times New Roman" panose="02020603050405020304" pitchFamily="18" charset="0"/>
              </a:rPr>
              <a:t>n</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n≥0</a:t>
            </a:r>
            <a:r>
              <a:rPr lang="zh-CN" altLang="en-US" sz="2400" dirty="0">
                <a:latin typeface="Times New Roman" panose="02020603050405020304" pitchFamily="18" charset="0"/>
                <a:cs typeface="Times New Roman" panose="02020603050405020304" pitchFamily="18" charset="0"/>
              </a:rPr>
              <a:t>）个结点组成的有限集</a:t>
            </a:r>
            <a:r>
              <a:rPr lang="en-US" altLang="zh-CN" sz="2400" dirty="0">
                <a:latin typeface="Times New Roman" panose="02020603050405020304" pitchFamily="18" charset="0"/>
                <a:cs typeface="Times New Roman" panose="02020603050405020304" pitchFamily="18" charset="0"/>
              </a:rPr>
              <a:t>T</a:t>
            </a:r>
            <a:r>
              <a:rPr lang="zh-CN" altLang="en-US" sz="2400" dirty="0">
                <a:latin typeface="Times New Roman" panose="02020603050405020304" pitchFamily="18" charset="0"/>
                <a:cs typeface="Times New Roman" panose="02020603050405020304" pitchFamily="18" charset="0"/>
              </a:rPr>
              <a:t>。当</a:t>
            </a:r>
            <a:r>
              <a:rPr lang="en-US" altLang="zh-CN" sz="2400" dirty="0">
                <a:latin typeface="Times New Roman" panose="02020603050405020304" pitchFamily="18" charset="0"/>
                <a:cs typeface="Times New Roman" panose="02020603050405020304" pitchFamily="18" charset="0"/>
              </a:rPr>
              <a:t>n=0</a:t>
            </a:r>
            <a:r>
              <a:rPr lang="zh-CN" altLang="en-US" sz="2400" dirty="0">
                <a:latin typeface="Times New Roman" panose="02020603050405020304" pitchFamily="18" charset="0"/>
                <a:cs typeface="Times New Roman" panose="02020603050405020304" pitchFamily="18" charset="0"/>
              </a:rPr>
              <a:t>时，称为</a:t>
            </a:r>
            <a:r>
              <a:rPr lang="zh-CN" altLang="en-US" sz="2400" dirty="0">
                <a:solidFill>
                  <a:srgbClr val="0070C0"/>
                </a:solidFill>
                <a:latin typeface="Times New Roman" panose="02020603050405020304" pitchFamily="18" charset="0"/>
                <a:cs typeface="Times New Roman" panose="02020603050405020304" pitchFamily="18" charset="0"/>
              </a:rPr>
              <a:t>空二叉树</a:t>
            </a:r>
            <a:r>
              <a:rPr lang="zh-CN" altLang="en-US" sz="2400" dirty="0">
                <a:latin typeface="Times New Roman" panose="02020603050405020304" pitchFamily="18" charset="0"/>
                <a:cs typeface="Times New Roman" panose="02020603050405020304" pitchFamily="18" charset="0"/>
              </a:rPr>
              <a:t>；当</a:t>
            </a:r>
            <a:r>
              <a:rPr lang="en-US" altLang="zh-CN" sz="2400" dirty="0">
                <a:latin typeface="Times New Roman" panose="02020603050405020304" pitchFamily="18" charset="0"/>
                <a:cs typeface="Times New Roman" panose="02020603050405020304" pitchFamily="18" charset="0"/>
              </a:rPr>
              <a:t>n&gt;0</a:t>
            </a:r>
            <a:r>
              <a:rPr lang="zh-CN" altLang="en-US" sz="2400" dirty="0">
                <a:latin typeface="Times New Roman" panose="02020603050405020304" pitchFamily="18" charset="0"/>
                <a:cs typeface="Times New Roman" panose="02020603050405020304" pitchFamily="18" charset="0"/>
              </a:rPr>
              <a:t>时，集合</a:t>
            </a:r>
            <a:r>
              <a:rPr lang="en-US" altLang="zh-CN" sz="2400" dirty="0">
                <a:latin typeface="Times New Roman" panose="02020603050405020304" pitchFamily="18" charset="0"/>
                <a:cs typeface="Times New Roman" panose="02020603050405020304" pitchFamily="18" charset="0"/>
              </a:rPr>
              <a:t>T</a:t>
            </a:r>
            <a:r>
              <a:rPr lang="zh-CN" altLang="en-US" sz="2400" dirty="0">
                <a:latin typeface="Times New Roman" panose="02020603050405020304" pitchFamily="18" charset="0"/>
                <a:cs typeface="Times New Roman" panose="02020603050405020304" pitchFamily="18" charset="0"/>
              </a:rPr>
              <a:t>须满足如下条件：</a:t>
            </a:r>
            <a:endParaRPr lang="zh-CN" altLang="en-US" sz="2400" dirty="0">
              <a:latin typeface="Times New Roman" panose="02020603050405020304" pitchFamily="18" charset="0"/>
              <a:cs typeface="Times New Roman" panose="02020603050405020304" pitchFamily="18" charset="0"/>
            </a:endParaRPr>
          </a:p>
        </p:txBody>
      </p:sp>
      <p:grpSp>
        <p:nvGrpSpPr>
          <p:cNvPr id="36" name="组合 35"/>
          <p:cNvGrpSpPr/>
          <p:nvPr/>
        </p:nvGrpSpPr>
        <p:grpSpPr>
          <a:xfrm>
            <a:off x="2262098" y="3015200"/>
            <a:ext cx="7697598" cy="3247187"/>
            <a:chOff x="3072309" y="2913847"/>
            <a:chExt cx="5729288" cy="2416867"/>
          </a:xfrm>
        </p:grpSpPr>
        <p:sp>
          <p:nvSpPr>
            <p:cNvPr id="2" name="矩形 1"/>
            <p:cNvSpPr/>
            <p:nvPr/>
          </p:nvSpPr>
          <p:spPr>
            <a:xfrm>
              <a:off x="3550929" y="3138232"/>
              <a:ext cx="4974118" cy="2047946"/>
            </a:xfrm>
            <a:prstGeom prst="rect">
              <a:avLst/>
            </a:prstGeom>
          </p:spPr>
          <p:txBody>
            <a:bodyPr wrap="square">
              <a:spAutoFit/>
            </a:bodyPr>
            <a:lstStyle/>
            <a:p>
              <a:pPr marL="342900" indent="-342900" algn="just">
                <a:lnSpc>
                  <a:spcPct val="120000"/>
                </a:lnSpc>
                <a:buFont typeface="Wingdings" panose="05000000000000000000" pitchFamily="2" charset="2"/>
                <a:buChar char="Ø"/>
              </a:pPr>
              <a:r>
                <a:rPr lang="zh-CN" altLang="en-US" sz="2400" dirty="0">
                  <a:latin typeface="Times New Roman" panose="02020603050405020304" pitchFamily="18" charset="0"/>
                  <a:cs typeface="Times New Roman" panose="02020603050405020304" pitchFamily="18" charset="0"/>
                </a:rPr>
                <a:t>有且仅有一个没有前驱的结点，该结点称为二叉树的</a:t>
              </a:r>
              <a:r>
                <a:rPr lang="zh-CN" altLang="en-US" sz="2400" dirty="0">
                  <a:solidFill>
                    <a:srgbClr val="0070C0"/>
                  </a:solidFill>
                  <a:latin typeface="Times New Roman" panose="02020603050405020304" pitchFamily="18" charset="0"/>
                  <a:cs typeface="Times New Roman" panose="02020603050405020304" pitchFamily="18" charset="0"/>
                </a:rPr>
                <a:t>根结点</a:t>
              </a:r>
              <a:r>
                <a:rPr lang="zh-CN" altLang="en-US" sz="2400" dirty="0">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a:p>
              <a:pPr marL="342900" indent="-342900" algn="just">
                <a:lnSpc>
                  <a:spcPct val="120000"/>
                </a:lnSpc>
                <a:buFont typeface="Wingdings" panose="05000000000000000000" pitchFamily="2" charset="2"/>
                <a:buChar char="Ø"/>
              </a:pPr>
              <a:r>
                <a:rPr lang="zh-CN" altLang="en-US" sz="2400" dirty="0">
                  <a:latin typeface="Times New Roman" panose="02020603050405020304" pitchFamily="18" charset="0"/>
                  <a:cs typeface="Times New Roman" panose="02020603050405020304" pitchFamily="18" charset="0"/>
                </a:rPr>
                <a:t>将根节点去除后，其余结点可分为两个互不相交的子集</a:t>
              </a:r>
              <a:r>
                <a:rPr lang="en-US" altLang="zh-CN" sz="2400" dirty="0">
                  <a:latin typeface="Times New Roman" panose="02020603050405020304" pitchFamily="18" charset="0"/>
                  <a:cs typeface="Times New Roman" panose="02020603050405020304" pitchFamily="18" charset="0"/>
                </a:rPr>
                <a:t>T1</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T2</a:t>
              </a:r>
              <a:r>
                <a:rPr lang="zh-CN" altLang="en-US" sz="2400" dirty="0">
                  <a:latin typeface="Times New Roman" panose="02020603050405020304" pitchFamily="18" charset="0"/>
                  <a:cs typeface="Times New Roman" panose="02020603050405020304" pitchFamily="18" charset="0"/>
                </a:rPr>
                <a:t>，其中每个子集</a:t>
              </a:r>
              <a:r>
                <a:rPr lang="en-US" altLang="zh-CN" sz="2400" dirty="0" err="1">
                  <a:latin typeface="Times New Roman" panose="02020603050405020304" pitchFamily="18" charset="0"/>
                  <a:cs typeface="Times New Roman" panose="02020603050405020304" pitchFamily="18" charset="0"/>
                </a:rPr>
                <a:t>Ti</a:t>
              </a:r>
              <a:r>
                <a:rPr lang="zh-CN" altLang="en-US" sz="2400" dirty="0">
                  <a:latin typeface="Times New Roman" panose="02020603050405020304" pitchFamily="18" charset="0"/>
                  <a:cs typeface="Times New Roman" panose="02020603050405020304" pitchFamily="18" charset="0"/>
                </a:rPr>
                <a:t>（</a:t>
              </a:r>
              <a:r>
                <a:rPr lang="en-US" altLang="zh-CN" sz="2400" dirty="0" err="1">
                  <a:latin typeface="Times New Roman" panose="02020603050405020304" pitchFamily="18" charset="0"/>
                  <a:cs typeface="Times New Roman" panose="02020603050405020304" pitchFamily="18" charset="0"/>
                </a:rPr>
                <a:t>i</a:t>
              </a:r>
              <a:r>
                <a:rPr lang="en-US" altLang="zh-CN" sz="2400" dirty="0">
                  <a:latin typeface="Times New Roman" panose="02020603050405020304" pitchFamily="18" charset="0"/>
                  <a:cs typeface="Times New Roman" panose="02020603050405020304" pitchFamily="18" charset="0"/>
                </a:rPr>
                <a:t>=1, 2</a:t>
              </a:r>
              <a:r>
                <a:rPr lang="zh-CN" altLang="en-US" sz="2400" dirty="0">
                  <a:latin typeface="Times New Roman" panose="02020603050405020304" pitchFamily="18" charset="0"/>
                  <a:cs typeface="Times New Roman" panose="02020603050405020304" pitchFamily="18" charset="0"/>
                </a:rPr>
                <a:t>）又是一棵二叉树，并分别称为根结点的</a:t>
              </a:r>
              <a:r>
                <a:rPr lang="zh-CN" altLang="en-US" sz="2400" dirty="0">
                  <a:solidFill>
                    <a:srgbClr val="0070C0"/>
                  </a:solidFill>
                  <a:latin typeface="Times New Roman" panose="02020603050405020304" pitchFamily="18" charset="0"/>
                  <a:cs typeface="Times New Roman" panose="02020603050405020304" pitchFamily="18" charset="0"/>
                </a:rPr>
                <a:t>左子树</a:t>
              </a:r>
              <a:r>
                <a:rPr lang="zh-CN" altLang="en-US" sz="2400" dirty="0">
                  <a:latin typeface="Times New Roman" panose="02020603050405020304" pitchFamily="18" charset="0"/>
                  <a:cs typeface="Times New Roman" panose="02020603050405020304" pitchFamily="18" charset="0"/>
                </a:rPr>
                <a:t>和</a:t>
              </a:r>
              <a:r>
                <a:rPr lang="zh-CN" altLang="en-US" sz="2400" dirty="0">
                  <a:solidFill>
                    <a:srgbClr val="0070C0"/>
                  </a:solidFill>
                  <a:latin typeface="Times New Roman" panose="02020603050405020304" pitchFamily="18" charset="0"/>
                  <a:cs typeface="Times New Roman" panose="02020603050405020304" pitchFamily="18" charset="0"/>
                </a:rPr>
                <a:t>右子树</a:t>
              </a:r>
              <a:r>
                <a:rPr lang="zh-CN" altLang="en-US" sz="2400" dirty="0">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p:txBody>
        </p:sp>
        <p:grpSp>
          <p:nvGrpSpPr>
            <p:cNvPr id="64" name="组合 63"/>
            <p:cNvGrpSpPr/>
            <p:nvPr/>
          </p:nvGrpSpPr>
          <p:grpSpPr>
            <a:xfrm>
              <a:off x="3072309" y="2913847"/>
              <a:ext cx="5729288" cy="2416867"/>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3" name="Group 24"/>
          <p:cNvGrpSpPr>
            <a:grpSpLocks noChangeAspect="1"/>
          </p:cNvGrpSpPr>
          <p:nvPr/>
        </p:nvGrpSpPr>
        <p:grpSpPr bwMode="auto">
          <a:xfrm>
            <a:off x="6749937" y="2434765"/>
            <a:ext cx="4647336" cy="3165326"/>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grpSp>
        <p:nvGrpSpPr>
          <p:cNvPr id="6" name="组合 5"/>
          <p:cNvGrpSpPr/>
          <p:nvPr/>
        </p:nvGrpSpPr>
        <p:grpSpPr>
          <a:xfrm>
            <a:off x="541331" y="1619794"/>
            <a:ext cx="6025017" cy="4937760"/>
            <a:chOff x="578315" y="1089370"/>
            <a:chExt cx="5791199" cy="4656321"/>
          </a:xfrm>
        </p:grpSpPr>
        <p:sp>
          <p:nvSpPr>
            <p:cNvPr id="41" name="矩形 40"/>
            <p:cNvSpPr/>
            <p:nvPr/>
          </p:nvSpPr>
          <p:spPr>
            <a:xfrm>
              <a:off x="879887" y="1423449"/>
              <a:ext cx="5280279" cy="4237418"/>
            </a:xfrm>
            <a:prstGeom prst="rect">
              <a:avLst/>
            </a:prstGeom>
          </p:spPr>
          <p:txBody>
            <a:bodyPr wrap="square">
              <a:spAutoFit/>
            </a:bodyPr>
            <a:lstStyle/>
            <a:p>
              <a:r>
                <a:rPr lang="zh-CN" altLang="en-US" sz="2200" dirty="0">
                  <a:solidFill>
                    <a:srgbClr val="080808"/>
                  </a:solidFill>
                  <a:latin typeface="Times New Roman" panose="02020603050405020304" pitchFamily="18" charset="0"/>
                  <a:cs typeface="Times New Roman" panose="02020603050405020304" pitchFamily="18" charset="0"/>
                </a:rPr>
                <a:t>树是一种非常重要的</a:t>
              </a:r>
              <a:r>
                <a:rPr lang="zh-CN" altLang="en-US" sz="2200" dirty="0">
                  <a:solidFill>
                    <a:srgbClr val="FF0000"/>
                  </a:solidFill>
                  <a:latin typeface="Times New Roman" panose="02020603050405020304" pitchFamily="18" charset="0"/>
                  <a:cs typeface="Times New Roman" panose="02020603050405020304" pitchFamily="18" charset="0"/>
                </a:rPr>
                <a:t>非线性</a:t>
              </a:r>
              <a:r>
                <a:rPr lang="zh-CN" altLang="en-US" sz="2200" dirty="0">
                  <a:solidFill>
                    <a:srgbClr val="080808"/>
                  </a:solidFill>
                  <a:latin typeface="Times New Roman" panose="02020603050405020304" pitchFamily="18" charset="0"/>
                  <a:cs typeface="Times New Roman" panose="02020603050405020304" pitchFamily="18" charset="0"/>
                </a:rPr>
                <a:t>数据结构。树由</a:t>
              </a:r>
              <a:r>
                <a:rPr lang="en-US" altLang="zh-CN" sz="2200" dirty="0">
                  <a:solidFill>
                    <a:srgbClr val="080808"/>
                  </a:solidFill>
                  <a:latin typeface="Times New Roman" panose="02020603050405020304" pitchFamily="18" charset="0"/>
                  <a:cs typeface="Times New Roman" panose="02020603050405020304" pitchFamily="18" charset="0"/>
                </a:rPr>
                <a:t>n</a:t>
              </a:r>
              <a:r>
                <a:rPr lang="zh-CN" altLang="en-US" sz="2200" dirty="0">
                  <a:solidFill>
                    <a:srgbClr val="080808"/>
                  </a:solidFill>
                  <a:latin typeface="Times New Roman" panose="02020603050405020304" pitchFamily="18" charset="0"/>
                  <a:cs typeface="Times New Roman" panose="02020603050405020304" pitchFamily="18" charset="0"/>
                </a:rPr>
                <a:t>（</a:t>
              </a:r>
              <a:r>
                <a:rPr lang="en-US" altLang="zh-CN" sz="2200" dirty="0">
                  <a:solidFill>
                    <a:srgbClr val="080808"/>
                  </a:solidFill>
                  <a:latin typeface="Times New Roman" panose="02020603050405020304" pitchFamily="18" charset="0"/>
                  <a:cs typeface="Times New Roman" panose="02020603050405020304" pitchFamily="18" charset="0"/>
                </a:rPr>
                <a:t>n≥0</a:t>
              </a:r>
              <a:r>
                <a:rPr lang="zh-CN" altLang="en-US" sz="2200" dirty="0">
                  <a:solidFill>
                    <a:srgbClr val="080808"/>
                  </a:solidFill>
                  <a:latin typeface="Times New Roman" panose="02020603050405020304" pitchFamily="18" charset="0"/>
                  <a:cs typeface="Times New Roman" panose="02020603050405020304" pitchFamily="18" charset="0"/>
                </a:rPr>
                <a:t>）个数据元素组成，数据元素之间具有明显的层次结构。右图是</a:t>
              </a:r>
              <a:r>
                <a:rPr lang="zh-CN" altLang="en-US" sz="2200" dirty="0">
                  <a:solidFill>
                    <a:srgbClr val="FF0000"/>
                  </a:solidFill>
                  <a:latin typeface="Times New Roman" panose="02020603050405020304" pitchFamily="18" charset="0"/>
                  <a:cs typeface="Times New Roman" panose="02020603050405020304" pitchFamily="18" charset="0"/>
                </a:rPr>
                <a:t>树的树形图表示</a:t>
              </a:r>
              <a:r>
                <a:rPr lang="zh-CN" altLang="en-US" sz="2200" dirty="0">
                  <a:solidFill>
                    <a:srgbClr val="080808"/>
                  </a:solidFill>
                  <a:latin typeface="Times New Roman" panose="02020603050405020304" pitchFamily="18" charset="0"/>
                  <a:cs typeface="Times New Roman" panose="02020603050405020304" pitchFamily="18" charset="0"/>
                </a:rPr>
                <a:t>，由于它很像自然界中倒长的树，因此，被命名为“树”。树的树形图表示法规定在用直线连接起来的两端结点中，处在上端的结点是前驱，处在下端的结点是后继，如</a:t>
              </a:r>
              <a:r>
                <a:rPr lang="en-US" altLang="zh-CN" sz="2200" dirty="0">
                  <a:solidFill>
                    <a:srgbClr val="080808"/>
                  </a:solidFill>
                  <a:latin typeface="Times New Roman" panose="02020603050405020304" pitchFamily="18" charset="0"/>
                  <a:cs typeface="Times New Roman" panose="02020603050405020304" pitchFamily="18" charset="0"/>
                </a:rPr>
                <a:t>A</a:t>
              </a:r>
              <a:r>
                <a:rPr lang="zh-CN" altLang="en-US" sz="2200" dirty="0">
                  <a:solidFill>
                    <a:srgbClr val="080808"/>
                  </a:solidFill>
                  <a:latin typeface="Times New Roman" panose="02020603050405020304" pitchFamily="18" charset="0"/>
                  <a:cs typeface="Times New Roman" panose="02020603050405020304" pitchFamily="18" charset="0"/>
                </a:rPr>
                <a:t>是</a:t>
              </a:r>
              <a:r>
                <a:rPr lang="en-US" altLang="zh-CN" sz="2200" dirty="0">
                  <a:solidFill>
                    <a:srgbClr val="080808"/>
                  </a:solidFill>
                  <a:latin typeface="Times New Roman" panose="02020603050405020304" pitchFamily="18" charset="0"/>
                  <a:cs typeface="Times New Roman" panose="02020603050405020304" pitchFamily="18" charset="0"/>
                </a:rPr>
                <a:t>B</a:t>
              </a:r>
              <a:r>
                <a:rPr lang="zh-CN" altLang="en-US" sz="2200" dirty="0">
                  <a:solidFill>
                    <a:srgbClr val="080808"/>
                  </a:solidFill>
                  <a:latin typeface="Times New Roman" panose="02020603050405020304" pitchFamily="18" charset="0"/>
                  <a:cs typeface="Times New Roman" panose="02020603050405020304" pitchFamily="18" charset="0"/>
                </a:rPr>
                <a:t>的前驱，</a:t>
              </a:r>
              <a:r>
                <a:rPr lang="en-US" altLang="zh-CN" sz="2200" dirty="0">
                  <a:solidFill>
                    <a:srgbClr val="080808"/>
                  </a:solidFill>
                  <a:latin typeface="Times New Roman" panose="02020603050405020304" pitchFamily="18" charset="0"/>
                  <a:cs typeface="Times New Roman" panose="02020603050405020304" pitchFamily="18" charset="0"/>
                </a:rPr>
                <a:t>B</a:t>
              </a:r>
              <a:r>
                <a:rPr lang="zh-CN" altLang="en-US" sz="2200" dirty="0">
                  <a:solidFill>
                    <a:srgbClr val="080808"/>
                  </a:solidFill>
                  <a:latin typeface="Times New Roman" panose="02020603050405020304" pitchFamily="18" charset="0"/>
                  <a:cs typeface="Times New Roman" panose="02020603050405020304" pitchFamily="18" charset="0"/>
                </a:rPr>
                <a:t>是</a:t>
              </a:r>
              <a:r>
                <a:rPr lang="en-US" altLang="zh-CN" sz="2200" dirty="0">
                  <a:solidFill>
                    <a:srgbClr val="080808"/>
                  </a:solidFill>
                  <a:latin typeface="Times New Roman" panose="02020603050405020304" pitchFamily="18" charset="0"/>
                  <a:cs typeface="Times New Roman" panose="02020603050405020304" pitchFamily="18" charset="0"/>
                </a:rPr>
                <a:t>A</a:t>
              </a:r>
              <a:r>
                <a:rPr lang="zh-CN" altLang="en-US" sz="2200" dirty="0">
                  <a:solidFill>
                    <a:srgbClr val="080808"/>
                  </a:solidFill>
                  <a:latin typeface="Times New Roman" panose="02020603050405020304" pitchFamily="18" charset="0"/>
                  <a:cs typeface="Times New Roman" panose="02020603050405020304" pitchFamily="18" charset="0"/>
                </a:rPr>
                <a:t>的后继。图中所示树的逻辑结构可表示为</a:t>
              </a:r>
              <a:r>
                <a:rPr lang="en-US" altLang="zh-CN" sz="2200" dirty="0">
                  <a:solidFill>
                    <a:srgbClr val="080808"/>
                  </a:solidFill>
                  <a:latin typeface="Times New Roman" panose="02020603050405020304" pitchFamily="18" charset="0"/>
                  <a:cs typeface="Times New Roman" panose="02020603050405020304" pitchFamily="18" charset="0"/>
                </a:rPr>
                <a:t>T=(D, R)</a:t>
              </a:r>
              <a:r>
                <a:rPr lang="zh-CN" altLang="en-US" sz="2200" dirty="0">
                  <a:solidFill>
                    <a:srgbClr val="080808"/>
                  </a:solidFill>
                  <a:latin typeface="Times New Roman" panose="02020603050405020304" pitchFamily="18" charset="0"/>
                  <a:cs typeface="Times New Roman" panose="02020603050405020304" pitchFamily="18" charset="0"/>
                </a:rPr>
                <a:t>，其中：数据元素集合</a:t>
              </a:r>
              <a:r>
                <a:rPr lang="en-US" altLang="zh-CN" sz="2200" dirty="0">
                  <a:solidFill>
                    <a:srgbClr val="080808"/>
                  </a:solidFill>
                  <a:latin typeface="Times New Roman" panose="02020603050405020304" pitchFamily="18" charset="0"/>
                  <a:cs typeface="Times New Roman" panose="02020603050405020304" pitchFamily="18" charset="0"/>
                </a:rPr>
                <a:t>D={A, B, C, D, E, F, G, H, I, J, K, L}</a:t>
              </a:r>
              <a:r>
                <a:rPr lang="zh-CN" altLang="en-US" sz="2200" dirty="0">
                  <a:solidFill>
                    <a:srgbClr val="080808"/>
                  </a:solidFill>
                  <a:latin typeface="Times New Roman" panose="02020603050405020304" pitchFamily="18" charset="0"/>
                  <a:cs typeface="Times New Roman" panose="02020603050405020304" pitchFamily="18" charset="0"/>
                </a:rPr>
                <a:t>，各数据元素之间的前后件关系</a:t>
              </a:r>
              <a:r>
                <a:rPr lang="en-US" altLang="zh-CN" sz="2200" dirty="0">
                  <a:solidFill>
                    <a:srgbClr val="080808"/>
                  </a:solidFill>
                  <a:latin typeface="Times New Roman" panose="02020603050405020304" pitchFamily="18" charset="0"/>
                  <a:cs typeface="Times New Roman" panose="02020603050405020304" pitchFamily="18" charset="0"/>
                </a:rPr>
                <a:t>R={&lt;A,B&gt;, &lt;A,C&gt;, &lt;A,D&gt;, &lt;B,E&gt;, &lt;B,F&gt;, &lt;C,G&gt;, &lt;D,H&gt;, &lt;F,I&gt;, &lt;H,J&gt;, &lt;H,K&gt;, &lt;H,L&gt;}</a:t>
              </a:r>
              <a:r>
                <a:rPr lang="zh-CN" altLang="en-US" sz="2200" dirty="0">
                  <a:solidFill>
                    <a:srgbClr val="080808"/>
                  </a:solidFill>
                  <a:latin typeface="Times New Roman" panose="02020603050405020304" pitchFamily="18" charset="0"/>
                  <a:cs typeface="Times New Roman" panose="02020603050405020304" pitchFamily="18" charset="0"/>
                </a:rPr>
                <a:t>。 </a:t>
              </a:r>
              <a:endParaRPr lang="zh-CN" altLang="en-US" sz="2200" dirty="0">
                <a:solidFill>
                  <a:srgbClr val="080808"/>
                </a:solidFill>
                <a:latin typeface="Times New Roman" panose="02020603050405020304" pitchFamily="18" charset="0"/>
                <a:cs typeface="Times New Roman" panose="02020603050405020304" pitchFamily="18" charset="0"/>
              </a:endParaRPr>
            </a:p>
          </p:txBody>
        </p:sp>
        <p:grpSp>
          <p:nvGrpSpPr>
            <p:cNvPr id="82" name="组合 81"/>
            <p:cNvGrpSpPr/>
            <p:nvPr/>
          </p:nvGrpSpPr>
          <p:grpSpPr>
            <a:xfrm rot="16200000">
              <a:off x="1145754" y="521931"/>
              <a:ext cx="4656321" cy="5791199"/>
              <a:chOff x="1280369" y="2576747"/>
              <a:chExt cx="2118361" cy="2634666"/>
            </a:xfrm>
            <a:solidFill>
              <a:srgbClr val="0070C0"/>
            </a:solidFill>
          </p:grpSpPr>
          <p:sp>
            <p:nvSpPr>
              <p:cNvPr id="83" name="任意多边形: 形状 82"/>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4" name="任意多边形: 形状 83"/>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grpSp>
      <p:grpSp>
        <p:nvGrpSpPr>
          <p:cNvPr id="39" name="组合 5"/>
          <p:cNvGrpSpPr/>
          <p:nvPr/>
        </p:nvGrpSpPr>
        <p:grpSpPr>
          <a:xfrm>
            <a:off x="541331" y="555626"/>
            <a:ext cx="3183646" cy="1029921"/>
            <a:chOff x="318940" y="247818"/>
            <a:chExt cx="5060152" cy="852112"/>
          </a:xfrm>
        </p:grpSpPr>
        <p:sp>
          <p:nvSpPr>
            <p:cNvPr id="40" name="文本框 7"/>
            <p:cNvSpPr txBox="1"/>
            <p:nvPr/>
          </p:nvSpPr>
          <p:spPr bwMode="auto">
            <a:xfrm>
              <a:off x="318940" y="412399"/>
              <a:ext cx="5060152" cy="687531"/>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smtClean="0">
                  <a:solidFill>
                    <a:srgbClr val="0070C0"/>
                  </a:solidFill>
                  <a:latin typeface="+mn-ea"/>
                </a:rPr>
                <a:t>树的基本概念</a:t>
              </a:r>
              <a:endParaRPr lang="zh-CN" altLang="en-US" sz="2400" kern="0" dirty="0">
                <a:solidFill>
                  <a:srgbClr val="0070C0"/>
                </a:solidFill>
                <a:latin typeface="+mn-ea"/>
              </a:endParaRPr>
            </a:p>
          </p:txBody>
        </p:sp>
        <p:grpSp>
          <p:nvGrpSpPr>
            <p:cNvPr id="42" name="组合 8"/>
            <p:cNvGrpSpPr/>
            <p:nvPr/>
          </p:nvGrpSpPr>
          <p:grpSpPr>
            <a:xfrm>
              <a:off x="326687" y="247818"/>
              <a:ext cx="4861582" cy="725466"/>
              <a:chOff x="326687" y="247818"/>
              <a:chExt cx="4861582" cy="725466"/>
            </a:xfrm>
          </p:grpSpPr>
          <p:grpSp>
            <p:nvGrpSpPr>
              <p:cNvPr id="44" name="组合 9"/>
              <p:cNvGrpSpPr/>
              <p:nvPr/>
            </p:nvGrpSpPr>
            <p:grpSpPr>
              <a:xfrm>
                <a:off x="349799" y="247818"/>
                <a:ext cx="4791980" cy="261575"/>
                <a:chOff x="349799" y="247818"/>
                <a:chExt cx="4791980" cy="261575"/>
              </a:xfrm>
            </p:grpSpPr>
            <p:cxnSp>
              <p:nvCxnSpPr>
                <p:cNvPr id="93"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7"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98"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48" name="组合 10"/>
              <p:cNvGrpSpPr/>
              <p:nvPr/>
            </p:nvGrpSpPr>
            <p:grpSpPr>
              <a:xfrm>
                <a:off x="349799" y="711709"/>
                <a:ext cx="4815092" cy="261575"/>
                <a:chOff x="358852" y="925118"/>
                <a:chExt cx="4815092" cy="261575"/>
              </a:xfrm>
            </p:grpSpPr>
            <p:cxnSp>
              <p:nvCxnSpPr>
                <p:cNvPr id="86"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1"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92"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49" name="组合 11"/>
              <p:cNvGrpSpPr/>
              <p:nvPr/>
            </p:nvGrpSpPr>
            <p:grpSpPr>
              <a:xfrm>
                <a:off x="5138963" y="489126"/>
                <a:ext cx="49306" cy="329693"/>
                <a:chOff x="5138963" y="489126"/>
                <a:chExt cx="49306" cy="329693"/>
              </a:xfrm>
            </p:grpSpPr>
            <p:sp>
              <p:nvSpPr>
                <p:cNvPr id="8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5"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50" name="组合 12"/>
              <p:cNvGrpSpPr/>
              <p:nvPr/>
            </p:nvGrpSpPr>
            <p:grpSpPr>
              <a:xfrm>
                <a:off x="326687" y="399838"/>
                <a:ext cx="49306" cy="329693"/>
                <a:chOff x="5138963" y="489126"/>
                <a:chExt cx="49306" cy="329693"/>
              </a:xfrm>
            </p:grpSpPr>
            <p:sp>
              <p:nvSpPr>
                <p:cNvPr id="51"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500"/>
                                        <p:tgtEl>
                                          <p:spTgt spid="39"/>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1" fill="hold" nodeType="afterEffect">
                                  <p:stCondLst>
                                    <p:cond delay="0"/>
                                  </p:stCondLst>
                                  <p:childTnLst>
                                    <p:set>
                                      <p:cBhvr>
                                        <p:cTn id="15" dur="1" fill="hold">
                                          <p:stCondLst>
                                            <p:cond delay="0"/>
                                          </p:stCondLst>
                                        </p:cTn>
                                        <p:tgtEl>
                                          <p:spTgt spid="43"/>
                                        </p:tgtEl>
                                        <p:attrNameLst>
                                          <p:attrName>style.visibility</p:attrName>
                                        </p:attrNameLst>
                                      </p:cBhvr>
                                      <p:to>
                                        <p:strVal val="visible"/>
                                      </p:to>
                                    </p:set>
                                    <p:animEffect transition="in" filter="wipe(up)">
                                      <p:cBhvr>
                                        <p:cTn id="16"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二叉树的定义</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 name="矩形 4"/>
          <p:cNvSpPr/>
          <p:nvPr/>
        </p:nvSpPr>
        <p:spPr>
          <a:xfrm>
            <a:off x="1383999" y="1606655"/>
            <a:ext cx="9424001" cy="1200329"/>
          </a:xfrm>
          <a:prstGeom prst="rect">
            <a:avLst/>
          </a:prstGeom>
        </p:spPr>
        <p:txBody>
          <a:bodyPr wrap="square">
            <a:spAutoFit/>
          </a:bodyPr>
          <a:lstStyle/>
          <a:p>
            <a:pPr algn="just">
              <a:lnSpc>
                <a:spcPct val="150000"/>
              </a:lnSpc>
            </a:pPr>
            <a:r>
              <a:rPr lang="zh-CN" altLang="en-US" sz="2400" dirty="0">
                <a:latin typeface="Times New Roman" panose="02020603050405020304" pitchFamily="18" charset="0"/>
                <a:cs typeface="Times New Roman" panose="02020603050405020304" pitchFamily="18" charset="0"/>
              </a:rPr>
              <a:t>二叉树就是每个结点的度小于等于</a:t>
            </a:r>
            <a:r>
              <a:rPr lang="en-US" altLang="zh-CN" sz="2400" dirty="0">
                <a:latin typeface="Times New Roman" panose="02020603050405020304" pitchFamily="18" charset="0"/>
                <a:cs typeface="Times New Roman" panose="02020603050405020304" pitchFamily="18" charset="0"/>
              </a:rPr>
              <a:t>2</a:t>
            </a:r>
            <a:r>
              <a:rPr lang="zh-CN" altLang="en-US" sz="2400" dirty="0">
                <a:latin typeface="Times New Roman" panose="02020603050405020304" pitchFamily="18" charset="0"/>
                <a:cs typeface="Times New Roman" panose="02020603050405020304" pitchFamily="18" charset="0"/>
              </a:rPr>
              <a:t>的</a:t>
            </a:r>
            <a:r>
              <a:rPr lang="zh-CN" altLang="en-US" sz="2400" dirty="0">
                <a:solidFill>
                  <a:srgbClr val="0070C0"/>
                </a:solidFill>
                <a:latin typeface="Times New Roman" panose="02020603050405020304" pitchFamily="18" charset="0"/>
                <a:cs typeface="Times New Roman" panose="02020603050405020304" pitchFamily="18" charset="0"/>
              </a:rPr>
              <a:t>有序树</a:t>
            </a:r>
            <a:r>
              <a:rPr lang="zh-CN" altLang="en-US" sz="2400" dirty="0">
                <a:latin typeface="Times New Roman" panose="02020603050405020304" pitchFamily="18" charset="0"/>
                <a:cs typeface="Times New Roman" panose="02020603050405020304" pitchFamily="18" charset="0"/>
              </a:rPr>
              <a:t>。因此，二叉树共有</a:t>
            </a:r>
            <a:r>
              <a:rPr lang="en-US" altLang="zh-CN" sz="2400" dirty="0">
                <a:latin typeface="Times New Roman" panose="02020603050405020304" pitchFamily="18" charset="0"/>
                <a:cs typeface="Times New Roman" panose="02020603050405020304" pitchFamily="18" charset="0"/>
              </a:rPr>
              <a:t>5</a:t>
            </a:r>
            <a:r>
              <a:rPr lang="zh-CN" altLang="en-US" sz="2400" dirty="0">
                <a:latin typeface="Times New Roman" panose="02020603050405020304" pitchFamily="18" charset="0"/>
                <a:cs typeface="Times New Roman" panose="02020603050405020304" pitchFamily="18" charset="0"/>
              </a:rPr>
              <a:t>种基本形态：</a:t>
            </a:r>
            <a:endParaRPr lang="zh-CN" altLang="en-US" sz="2400" dirty="0">
              <a:latin typeface="Times New Roman" panose="02020603050405020304" pitchFamily="18" charset="0"/>
              <a:cs typeface="Times New Roman" panose="02020603050405020304" pitchFamily="18" charset="0"/>
            </a:endParaRPr>
          </a:p>
        </p:txBody>
      </p:sp>
      <p:grpSp>
        <p:nvGrpSpPr>
          <p:cNvPr id="51" name="Group 5"/>
          <p:cNvGrpSpPr>
            <a:grpSpLocks noChangeAspect="1"/>
          </p:cNvGrpSpPr>
          <p:nvPr/>
        </p:nvGrpSpPr>
        <p:grpSpPr bwMode="auto">
          <a:xfrm>
            <a:off x="1278725" y="2936443"/>
            <a:ext cx="9143999" cy="2528038"/>
            <a:chOff x="2461" y="4080"/>
            <a:chExt cx="7696" cy="2371"/>
          </a:xfrm>
        </p:grpSpPr>
        <p:sp>
          <p:nvSpPr>
            <p:cNvPr id="52" name="AutoShape 6"/>
            <p:cNvSpPr>
              <a:spLocks noChangeAspect="1" noChangeArrowheads="1"/>
            </p:cNvSpPr>
            <p:nvPr/>
          </p:nvSpPr>
          <p:spPr bwMode="auto">
            <a:xfrm>
              <a:off x="2461" y="4080"/>
              <a:ext cx="7696" cy="2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latin typeface="Times New Roman" panose="02020603050405020304" pitchFamily="18" charset="0"/>
                <a:ea typeface="+mn-ea"/>
                <a:cs typeface="Times New Roman" panose="02020603050405020304" pitchFamily="18" charset="0"/>
              </a:endParaRPr>
            </a:p>
          </p:txBody>
        </p:sp>
        <p:grpSp>
          <p:nvGrpSpPr>
            <p:cNvPr id="53" name="Group 7"/>
            <p:cNvGrpSpPr/>
            <p:nvPr/>
          </p:nvGrpSpPr>
          <p:grpSpPr bwMode="auto">
            <a:xfrm>
              <a:off x="2991" y="4404"/>
              <a:ext cx="390" cy="609"/>
              <a:chOff x="2655" y="4404"/>
              <a:chExt cx="390" cy="609"/>
            </a:xfrm>
          </p:grpSpPr>
          <p:sp>
            <p:nvSpPr>
              <p:cNvPr id="95" name="Oval 8"/>
              <p:cNvSpPr>
                <a:spLocks noChangeArrowheads="1"/>
              </p:cNvSpPr>
              <p:nvPr/>
            </p:nvSpPr>
            <p:spPr bwMode="auto">
              <a:xfrm>
                <a:off x="2655" y="4521"/>
                <a:ext cx="390" cy="390"/>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latin typeface="Times New Roman" panose="02020603050405020304" pitchFamily="18" charset="0"/>
                  <a:ea typeface="+mn-ea"/>
                  <a:cs typeface="Times New Roman" panose="02020603050405020304" pitchFamily="18" charset="0"/>
                </a:endParaRPr>
              </a:p>
            </p:txBody>
          </p:sp>
          <p:sp>
            <p:nvSpPr>
              <p:cNvPr id="96" name="Line 9"/>
              <p:cNvSpPr>
                <a:spLocks noChangeShapeType="1"/>
              </p:cNvSpPr>
              <p:nvPr/>
            </p:nvSpPr>
            <p:spPr bwMode="auto">
              <a:xfrm flipH="1">
                <a:off x="2693" y="4404"/>
                <a:ext cx="320" cy="609"/>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sz="2000">
                  <a:latin typeface="Times New Roman" panose="02020603050405020304" pitchFamily="18" charset="0"/>
                  <a:cs typeface="Times New Roman" panose="02020603050405020304" pitchFamily="18" charset="0"/>
                </a:endParaRPr>
              </a:p>
            </p:txBody>
          </p:sp>
        </p:grpSp>
        <p:sp>
          <p:nvSpPr>
            <p:cNvPr id="54" name="Oval 10"/>
            <p:cNvSpPr>
              <a:spLocks noChangeArrowheads="1"/>
            </p:cNvSpPr>
            <p:nvPr/>
          </p:nvSpPr>
          <p:spPr bwMode="auto">
            <a:xfrm>
              <a:off x="4271" y="4539"/>
              <a:ext cx="390" cy="390"/>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ea typeface="+mn-ea"/>
                  <a:cs typeface="Times New Roman" panose="02020603050405020304" pitchFamily="18" charset="0"/>
                </a:rPr>
                <a:t>A</a:t>
              </a:r>
              <a:endParaRPr lang="en-US" altLang="zh-CN" sz="2000" dirty="0">
                <a:latin typeface="Times New Roman" panose="02020603050405020304" pitchFamily="18" charset="0"/>
                <a:ea typeface="+mn-ea"/>
                <a:cs typeface="Times New Roman" panose="02020603050405020304" pitchFamily="18" charset="0"/>
              </a:endParaRPr>
            </a:p>
          </p:txBody>
        </p:sp>
        <p:grpSp>
          <p:nvGrpSpPr>
            <p:cNvPr id="55" name="Group 11"/>
            <p:cNvGrpSpPr/>
            <p:nvPr/>
          </p:nvGrpSpPr>
          <p:grpSpPr bwMode="auto">
            <a:xfrm>
              <a:off x="5461" y="4137"/>
              <a:ext cx="832" cy="1658"/>
              <a:chOff x="4285" y="4146"/>
              <a:chExt cx="832" cy="1658"/>
            </a:xfrm>
          </p:grpSpPr>
          <p:sp>
            <p:nvSpPr>
              <p:cNvPr id="92" name="Oval 12"/>
              <p:cNvSpPr>
                <a:spLocks noChangeArrowheads="1"/>
              </p:cNvSpPr>
              <p:nvPr/>
            </p:nvSpPr>
            <p:spPr bwMode="auto">
              <a:xfrm>
                <a:off x="4727" y="4146"/>
                <a:ext cx="390" cy="390"/>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latin typeface="Times New Roman" panose="02020603050405020304" pitchFamily="18" charset="0"/>
                    <a:ea typeface="+mn-ea"/>
                    <a:cs typeface="Times New Roman" panose="02020603050405020304" pitchFamily="18" charset="0"/>
                  </a:rPr>
                  <a:t>A</a:t>
                </a:r>
                <a:endParaRPr lang="en-US" altLang="zh-CN" sz="2000">
                  <a:latin typeface="Times New Roman" panose="02020603050405020304" pitchFamily="18" charset="0"/>
                  <a:ea typeface="+mn-ea"/>
                  <a:cs typeface="Times New Roman" panose="02020603050405020304" pitchFamily="18" charset="0"/>
                </a:endParaRPr>
              </a:p>
            </p:txBody>
          </p:sp>
          <p:sp>
            <p:nvSpPr>
              <p:cNvPr id="93" name="Oval 13"/>
              <p:cNvSpPr>
                <a:spLocks noChangeArrowheads="1"/>
              </p:cNvSpPr>
              <p:nvPr/>
            </p:nvSpPr>
            <p:spPr bwMode="auto">
              <a:xfrm rot="1141183">
                <a:off x="4285" y="4803"/>
                <a:ext cx="440" cy="1001"/>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latin typeface="Times New Roman" panose="02020603050405020304" pitchFamily="18" charset="0"/>
                  <a:ea typeface="+mn-ea"/>
                  <a:cs typeface="Times New Roman" panose="02020603050405020304" pitchFamily="18" charset="0"/>
                </a:endParaRPr>
              </a:p>
            </p:txBody>
          </p:sp>
          <p:cxnSp>
            <p:nvCxnSpPr>
              <p:cNvPr id="94" name="AutoShape 14"/>
              <p:cNvCxnSpPr>
                <a:cxnSpLocks noChangeShapeType="1"/>
                <a:stCxn id="92" idx="3"/>
                <a:endCxn id="93" idx="0"/>
              </p:cNvCxnSpPr>
              <p:nvPr/>
            </p:nvCxnSpPr>
            <p:spPr bwMode="auto">
              <a:xfrm flipH="1">
                <a:off x="4668" y="4479"/>
                <a:ext cx="116" cy="3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grpSp>
        <p:grpSp>
          <p:nvGrpSpPr>
            <p:cNvPr id="56" name="Group 15"/>
            <p:cNvGrpSpPr/>
            <p:nvPr/>
          </p:nvGrpSpPr>
          <p:grpSpPr bwMode="auto">
            <a:xfrm>
              <a:off x="7167" y="4137"/>
              <a:ext cx="896" cy="1658"/>
              <a:chOff x="5871" y="4137"/>
              <a:chExt cx="896" cy="1658"/>
            </a:xfrm>
          </p:grpSpPr>
          <p:sp>
            <p:nvSpPr>
              <p:cNvPr id="89" name="Oval 16"/>
              <p:cNvSpPr>
                <a:spLocks noChangeArrowheads="1"/>
              </p:cNvSpPr>
              <p:nvPr/>
            </p:nvSpPr>
            <p:spPr bwMode="auto">
              <a:xfrm>
                <a:off x="5871" y="4137"/>
                <a:ext cx="390" cy="390"/>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latin typeface="Times New Roman" panose="02020603050405020304" pitchFamily="18" charset="0"/>
                    <a:ea typeface="+mn-ea"/>
                    <a:cs typeface="Times New Roman" panose="02020603050405020304" pitchFamily="18" charset="0"/>
                  </a:rPr>
                  <a:t>A</a:t>
                </a:r>
                <a:endParaRPr lang="en-US" altLang="zh-CN" sz="2000">
                  <a:latin typeface="Times New Roman" panose="02020603050405020304" pitchFamily="18" charset="0"/>
                  <a:ea typeface="+mn-ea"/>
                  <a:cs typeface="Times New Roman" panose="02020603050405020304" pitchFamily="18" charset="0"/>
                </a:endParaRPr>
              </a:p>
            </p:txBody>
          </p:sp>
          <p:sp>
            <p:nvSpPr>
              <p:cNvPr id="90" name="Oval 17"/>
              <p:cNvSpPr>
                <a:spLocks noChangeArrowheads="1"/>
              </p:cNvSpPr>
              <p:nvPr/>
            </p:nvSpPr>
            <p:spPr bwMode="auto">
              <a:xfrm rot="-1140000">
                <a:off x="6327" y="4794"/>
                <a:ext cx="440" cy="1001"/>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latin typeface="Times New Roman" panose="02020603050405020304" pitchFamily="18" charset="0"/>
                  <a:ea typeface="+mn-ea"/>
                  <a:cs typeface="Times New Roman" panose="02020603050405020304" pitchFamily="18" charset="0"/>
                </a:endParaRPr>
              </a:p>
            </p:txBody>
          </p:sp>
          <p:cxnSp>
            <p:nvCxnSpPr>
              <p:cNvPr id="91" name="AutoShape 18"/>
              <p:cNvCxnSpPr>
                <a:cxnSpLocks noChangeShapeType="1"/>
                <a:stCxn id="89" idx="5"/>
                <a:endCxn id="90" idx="0"/>
              </p:cNvCxnSpPr>
              <p:nvPr/>
            </p:nvCxnSpPr>
            <p:spPr bwMode="auto">
              <a:xfrm>
                <a:off x="6204" y="4470"/>
                <a:ext cx="179" cy="3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grpSp>
        <p:grpSp>
          <p:nvGrpSpPr>
            <p:cNvPr id="57" name="Group 19"/>
            <p:cNvGrpSpPr/>
            <p:nvPr/>
          </p:nvGrpSpPr>
          <p:grpSpPr bwMode="auto">
            <a:xfrm>
              <a:off x="8649" y="4080"/>
              <a:ext cx="1330" cy="1700"/>
              <a:chOff x="7185" y="4113"/>
              <a:chExt cx="1330" cy="1700"/>
            </a:xfrm>
          </p:grpSpPr>
          <p:sp>
            <p:nvSpPr>
              <p:cNvPr id="63" name="Oval 20"/>
              <p:cNvSpPr>
                <a:spLocks noChangeArrowheads="1"/>
              </p:cNvSpPr>
              <p:nvPr/>
            </p:nvSpPr>
            <p:spPr bwMode="auto">
              <a:xfrm>
                <a:off x="7619" y="4113"/>
                <a:ext cx="390" cy="390"/>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latin typeface="Times New Roman" panose="02020603050405020304" pitchFamily="18" charset="0"/>
                    <a:ea typeface="+mn-ea"/>
                    <a:cs typeface="Times New Roman" panose="02020603050405020304" pitchFamily="18" charset="0"/>
                  </a:rPr>
                  <a:t>A</a:t>
                </a:r>
                <a:endParaRPr lang="en-US" altLang="zh-CN" sz="2000">
                  <a:latin typeface="Times New Roman" panose="02020603050405020304" pitchFamily="18" charset="0"/>
                  <a:ea typeface="+mn-ea"/>
                  <a:cs typeface="Times New Roman" panose="02020603050405020304" pitchFamily="18" charset="0"/>
                </a:endParaRPr>
              </a:p>
            </p:txBody>
          </p:sp>
          <p:sp>
            <p:nvSpPr>
              <p:cNvPr id="85" name="Oval 21"/>
              <p:cNvSpPr>
                <a:spLocks noChangeArrowheads="1"/>
              </p:cNvSpPr>
              <p:nvPr/>
            </p:nvSpPr>
            <p:spPr bwMode="auto">
              <a:xfrm rot="-1140000">
                <a:off x="8075" y="4770"/>
                <a:ext cx="440" cy="1001"/>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latin typeface="Times New Roman" panose="02020603050405020304" pitchFamily="18" charset="0"/>
                  <a:ea typeface="+mn-ea"/>
                  <a:cs typeface="Times New Roman" panose="02020603050405020304" pitchFamily="18" charset="0"/>
                </a:endParaRPr>
              </a:p>
            </p:txBody>
          </p:sp>
          <p:cxnSp>
            <p:nvCxnSpPr>
              <p:cNvPr id="86" name="AutoShape 22"/>
              <p:cNvCxnSpPr>
                <a:cxnSpLocks noChangeShapeType="1"/>
                <a:stCxn id="63" idx="5"/>
                <a:endCxn id="85" idx="0"/>
              </p:cNvCxnSpPr>
              <p:nvPr/>
            </p:nvCxnSpPr>
            <p:spPr bwMode="auto">
              <a:xfrm>
                <a:off x="7952" y="4446"/>
                <a:ext cx="179" cy="3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87" name="Oval 23"/>
              <p:cNvSpPr>
                <a:spLocks noChangeArrowheads="1"/>
              </p:cNvSpPr>
              <p:nvPr/>
            </p:nvSpPr>
            <p:spPr bwMode="auto">
              <a:xfrm rot="1141183">
                <a:off x="7185" y="4812"/>
                <a:ext cx="440" cy="1001"/>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latin typeface="Times New Roman" panose="02020603050405020304" pitchFamily="18" charset="0"/>
                  <a:ea typeface="+mn-ea"/>
                  <a:cs typeface="Times New Roman" panose="02020603050405020304" pitchFamily="18" charset="0"/>
                </a:endParaRPr>
              </a:p>
            </p:txBody>
          </p:sp>
          <p:cxnSp>
            <p:nvCxnSpPr>
              <p:cNvPr id="88" name="AutoShape 24"/>
              <p:cNvCxnSpPr>
                <a:cxnSpLocks noChangeShapeType="1"/>
                <a:stCxn id="63" idx="3"/>
                <a:endCxn id="87" idx="0"/>
              </p:cNvCxnSpPr>
              <p:nvPr/>
            </p:nvCxnSpPr>
            <p:spPr bwMode="auto">
              <a:xfrm flipH="1">
                <a:off x="7568" y="4446"/>
                <a:ext cx="108" cy="39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grpSp>
        <p:sp>
          <p:nvSpPr>
            <p:cNvPr id="58" name="Text Box 25"/>
            <p:cNvSpPr txBox="1">
              <a:spLocks noChangeArrowheads="1"/>
            </p:cNvSpPr>
            <p:nvPr/>
          </p:nvSpPr>
          <p:spPr bwMode="auto">
            <a:xfrm>
              <a:off x="2461" y="5911"/>
              <a:ext cx="1160" cy="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zh-CN" altLang="en-US" sz="2400" dirty="0">
                  <a:solidFill>
                    <a:schemeClr val="tx1">
                      <a:lumMod val="85000"/>
                      <a:lumOff val="15000"/>
                    </a:schemeClr>
                  </a:solidFill>
                  <a:latin typeface="Times New Roman" panose="02020603050405020304" pitchFamily="18" charset="0"/>
                  <a:ea typeface="+mn-ea"/>
                  <a:cs typeface="Times New Roman" panose="02020603050405020304" pitchFamily="18" charset="0"/>
                </a:rPr>
                <a:t>（</a:t>
              </a:r>
              <a:r>
                <a:rPr lang="en-US" altLang="zh-CN" sz="2400" dirty="0">
                  <a:solidFill>
                    <a:schemeClr val="tx1">
                      <a:lumMod val="85000"/>
                      <a:lumOff val="15000"/>
                    </a:schemeClr>
                  </a:solidFill>
                  <a:latin typeface="Times New Roman" panose="02020603050405020304" pitchFamily="18" charset="0"/>
                  <a:ea typeface="+mn-ea"/>
                  <a:cs typeface="Times New Roman" panose="02020603050405020304" pitchFamily="18" charset="0"/>
                </a:rPr>
                <a:t>a</a:t>
              </a:r>
              <a:r>
                <a:rPr lang="zh-CN" altLang="en-US" sz="2400" dirty="0">
                  <a:solidFill>
                    <a:schemeClr val="tx1">
                      <a:lumMod val="85000"/>
                      <a:lumOff val="15000"/>
                    </a:schemeClr>
                  </a:solidFill>
                  <a:latin typeface="Times New Roman" panose="02020603050405020304" pitchFamily="18" charset="0"/>
                  <a:ea typeface="+mn-ea"/>
                  <a:cs typeface="Times New Roman" panose="02020603050405020304" pitchFamily="18" charset="0"/>
                </a:rPr>
                <a:t>）空二叉树</a:t>
              </a:r>
              <a:endParaRPr lang="zh-CN" altLang="en-US" sz="2400" dirty="0">
                <a:solidFill>
                  <a:schemeClr val="tx1">
                    <a:lumMod val="85000"/>
                    <a:lumOff val="15000"/>
                  </a:schemeClr>
                </a:solidFill>
                <a:latin typeface="Times New Roman" panose="02020603050405020304" pitchFamily="18" charset="0"/>
                <a:ea typeface="+mn-ea"/>
                <a:cs typeface="Times New Roman" panose="02020603050405020304" pitchFamily="18" charset="0"/>
              </a:endParaRPr>
            </a:p>
          </p:txBody>
        </p:sp>
        <p:sp>
          <p:nvSpPr>
            <p:cNvPr id="59" name="Text Box 26"/>
            <p:cNvSpPr txBox="1">
              <a:spLocks noChangeArrowheads="1"/>
            </p:cNvSpPr>
            <p:nvPr/>
          </p:nvSpPr>
          <p:spPr bwMode="auto">
            <a:xfrm>
              <a:off x="3779" y="5905"/>
              <a:ext cx="1288" cy="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zh-CN" altLang="en-US" sz="2400" dirty="0">
                  <a:solidFill>
                    <a:schemeClr val="tx1">
                      <a:lumMod val="85000"/>
                      <a:lumOff val="15000"/>
                    </a:schemeClr>
                  </a:solidFill>
                  <a:latin typeface="Times New Roman" panose="02020603050405020304" pitchFamily="18" charset="0"/>
                  <a:ea typeface="+mn-ea"/>
                  <a:cs typeface="Times New Roman" panose="02020603050405020304" pitchFamily="18" charset="0"/>
                </a:rPr>
                <a:t>（</a:t>
              </a:r>
              <a:r>
                <a:rPr lang="en-US" altLang="zh-CN" sz="2400" dirty="0">
                  <a:solidFill>
                    <a:schemeClr val="tx1">
                      <a:lumMod val="85000"/>
                      <a:lumOff val="15000"/>
                    </a:schemeClr>
                  </a:solidFill>
                  <a:latin typeface="Times New Roman" panose="02020603050405020304" pitchFamily="18" charset="0"/>
                  <a:ea typeface="+mn-ea"/>
                  <a:cs typeface="Times New Roman" panose="02020603050405020304" pitchFamily="18" charset="0"/>
                </a:rPr>
                <a:t>b</a:t>
              </a:r>
              <a:r>
                <a:rPr lang="zh-CN" altLang="en-US" sz="2400" dirty="0">
                  <a:solidFill>
                    <a:schemeClr val="tx1">
                      <a:lumMod val="85000"/>
                      <a:lumOff val="15000"/>
                    </a:schemeClr>
                  </a:solidFill>
                  <a:latin typeface="Times New Roman" panose="02020603050405020304" pitchFamily="18" charset="0"/>
                  <a:ea typeface="+mn-ea"/>
                  <a:cs typeface="Times New Roman" panose="02020603050405020304" pitchFamily="18" charset="0"/>
                </a:rPr>
                <a:t>）只有根结点</a:t>
              </a:r>
              <a:endParaRPr lang="zh-CN" altLang="en-US" sz="2400" dirty="0">
                <a:solidFill>
                  <a:schemeClr val="tx1">
                    <a:lumMod val="85000"/>
                    <a:lumOff val="15000"/>
                  </a:schemeClr>
                </a:solidFill>
                <a:latin typeface="Times New Roman" panose="02020603050405020304" pitchFamily="18" charset="0"/>
                <a:ea typeface="+mn-ea"/>
                <a:cs typeface="Times New Roman" panose="02020603050405020304" pitchFamily="18" charset="0"/>
              </a:endParaRPr>
            </a:p>
          </p:txBody>
        </p:sp>
        <p:sp>
          <p:nvSpPr>
            <p:cNvPr id="60" name="Text Box 27"/>
            <p:cNvSpPr txBox="1">
              <a:spLocks noChangeArrowheads="1"/>
            </p:cNvSpPr>
            <p:nvPr/>
          </p:nvSpPr>
          <p:spPr bwMode="auto">
            <a:xfrm>
              <a:off x="5291" y="5914"/>
              <a:ext cx="1288" cy="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zh-CN" altLang="en-US" sz="2400" dirty="0">
                  <a:solidFill>
                    <a:schemeClr val="tx1">
                      <a:lumMod val="85000"/>
                      <a:lumOff val="15000"/>
                    </a:schemeClr>
                  </a:solidFill>
                  <a:latin typeface="Times New Roman" panose="02020603050405020304" pitchFamily="18" charset="0"/>
                  <a:ea typeface="+mn-ea"/>
                  <a:cs typeface="Times New Roman" panose="02020603050405020304" pitchFamily="18" charset="0"/>
                </a:rPr>
                <a:t>（</a:t>
              </a:r>
              <a:r>
                <a:rPr lang="en-US" altLang="zh-CN" sz="2400" dirty="0">
                  <a:solidFill>
                    <a:schemeClr val="tx1">
                      <a:lumMod val="85000"/>
                      <a:lumOff val="15000"/>
                    </a:schemeClr>
                  </a:solidFill>
                  <a:latin typeface="Times New Roman" panose="02020603050405020304" pitchFamily="18" charset="0"/>
                  <a:ea typeface="+mn-ea"/>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mn-ea"/>
                  <a:cs typeface="Times New Roman" panose="02020603050405020304" pitchFamily="18" charset="0"/>
                </a:rPr>
                <a:t>）右子树为空</a:t>
              </a:r>
              <a:endParaRPr lang="zh-CN" altLang="en-US" sz="2400" dirty="0">
                <a:solidFill>
                  <a:schemeClr val="tx1">
                    <a:lumMod val="85000"/>
                    <a:lumOff val="15000"/>
                  </a:schemeClr>
                </a:solidFill>
                <a:latin typeface="Times New Roman" panose="02020603050405020304" pitchFamily="18" charset="0"/>
                <a:ea typeface="+mn-ea"/>
                <a:cs typeface="Times New Roman" panose="02020603050405020304" pitchFamily="18" charset="0"/>
              </a:endParaRPr>
            </a:p>
          </p:txBody>
        </p:sp>
        <p:sp>
          <p:nvSpPr>
            <p:cNvPr id="61" name="Text Box 28"/>
            <p:cNvSpPr txBox="1">
              <a:spLocks noChangeArrowheads="1"/>
            </p:cNvSpPr>
            <p:nvPr/>
          </p:nvSpPr>
          <p:spPr bwMode="auto">
            <a:xfrm>
              <a:off x="6891" y="5923"/>
              <a:ext cx="1288" cy="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zh-CN" altLang="en-US" sz="2400">
                  <a:solidFill>
                    <a:schemeClr val="tx1">
                      <a:lumMod val="85000"/>
                      <a:lumOff val="15000"/>
                    </a:schemeClr>
                  </a:solidFill>
                  <a:latin typeface="Times New Roman" panose="02020603050405020304" pitchFamily="18" charset="0"/>
                  <a:ea typeface="+mn-ea"/>
                  <a:cs typeface="Times New Roman" panose="02020603050405020304" pitchFamily="18" charset="0"/>
                </a:rPr>
                <a:t>（</a:t>
              </a:r>
              <a:r>
                <a:rPr lang="en-US" altLang="zh-CN" sz="2400">
                  <a:solidFill>
                    <a:schemeClr val="tx1">
                      <a:lumMod val="85000"/>
                      <a:lumOff val="15000"/>
                    </a:schemeClr>
                  </a:solidFill>
                  <a:latin typeface="Times New Roman" panose="02020603050405020304" pitchFamily="18" charset="0"/>
                  <a:ea typeface="+mn-ea"/>
                  <a:cs typeface="Times New Roman" panose="02020603050405020304" pitchFamily="18" charset="0"/>
                </a:rPr>
                <a:t>d</a:t>
              </a:r>
              <a:r>
                <a:rPr lang="zh-CN" altLang="en-US" sz="2400">
                  <a:solidFill>
                    <a:schemeClr val="tx1">
                      <a:lumMod val="85000"/>
                      <a:lumOff val="15000"/>
                    </a:schemeClr>
                  </a:solidFill>
                  <a:latin typeface="Times New Roman" panose="02020603050405020304" pitchFamily="18" charset="0"/>
                  <a:ea typeface="+mn-ea"/>
                  <a:cs typeface="Times New Roman" panose="02020603050405020304" pitchFamily="18" charset="0"/>
                </a:rPr>
                <a:t>）左子树为空</a:t>
              </a:r>
              <a:endParaRPr lang="zh-CN" altLang="en-US" sz="2400">
                <a:solidFill>
                  <a:schemeClr val="tx1">
                    <a:lumMod val="85000"/>
                    <a:lumOff val="15000"/>
                  </a:schemeClr>
                </a:solidFill>
                <a:latin typeface="Times New Roman" panose="02020603050405020304" pitchFamily="18" charset="0"/>
                <a:ea typeface="+mn-ea"/>
                <a:cs typeface="Times New Roman" panose="02020603050405020304" pitchFamily="18" charset="0"/>
              </a:endParaRPr>
            </a:p>
          </p:txBody>
        </p:sp>
        <p:sp>
          <p:nvSpPr>
            <p:cNvPr id="62" name="Text Box 29"/>
            <p:cNvSpPr txBox="1">
              <a:spLocks noChangeArrowheads="1"/>
            </p:cNvSpPr>
            <p:nvPr/>
          </p:nvSpPr>
          <p:spPr bwMode="auto">
            <a:xfrm>
              <a:off x="8429" y="5911"/>
              <a:ext cx="1728" cy="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zh-CN" altLang="en-US" sz="2400">
                  <a:solidFill>
                    <a:schemeClr val="tx1">
                      <a:lumMod val="85000"/>
                      <a:lumOff val="15000"/>
                    </a:schemeClr>
                  </a:solidFill>
                  <a:latin typeface="Times New Roman" panose="02020603050405020304" pitchFamily="18" charset="0"/>
                  <a:ea typeface="+mn-ea"/>
                  <a:cs typeface="Times New Roman" panose="02020603050405020304" pitchFamily="18" charset="0"/>
                </a:rPr>
                <a:t>（</a:t>
              </a:r>
              <a:r>
                <a:rPr lang="en-US" altLang="zh-CN" sz="2400">
                  <a:solidFill>
                    <a:schemeClr val="tx1">
                      <a:lumMod val="85000"/>
                      <a:lumOff val="15000"/>
                    </a:schemeClr>
                  </a:solidFill>
                  <a:latin typeface="Times New Roman" panose="02020603050405020304" pitchFamily="18" charset="0"/>
                  <a:ea typeface="+mn-ea"/>
                  <a:cs typeface="Times New Roman" panose="02020603050405020304" pitchFamily="18" charset="0"/>
                </a:rPr>
                <a:t>e</a:t>
              </a:r>
              <a:r>
                <a:rPr lang="zh-CN" altLang="en-US" sz="2400">
                  <a:solidFill>
                    <a:schemeClr val="tx1">
                      <a:lumMod val="85000"/>
                      <a:lumOff val="15000"/>
                    </a:schemeClr>
                  </a:solidFill>
                  <a:latin typeface="Times New Roman" panose="02020603050405020304" pitchFamily="18" charset="0"/>
                  <a:ea typeface="+mn-ea"/>
                  <a:cs typeface="Times New Roman" panose="02020603050405020304" pitchFamily="18" charset="0"/>
                </a:rPr>
                <a:t>）左、右子树非空</a:t>
              </a:r>
              <a:endParaRPr lang="zh-CN" altLang="en-US" sz="2400">
                <a:solidFill>
                  <a:schemeClr val="tx1">
                    <a:lumMod val="85000"/>
                    <a:lumOff val="15000"/>
                  </a:schemeClr>
                </a:solidFill>
                <a:latin typeface="Times New Roman" panose="02020603050405020304" pitchFamily="18" charset="0"/>
                <a:ea typeface="+mn-ea"/>
                <a:cs typeface="Times New Roman" panose="02020603050405020304" pitchFamily="18"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16" presetClass="entr" presetSubtype="37" fill="hold" nodeType="afterEffect">
                                  <p:stCondLst>
                                    <p:cond delay="0"/>
                                  </p:stCondLst>
                                  <p:childTnLst>
                                    <p:set>
                                      <p:cBhvr>
                                        <p:cTn id="14" dur="1" fill="hold">
                                          <p:stCondLst>
                                            <p:cond delay="0"/>
                                          </p:stCondLst>
                                        </p:cTn>
                                        <p:tgtEl>
                                          <p:spTgt spid="51"/>
                                        </p:tgtEl>
                                        <p:attrNameLst>
                                          <p:attrName>style.visibility</p:attrName>
                                        </p:attrNameLst>
                                      </p:cBhvr>
                                      <p:to>
                                        <p:strVal val="visible"/>
                                      </p:to>
                                    </p:set>
                                    <p:animEffect transition="in" filter="barn(outVertical)">
                                      <p:cBhvr>
                                        <p:cTn id="15"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49001" y="555626"/>
            <a:ext cx="3565799" cy="876848"/>
            <a:chOff x="326687" y="247818"/>
            <a:chExt cx="4861582" cy="725466"/>
          </a:xfrm>
        </p:grpSpPr>
        <p:sp>
          <p:nvSpPr>
            <p:cNvPr id="8" name="文本框 7"/>
            <p:cNvSpPr txBox="1"/>
            <p:nvPr/>
          </p:nvSpPr>
          <p:spPr bwMode="auto">
            <a:xfrm>
              <a:off x="932461"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二叉树的顺序编号</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 name="矩形 4"/>
          <p:cNvSpPr/>
          <p:nvPr/>
        </p:nvSpPr>
        <p:spPr>
          <a:xfrm>
            <a:off x="1147313" y="1606655"/>
            <a:ext cx="10349362" cy="1569660"/>
          </a:xfrm>
          <a:prstGeom prst="rect">
            <a:avLst/>
          </a:prstGeom>
        </p:spPr>
        <p:txBody>
          <a:bodyPr wrap="square">
            <a:spAutoFit/>
          </a:bodyPr>
          <a:lstStyle/>
          <a:p>
            <a:pPr algn="just"/>
            <a:r>
              <a:rPr lang="zh-CN" altLang="en-US" sz="2400" dirty="0">
                <a:latin typeface="Times New Roman" panose="02020603050405020304" pitchFamily="18" charset="0"/>
                <a:cs typeface="Times New Roman" panose="02020603050405020304" pitchFamily="18" charset="0"/>
              </a:rPr>
              <a:t>对二叉树中的结点可以按照“自上而下、自左至右”的顺序进行连续编号（称为</a:t>
            </a:r>
            <a:r>
              <a:rPr lang="zh-CN" altLang="en-US" sz="2400" dirty="0">
                <a:solidFill>
                  <a:srgbClr val="0070C0"/>
                </a:solidFill>
                <a:latin typeface="Times New Roman" panose="02020603050405020304" pitchFamily="18" charset="0"/>
                <a:cs typeface="Times New Roman" panose="02020603050405020304" pitchFamily="18" charset="0"/>
              </a:rPr>
              <a:t>顺序编号法</a:t>
            </a:r>
            <a:r>
              <a:rPr lang="zh-CN" altLang="en-US" sz="2400" dirty="0">
                <a:latin typeface="Times New Roman" panose="02020603050405020304" pitchFamily="18" charset="0"/>
                <a:cs typeface="Times New Roman" panose="02020603050405020304" pitchFamily="18" charset="0"/>
              </a:rPr>
              <a:t>），即从根结点开始将其编号为</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；除第一层外其余各层第一个结点的编号等于上一层最后一个结点的编号加</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。下面就是</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棵深度为</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、采用顺序编号法表示的二叉树：</a:t>
            </a:r>
            <a:endParaRPr lang="zh-CN" altLang="en-US" sz="2400" dirty="0">
              <a:latin typeface="Times New Roman" panose="02020603050405020304" pitchFamily="18" charset="0"/>
              <a:cs typeface="Times New Roman" panose="02020603050405020304" pitchFamily="18" charset="0"/>
            </a:endParaRPr>
          </a:p>
        </p:txBody>
      </p:sp>
      <p:grpSp>
        <p:nvGrpSpPr>
          <p:cNvPr id="101" name="Group 4"/>
          <p:cNvGrpSpPr>
            <a:grpSpLocks noChangeAspect="1"/>
          </p:cNvGrpSpPr>
          <p:nvPr/>
        </p:nvGrpSpPr>
        <p:grpSpPr bwMode="auto">
          <a:xfrm>
            <a:off x="1574344" y="3356979"/>
            <a:ext cx="8568952" cy="2925957"/>
            <a:chOff x="2737" y="1969"/>
            <a:chExt cx="7845" cy="2721"/>
          </a:xfrm>
        </p:grpSpPr>
        <p:sp>
          <p:nvSpPr>
            <p:cNvPr id="102" name="AutoShape 5"/>
            <p:cNvSpPr>
              <a:spLocks noChangeAspect="1" noChangeArrowheads="1"/>
            </p:cNvSpPr>
            <p:nvPr/>
          </p:nvSpPr>
          <p:spPr bwMode="auto">
            <a:xfrm>
              <a:off x="2737" y="1969"/>
              <a:ext cx="7845" cy="2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zh-CN" altLang="en-US" sz="2000">
                <a:solidFill>
                  <a:schemeClr val="tx1">
                    <a:lumMod val="85000"/>
                    <a:lumOff val="15000"/>
                  </a:schemeClr>
                </a:solidFill>
              </a:endParaRPr>
            </a:p>
          </p:txBody>
        </p:sp>
        <p:sp>
          <p:nvSpPr>
            <p:cNvPr id="103" name="Oval 6"/>
            <p:cNvSpPr>
              <a:spLocks noChangeArrowheads="1"/>
            </p:cNvSpPr>
            <p:nvPr/>
          </p:nvSpPr>
          <p:spPr bwMode="auto">
            <a:xfrm>
              <a:off x="3713" y="1969"/>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solidFill>
                    <a:schemeClr val="tx1">
                      <a:lumMod val="85000"/>
                      <a:lumOff val="15000"/>
                    </a:schemeClr>
                  </a:solidFill>
                  <a:latin typeface="Times New Roman" panose="02020603050405020304" pitchFamily="18" charset="0"/>
                </a:rPr>
                <a:t>1</a:t>
              </a:r>
              <a:endParaRPr lang="en-US" altLang="zh-CN" sz="2000" dirty="0">
                <a:solidFill>
                  <a:schemeClr val="tx1">
                    <a:lumMod val="85000"/>
                    <a:lumOff val="15000"/>
                  </a:schemeClr>
                </a:solidFill>
              </a:endParaRPr>
            </a:p>
          </p:txBody>
        </p:sp>
        <p:sp>
          <p:nvSpPr>
            <p:cNvPr id="104" name="Oval 7"/>
            <p:cNvSpPr>
              <a:spLocks noChangeArrowheads="1"/>
            </p:cNvSpPr>
            <p:nvPr/>
          </p:nvSpPr>
          <p:spPr bwMode="auto">
            <a:xfrm>
              <a:off x="3057" y="2770"/>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2</a:t>
              </a:r>
              <a:endParaRPr lang="en-US" altLang="zh-CN" sz="2000">
                <a:solidFill>
                  <a:schemeClr val="tx1">
                    <a:lumMod val="85000"/>
                    <a:lumOff val="15000"/>
                  </a:schemeClr>
                </a:solidFill>
              </a:endParaRPr>
            </a:p>
          </p:txBody>
        </p:sp>
        <p:sp>
          <p:nvSpPr>
            <p:cNvPr id="105" name="Oval 8"/>
            <p:cNvSpPr>
              <a:spLocks noChangeArrowheads="1"/>
            </p:cNvSpPr>
            <p:nvPr/>
          </p:nvSpPr>
          <p:spPr bwMode="auto">
            <a:xfrm>
              <a:off x="4361" y="2770"/>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3</a:t>
              </a:r>
              <a:endParaRPr lang="en-US" altLang="zh-CN" sz="2000">
                <a:solidFill>
                  <a:schemeClr val="tx1">
                    <a:lumMod val="85000"/>
                    <a:lumOff val="15000"/>
                  </a:schemeClr>
                </a:solidFill>
              </a:endParaRPr>
            </a:p>
          </p:txBody>
        </p:sp>
        <p:sp>
          <p:nvSpPr>
            <p:cNvPr id="106" name="Oval 9"/>
            <p:cNvSpPr>
              <a:spLocks noChangeArrowheads="1"/>
            </p:cNvSpPr>
            <p:nvPr/>
          </p:nvSpPr>
          <p:spPr bwMode="auto">
            <a:xfrm>
              <a:off x="2737" y="3691"/>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solidFill>
                    <a:schemeClr val="tx1">
                      <a:lumMod val="85000"/>
                      <a:lumOff val="15000"/>
                    </a:schemeClr>
                  </a:solidFill>
                  <a:latin typeface="Times New Roman" panose="02020603050405020304" pitchFamily="18" charset="0"/>
                </a:rPr>
                <a:t>4</a:t>
              </a:r>
              <a:endParaRPr lang="en-US" altLang="zh-CN" sz="2000" dirty="0">
                <a:solidFill>
                  <a:schemeClr val="tx1">
                    <a:lumMod val="85000"/>
                    <a:lumOff val="15000"/>
                  </a:schemeClr>
                </a:solidFill>
              </a:endParaRPr>
            </a:p>
          </p:txBody>
        </p:sp>
        <p:sp>
          <p:nvSpPr>
            <p:cNvPr id="107" name="Oval 10"/>
            <p:cNvSpPr>
              <a:spLocks noChangeArrowheads="1"/>
            </p:cNvSpPr>
            <p:nvPr/>
          </p:nvSpPr>
          <p:spPr bwMode="auto">
            <a:xfrm>
              <a:off x="3361" y="3691"/>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solidFill>
                    <a:schemeClr val="tx1">
                      <a:lumMod val="85000"/>
                      <a:lumOff val="15000"/>
                    </a:schemeClr>
                  </a:solidFill>
                  <a:latin typeface="Times New Roman" panose="02020603050405020304" pitchFamily="18" charset="0"/>
                </a:rPr>
                <a:t>5</a:t>
              </a:r>
              <a:endParaRPr lang="en-US" altLang="zh-CN" sz="2000" dirty="0">
                <a:solidFill>
                  <a:schemeClr val="tx1">
                    <a:lumMod val="85000"/>
                    <a:lumOff val="15000"/>
                  </a:schemeClr>
                </a:solidFill>
              </a:endParaRPr>
            </a:p>
          </p:txBody>
        </p:sp>
        <p:sp>
          <p:nvSpPr>
            <p:cNvPr id="108" name="Oval 11"/>
            <p:cNvSpPr>
              <a:spLocks noChangeArrowheads="1"/>
            </p:cNvSpPr>
            <p:nvPr/>
          </p:nvSpPr>
          <p:spPr bwMode="auto">
            <a:xfrm>
              <a:off x="4065" y="368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6</a:t>
              </a:r>
              <a:endParaRPr lang="en-US" altLang="zh-CN" sz="2000">
                <a:solidFill>
                  <a:schemeClr val="tx1">
                    <a:lumMod val="85000"/>
                    <a:lumOff val="15000"/>
                  </a:schemeClr>
                </a:solidFill>
              </a:endParaRPr>
            </a:p>
          </p:txBody>
        </p:sp>
        <p:sp>
          <p:nvSpPr>
            <p:cNvPr id="109" name="Oval 12"/>
            <p:cNvSpPr>
              <a:spLocks noChangeArrowheads="1"/>
            </p:cNvSpPr>
            <p:nvPr/>
          </p:nvSpPr>
          <p:spPr bwMode="auto">
            <a:xfrm>
              <a:off x="4689" y="368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7</a:t>
              </a:r>
              <a:endParaRPr lang="en-US" altLang="zh-CN" sz="2000">
                <a:solidFill>
                  <a:schemeClr val="tx1">
                    <a:lumMod val="85000"/>
                    <a:lumOff val="15000"/>
                  </a:schemeClr>
                </a:solidFill>
              </a:endParaRPr>
            </a:p>
          </p:txBody>
        </p:sp>
        <p:cxnSp>
          <p:nvCxnSpPr>
            <p:cNvPr id="110" name="AutoShape 13"/>
            <p:cNvCxnSpPr>
              <a:cxnSpLocks noChangeShapeType="1"/>
              <a:stCxn id="103" idx="3"/>
              <a:endCxn id="104" idx="7"/>
            </p:cNvCxnSpPr>
            <p:nvPr/>
          </p:nvCxnSpPr>
          <p:spPr bwMode="auto">
            <a:xfrm flipH="1">
              <a:off x="3481" y="2392"/>
              <a:ext cx="305"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1" name="AutoShape 14"/>
            <p:cNvCxnSpPr>
              <a:cxnSpLocks noChangeShapeType="1"/>
              <a:stCxn id="103" idx="5"/>
              <a:endCxn id="105" idx="1"/>
            </p:cNvCxnSpPr>
            <p:nvPr/>
          </p:nvCxnSpPr>
          <p:spPr bwMode="auto">
            <a:xfrm>
              <a:off x="4137" y="2392"/>
              <a:ext cx="297"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2" name="AutoShape 15"/>
            <p:cNvCxnSpPr>
              <a:cxnSpLocks noChangeShapeType="1"/>
              <a:stCxn id="104" idx="3"/>
              <a:endCxn id="106" idx="0"/>
            </p:cNvCxnSpPr>
            <p:nvPr/>
          </p:nvCxnSpPr>
          <p:spPr bwMode="auto">
            <a:xfrm flipH="1">
              <a:off x="2986" y="3193"/>
              <a:ext cx="144"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3" name="AutoShape 16"/>
            <p:cNvCxnSpPr>
              <a:cxnSpLocks noChangeShapeType="1"/>
              <a:stCxn id="104" idx="5"/>
              <a:endCxn id="107" idx="0"/>
            </p:cNvCxnSpPr>
            <p:nvPr/>
          </p:nvCxnSpPr>
          <p:spPr bwMode="auto">
            <a:xfrm>
              <a:off x="3481" y="3193"/>
              <a:ext cx="129"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4" name="AutoShape 17"/>
            <p:cNvCxnSpPr>
              <a:cxnSpLocks noChangeShapeType="1"/>
              <a:stCxn id="105" idx="3"/>
              <a:endCxn id="108" idx="0"/>
            </p:cNvCxnSpPr>
            <p:nvPr/>
          </p:nvCxnSpPr>
          <p:spPr bwMode="auto">
            <a:xfrm flipH="1">
              <a:off x="4314" y="3193"/>
              <a:ext cx="120"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5" name="AutoShape 18"/>
            <p:cNvCxnSpPr>
              <a:cxnSpLocks noChangeShapeType="1"/>
              <a:stCxn id="105" idx="5"/>
              <a:endCxn id="109" idx="0"/>
            </p:cNvCxnSpPr>
            <p:nvPr/>
          </p:nvCxnSpPr>
          <p:spPr bwMode="auto">
            <a:xfrm>
              <a:off x="4785" y="3193"/>
              <a:ext cx="153"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16" name="Text Box 19"/>
            <p:cNvSpPr txBox="1">
              <a:spLocks noChangeArrowheads="1"/>
            </p:cNvSpPr>
            <p:nvPr/>
          </p:nvSpPr>
          <p:spPr bwMode="auto">
            <a:xfrm>
              <a:off x="3169" y="4300"/>
              <a:ext cx="13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solidFill>
                    <a:schemeClr val="tx1">
                      <a:lumMod val="85000"/>
                      <a:lumOff val="15000"/>
                    </a:schemeClr>
                  </a:solidFill>
                  <a:latin typeface="Times New Roman" panose="02020603050405020304" pitchFamily="18" charset="0"/>
                </a:rPr>
                <a:t>(a)</a:t>
              </a:r>
              <a:endParaRPr lang="zh-CN" altLang="en-US" sz="2400" dirty="0">
                <a:solidFill>
                  <a:schemeClr val="tx1">
                    <a:lumMod val="85000"/>
                    <a:lumOff val="15000"/>
                  </a:schemeClr>
                </a:solidFill>
              </a:endParaRPr>
            </a:p>
          </p:txBody>
        </p:sp>
        <p:sp>
          <p:nvSpPr>
            <p:cNvPr id="117" name="Oval 20"/>
            <p:cNvSpPr>
              <a:spLocks noChangeArrowheads="1"/>
            </p:cNvSpPr>
            <p:nvPr/>
          </p:nvSpPr>
          <p:spPr bwMode="auto">
            <a:xfrm>
              <a:off x="6513" y="1993"/>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1</a:t>
              </a:r>
              <a:endParaRPr lang="en-US" altLang="zh-CN" sz="2000">
                <a:solidFill>
                  <a:schemeClr val="tx1">
                    <a:lumMod val="85000"/>
                    <a:lumOff val="15000"/>
                  </a:schemeClr>
                </a:solidFill>
              </a:endParaRPr>
            </a:p>
          </p:txBody>
        </p:sp>
        <p:sp>
          <p:nvSpPr>
            <p:cNvPr id="118" name="Oval 21"/>
            <p:cNvSpPr>
              <a:spLocks noChangeArrowheads="1"/>
            </p:cNvSpPr>
            <p:nvPr/>
          </p:nvSpPr>
          <p:spPr bwMode="auto">
            <a:xfrm>
              <a:off x="5833" y="2794"/>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2</a:t>
              </a:r>
              <a:endParaRPr lang="en-US" altLang="zh-CN" sz="2000">
                <a:solidFill>
                  <a:schemeClr val="tx1">
                    <a:lumMod val="85000"/>
                    <a:lumOff val="15000"/>
                  </a:schemeClr>
                </a:solidFill>
              </a:endParaRPr>
            </a:p>
          </p:txBody>
        </p:sp>
        <p:sp>
          <p:nvSpPr>
            <p:cNvPr id="119" name="Oval 22"/>
            <p:cNvSpPr>
              <a:spLocks noChangeArrowheads="1"/>
            </p:cNvSpPr>
            <p:nvPr/>
          </p:nvSpPr>
          <p:spPr bwMode="auto">
            <a:xfrm>
              <a:off x="7161" y="2794"/>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3</a:t>
              </a:r>
              <a:endParaRPr lang="en-US" altLang="zh-CN" sz="2000">
                <a:solidFill>
                  <a:schemeClr val="tx1">
                    <a:lumMod val="85000"/>
                    <a:lumOff val="15000"/>
                  </a:schemeClr>
                </a:solidFill>
              </a:endParaRPr>
            </a:p>
          </p:txBody>
        </p:sp>
        <p:sp>
          <p:nvSpPr>
            <p:cNvPr id="120" name="Oval 23"/>
            <p:cNvSpPr>
              <a:spLocks noChangeArrowheads="1"/>
            </p:cNvSpPr>
            <p:nvPr/>
          </p:nvSpPr>
          <p:spPr bwMode="auto">
            <a:xfrm>
              <a:off x="5513" y="371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4</a:t>
              </a:r>
              <a:endParaRPr lang="en-US" altLang="zh-CN" sz="2000">
                <a:solidFill>
                  <a:schemeClr val="tx1">
                    <a:lumMod val="85000"/>
                    <a:lumOff val="15000"/>
                  </a:schemeClr>
                </a:solidFill>
              </a:endParaRPr>
            </a:p>
          </p:txBody>
        </p:sp>
        <p:sp>
          <p:nvSpPr>
            <p:cNvPr id="121" name="Oval 24"/>
            <p:cNvSpPr>
              <a:spLocks noChangeArrowheads="1"/>
            </p:cNvSpPr>
            <p:nvPr/>
          </p:nvSpPr>
          <p:spPr bwMode="auto">
            <a:xfrm>
              <a:off x="6137" y="371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5</a:t>
              </a:r>
              <a:endParaRPr lang="en-US" altLang="zh-CN" sz="2000">
                <a:solidFill>
                  <a:schemeClr val="tx1">
                    <a:lumMod val="85000"/>
                    <a:lumOff val="15000"/>
                  </a:schemeClr>
                </a:solidFill>
              </a:endParaRPr>
            </a:p>
          </p:txBody>
        </p:sp>
        <p:sp>
          <p:nvSpPr>
            <p:cNvPr id="122" name="Oval 25"/>
            <p:cNvSpPr>
              <a:spLocks noChangeArrowheads="1"/>
            </p:cNvSpPr>
            <p:nvPr/>
          </p:nvSpPr>
          <p:spPr bwMode="auto">
            <a:xfrm>
              <a:off x="6865" y="3709"/>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6</a:t>
              </a:r>
              <a:endParaRPr lang="en-US" altLang="zh-CN" sz="2000">
                <a:solidFill>
                  <a:schemeClr val="tx1">
                    <a:lumMod val="85000"/>
                    <a:lumOff val="15000"/>
                  </a:schemeClr>
                </a:solidFill>
              </a:endParaRPr>
            </a:p>
          </p:txBody>
        </p:sp>
        <p:cxnSp>
          <p:nvCxnSpPr>
            <p:cNvPr id="123" name="AutoShape 26"/>
            <p:cNvCxnSpPr>
              <a:cxnSpLocks noChangeShapeType="1"/>
              <a:stCxn id="117" idx="3"/>
              <a:endCxn id="118" idx="7"/>
            </p:cNvCxnSpPr>
            <p:nvPr/>
          </p:nvCxnSpPr>
          <p:spPr bwMode="auto">
            <a:xfrm flipH="1">
              <a:off x="6257" y="2416"/>
              <a:ext cx="329"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4" name="AutoShape 27"/>
            <p:cNvCxnSpPr>
              <a:cxnSpLocks noChangeShapeType="1"/>
              <a:stCxn id="117" idx="5"/>
              <a:endCxn id="119" idx="1"/>
            </p:cNvCxnSpPr>
            <p:nvPr/>
          </p:nvCxnSpPr>
          <p:spPr bwMode="auto">
            <a:xfrm>
              <a:off x="6937" y="2416"/>
              <a:ext cx="297"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5" name="AutoShape 28"/>
            <p:cNvCxnSpPr>
              <a:cxnSpLocks noChangeShapeType="1"/>
              <a:stCxn id="118" idx="3"/>
              <a:endCxn id="120" idx="0"/>
            </p:cNvCxnSpPr>
            <p:nvPr/>
          </p:nvCxnSpPr>
          <p:spPr bwMode="auto">
            <a:xfrm flipH="1">
              <a:off x="5762" y="3217"/>
              <a:ext cx="144"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6" name="AutoShape 29"/>
            <p:cNvCxnSpPr>
              <a:cxnSpLocks noChangeShapeType="1"/>
              <a:stCxn id="118" idx="5"/>
              <a:endCxn id="121" idx="0"/>
            </p:cNvCxnSpPr>
            <p:nvPr/>
          </p:nvCxnSpPr>
          <p:spPr bwMode="auto">
            <a:xfrm>
              <a:off x="6257" y="3217"/>
              <a:ext cx="129"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7" name="AutoShape 30"/>
            <p:cNvCxnSpPr>
              <a:cxnSpLocks noChangeShapeType="1"/>
              <a:stCxn id="119" idx="3"/>
              <a:endCxn id="122" idx="0"/>
            </p:cNvCxnSpPr>
            <p:nvPr/>
          </p:nvCxnSpPr>
          <p:spPr bwMode="auto">
            <a:xfrm flipH="1">
              <a:off x="7114" y="3217"/>
              <a:ext cx="120"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28" name="Text Box 31"/>
            <p:cNvSpPr txBox="1">
              <a:spLocks noChangeArrowheads="1"/>
            </p:cNvSpPr>
            <p:nvPr/>
          </p:nvSpPr>
          <p:spPr bwMode="auto">
            <a:xfrm>
              <a:off x="5969" y="4324"/>
              <a:ext cx="13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(b)</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29" name="Oval 32"/>
            <p:cNvSpPr>
              <a:spLocks noChangeArrowheads="1"/>
            </p:cNvSpPr>
            <p:nvPr/>
          </p:nvSpPr>
          <p:spPr bwMode="auto">
            <a:xfrm>
              <a:off x="9045" y="1987"/>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1</a:t>
              </a:r>
              <a:endParaRPr lang="en-US" altLang="zh-CN" sz="2000">
                <a:solidFill>
                  <a:schemeClr val="tx1">
                    <a:lumMod val="85000"/>
                    <a:lumOff val="15000"/>
                  </a:schemeClr>
                </a:solidFill>
              </a:endParaRPr>
            </a:p>
          </p:txBody>
        </p:sp>
        <p:sp>
          <p:nvSpPr>
            <p:cNvPr id="130" name="Oval 33"/>
            <p:cNvSpPr>
              <a:spLocks noChangeArrowheads="1"/>
            </p:cNvSpPr>
            <p:nvPr/>
          </p:nvSpPr>
          <p:spPr bwMode="auto">
            <a:xfrm>
              <a:off x="8421" y="2788"/>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2</a:t>
              </a:r>
              <a:endParaRPr lang="en-US" altLang="zh-CN" sz="2000">
                <a:solidFill>
                  <a:schemeClr val="tx1">
                    <a:lumMod val="85000"/>
                    <a:lumOff val="15000"/>
                  </a:schemeClr>
                </a:solidFill>
              </a:endParaRPr>
            </a:p>
          </p:txBody>
        </p:sp>
        <p:sp>
          <p:nvSpPr>
            <p:cNvPr id="131" name="Oval 34"/>
            <p:cNvSpPr>
              <a:spLocks noChangeArrowheads="1"/>
            </p:cNvSpPr>
            <p:nvPr/>
          </p:nvSpPr>
          <p:spPr bwMode="auto">
            <a:xfrm>
              <a:off x="9669" y="2788"/>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3</a:t>
              </a:r>
              <a:endParaRPr lang="en-US" altLang="zh-CN" sz="2000">
                <a:solidFill>
                  <a:schemeClr val="tx1">
                    <a:lumMod val="85000"/>
                    <a:lumOff val="15000"/>
                  </a:schemeClr>
                </a:solidFill>
              </a:endParaRPr>
            </a:p>
          </p:txBody>
        </p:sp>
        <p:sp>
          <p:nvSpPr>
            <p:cNvPr id="132" name="Oval 35"/>
            <p:cNvSpPr>
              <a:spLocks noChangeArrowheads="1"/>
            </p:cNvSpPr>
            <p:nvPr/>
          </p:nvSpPr>
          <p:spPr bwMode="auto">
            <a:xfrm>
              <a:off x="8101" y="3709"/>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4</a:t>
              </a:r>
              <a:endParaRPr lang="en-US" altLang="zh-CN" sz="2000">
                <a:solidFill>
                  <a:schemeClr val="tx1">
                    <a:lumMod val="85000"/>
                    <a:lumOff val="15000"/>
                  </a:schemeClr>
                </a:solidFill>
              </a:endParaRPr>
            </a:p>
          </p:txBody>
        </p:sp>
        <p:sp>
          <p:nvSpPr>
            <p:cNvPr id="133" name="Oval 36"/>
            <p:cNvSpPr>
              <a:spLocks noChangeArrowheads="1"/>
            </p:cNvSpPr>
            <p:nvPr/>
          </p:nvSpPr>
          <p:spPr bwMode="auto">
            <a:xfrm>
              <a:off x="10085" y="3703"/>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5</a:t>
              </a:r>
              <a:endParaRPr lang="en-US" altLang="zh-CN" sz="2000">
                <a:solidFill>
                  <a:schemeClr val="tx1">
                    <a:lumMod val="85000"/>
                    <a:lumOff val="15000"/>
                  </a:schemeClr>
                </a:solidFill>
              </a:endParaRPr>
            </a:p>
          </p:txBody>
        </p:sp>
        <p:cxnSp>
          <p:nvCxnSpPr>
            <p:cNvPr id="134" name="AutoShape 37"/>
            <p:cNvCxnSpPr>
              <a:cxnSpLocks noChangeShapeType="1"/>
              <a:stCxn id="129" idx="3"/>
              <a:endCxn id="130" idx="7"/>
            </p:cNvCxnSpPr>
            <p:nvPr/>
          </p:nvCxnSpPr>
          <p:spPr bwMode="auto">
            <a:xfrm flipH="1">
              <a:off x="8845" y="2410"/>
              <a:ext cx="273"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35" name="AutoShape 38"/>
            <p:cNvCxnSpPr>
              <a:cxnSpLocks noChangeShapeType="1"/>
              <a:stCxn id="129" idx="5"/>
              <a:endCxn id="131" idx="1"/>
            </p:cNvCxnSpPr>
            <p:nvPr/>
          </p:nvCxnSpPr>
          <p:spPr bwMode="auto">
            <a:xfrm>
              <a:off x="9469" y="2410"/>
              <a:ext cx="273"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36" name="AutoShape 39"/>
            <p:cNvCxnSpPr>
              <a:cxnSpLocks noChangeShapeType="1"/>
              <a:stCxn id="130" idx="3"/>
              <a:endCxn id="132" idx="0"/>
            </p:cNvCxnSpPr>
            <p:nvPr/>
          </p:nvCxnSpPr>
          <p:spPr bwMode="auto">
            <a:xfrm flipH="1">
              <a:off x="8350" y="3211"/>
              <a:ext cx="144"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37" name="AutoShape 40"/>
            <p:cNvCxnSpPr>
              <a:cxnSpLocks noChangeShapeType="1"/>
              <a:stCxn id="131" idx="5"/>
              <a:endCxn id="133" idx="0"/>
            </p:cNvCxnSpPr>
            <p:nvPr/>
          </p:nvCxnSpPr>
          <p:spPr bwMode="auto">
            <a:xfrm>
              <a:off x="10093" y="3211"/>
              <a:ext cx="241"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38" name="Text Box 41"/>
            <p:cNvSpPr txBox="1">
              <a:spLocks noChangeArrowheads="1"/>
            </p:cNvSpPr>
            <p:nvPr/>
          </p:nvSpPr>
          <p:spPr bwMode="auto">
            <a:xfrm>
              <a:off x="8501" y="4318"/>
              <a:ext cx="1584"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solidFill>
                    <a:schemeClr val="tx1">
                      <a:lumMod val="85000"/>
                      <a:lumOff val="15000"/>
                    </a:schemeClr>
                  </a:solidFill>
                  <a:latin typeface="Times New Roman" panose="02020603050405020304" pitchFamily="18" charset="0"/>
                </a:rPr>
                <a:t>(c)</a:t>
              </a:r>
              <a:endParaRPr lang="zh-CN" altLang="en-US" sz="2400" dirty="0">
                <a:solidFill>
                  <a:schemeClr val="tx1">
                    <a:lumMod val="85000"/>
                    <a:lumOff val="15000"/>
                  </a:schemeClr>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wipe(up)">
                                      <p:cBhvr>
                                        <p:cTn id="15"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5363350" cy="876848"/>
            <a:chOff x="326687" y="247818"/>
            <a:chExt cx="5480921" cy="725466"/>
          </a:xfrm>
        </p:grpSpPr>
        <p:sp>
          <p:nvSpPr>
            <p:cNvPr id="8" name="文本框 7"/>
            <p:cNvSpPr txBox="1"/>
            <p:nvPr/>
          </p:nvSpPr>
          <p:spPr bwMode="auto">
            <a:xfrm>
              <a:off x="1015629" y="413221"/>
              <a:ext cx="4791979"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满二叉树和完全二叉树</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 name="矩形 4"/>
          <p:cNvSpPr/>
          <p:nvPr/>
        </p:nvSpPr>
        <p:spPr>
          <a:xfrm>
            <a:off x="1383999" y="1606655"/>
            <a:ext cx="9890725" cy="1421928"/>
          </a:xfrm>
          <a:prstGeom prst="rect">
            <a:avLst/>
          </a:prstGeom>
        </p:spPr>
        <p:txBody>
          <a:bodyPr wrap="square">
            <a:spAutoFit/>
          </a:bodyPr>
          <a:lstStyle/>
          <a:p>
            <a:pPr algn="just">
              <a:lnSpc>
                <a:spcPct val="120000"/>
              </a:lnSpc>
            </a:pPr>
            <a:r>
              <a:rPr lang="zh-CN" altLang="en-US" sz="2400" dirty="0">
                <a:latin typeface="Times New Roman" panose="02020603050405020304" pitchFamily="18" charset="0"/>
                <a:cs typeface="Times New Roman" panose="02020603050405020304" pitchFamily="18" charset="0"/>
              </a:rPr>
              <a:t>满二叉树和完全二叉树是两种特殊形态的二叉树。</a:t>
            </a:r>
            <a:endParaRPr lang="zh-CN" altLang="en-US" sz="2400" dirty="0">
              <a:latin typeface="Times New Roman" panose="02020603050405020304" pitchFamily="18" charset="0"/>
              <a:cs typeface="Times New Roman" panose="02020603050405020304" pitchFamily="18" charset="0"/>
            </a:endParaRPr>
          </a:p>
          <a:p>
            <a:pPr algn="just">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满二叉树</a:t>
            </a:r>
            <a:r>
              <a:rPr lang="zh-CN" altLang="en-US" sz="2400" dirty="0">
                <a:latin typeface="Times New Roman" panose="02020603050405020304" pitchFamily="18" charset="0"/>
                <a:cs typeface="Times New Roman" panose="02020603050405020304" pitchFamily="18" charset="0"/>
              </a:rPr>
              <a:t>是指除了最后一层的结点为叶子结点外其它结点都有左、右两棵子树的二叉树。</a:t>
            </a:r>
            <a:endParaRPr lang="zh-CN" altLang="en-US" sz="2400" dirty="0">
              <a:latin typeface="Times New Roman" panose="02020603050405020304" pitchFamily="18" charset="0"/>
              <a:cs typeface="Times New Roman" panose="02020603050405020304" pitchFamily="18" charset="0"/>
            </a:endParaRPr>
          </a:p>
        </p:txBody>
      </p:sp>
      <p:grpSp>
        <p:nvGrpSpPr>
          <p:cNvPr id="101" name="Group 4"/>
          <p:cNvGrpSpPr>
            <a:grpSpLocks noChangeAspect="1"/>
          </p:cNvGrpSpPr>
          <p:nvPr/>
        </p:nvGrpSpPr>
        <p:grpSpPr bwMode="auto">
          <a:xfrm>
            <a:off x="3798191" y="3196431"/>
            <a:ext cx="7579167" cy="2587985"/>
            <a:chOff x="2737" y="1969"/>
            <a:chExt cx="7845" cy="2721"/>
          </a:xfrm>
        </p:grpSpPr>
        <p:sp>
          <p:nvSpPr>
            <p:cNvPr id="102" name="AutoShape 5"/>
            <p:cNvSpPr>
              <a:spLocks noChangeAspect="1" noChangeArrowheads="1"/>
            </p:cNvSpPr>
            <p:nvPr/>
          </p:nvSpPr>
          <p:spPr bwMode="auto">
            <a:xfrm>
              <a:off x="2737" y="1969"/>
              <a:ext cx="7845" cy="2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zh-CN" altLang="en-US" sz="2800">
                <a:solidFill>
                  <a:schemeClr val="tx1">
                    <a:lumMod val="85000"/>
                    <a:lumOff val="15000"/>
                  </a:schemeClr>
                </a:solidFill>
              </a:endParaRPr>
            </a:p>
          </p:txBody>
        </p:sp>
        <p:sp>
          <p:nvSpPr>
            <p:cNvPr id="103" name="Oval 6"/>
            <p:cNvSpPr>
              <a:spLocks noChangeArrowheads="1"/>
            </p:cNvSpPr>
            <p:nvPr/>
          </p:nvSpPr>
          <p:spPr bwMode="auto">
            <a:xfrm>
              <a:off x="3713" y="1969"/>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solidFill>
                    <a:schemeClr val="tx1">
                      <a:lumMod val="85000"/>
                      <a:lumOff val="15000"/>
                    </a:schemeClr>
                  </a:solidFill>
                  <a:latin typeface="Times New Roman" panose="02020603050405020304" pitchFamily="18" charset="0"/>
                </a:rPr>
                <a:t>1</a:t>
              </a:r>
              <a:endParaRPr lang="en-US" altLang="zh-CN" sz="2000" dirty="0">
                <a:solidFill>
                  <a:schemeClr val="tx1">
                    <a:lumMod val="85000"/>
                    <a:lumOff val="15000"/>
                  </a:schemeClr>
                </a:solidFill>
              </a:endParaRPr>
            </a:p>
          </p:txBody>
        </p:sp>
        <p:sp>
          <p:nvSpPr>
            <p:cNvPr id="104" name="Oval 7"/>
            <p:cNvSpPr>
              <a:spLocks noChangeArrowheads="1"/>
            </p:cNvSpPr>
            <p:nvPr/>
          </p:nvSpPr>
          <p:spPr bwMode="auto">
            <a:xfrm>
              <a:off x="3057" y="2770"/>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solidFill>
                    <a:schemeClr val="tx1">
                      <a:lumMod val="85000"/>
                      <a:lumOff val="15000"/>
                    </a:schemeClr>
                  </a:solidFill>
                  <a:latin typeface="Times New Roman" panose="02020603050405020304" pitchFamily="18" charset="0"/>
                </a:rPr>
                <a:t>2</a:t>
              </a:r>
              <a:endParaRPr lang="en-US" altLang="zh-CN" sz="2000" dirty="0">
                <a:solidFill>
                  <a:schemeClr val="tx1">
                    <a:lumMod val="85000"/>
                    <a:lumOff val="15000"/>
                  </a:schemeClr>
                </a:solidFill>
              </a:endParaRPr>
            </a:p>
          </p:txBody>
        </p:sp>
        <p:sp>
          <p:nvSpPr>
            <p:cNvPr id="105" name="Oval 8"/>
            <p:cNvSpPr>
              <a:spLocks noChangeArrowheads="1"/>
            </p:cNvSpPr>
            <p:nvPr/>
          </p:nvSpPr>
          <p:spPr bwMode="auto">
            <a:xfrm>
              <a:off x="4361" y="2770"/>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3</a:t>
              </a:r>
              <a:endParaRPr lang="en-US" altLang="zh-CN" sz="2000">
                <a:solidFill>
                  <a:schemeClr val="tx1">
                    <a:lumMod val="85000"/>
                    <a:lumOff val="15000"/>
                  </a:schemeClr>
                </a:solidFill>
              </a:endParaRPr>
            </a:p>
          </p:txBody>
        </p:sp>
        <p:sp>
          <p:nvSpPr>
            <p:cNvPr id="106" name="Oval 9"/>
            <p:cNvSpPr>
              <a:spLocks noChangeArrowheads="1"/>
            </p:cNvSpPr>
            <p:nvPr/>
          </p:nvSpPr>
          <p:spPr bwMode="auto">
            <a:xfrm>
              <a:off x="2737" y="3691"/>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4</a:t>
              </a:r>
              <a:endParaRPr lang="en-US" altLang="zh-CN" sz="2000">
                <a:solidFill>
                  <a:schemeClr val="tx1">
                    <a:lumMod val="85000"/>
                    <a:lumOff val="15000"/>
                  </a:schemeClr>
                </a:solidFill>
              </a:endParaRPr>
            </a:p>
          </p:txBody>
        </p:sp>
        <p:sp>
          <p:nvSpPr>
            <p:cNvPr id="107" name="Oval 10"/>
            <p:cNvSpPr>
              <a:spLocks noChangeArrowheads="1"/>
            </p:cNvSpPr>
            <p:nvPr/>
          </p:nvSpPr>
          <p:spPr bwMode="auto">
            <a:xfrm>
              <a:off x="3361" y="3691"/>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5</a:t>
              </a:r>
              <a:endParaRPr lang="en-US" altLang="zh-CN" sz="2000">
                <a:solidFill>
                  <a:schemeClr val="tx1">
                    <a:lumMod val="85000"/>
                    <a:lumOff val="15000"/>
                  </a:schemeClr>
                </a:solidFill>
              </a:endParaRPr>
            </a:p>
          </p:txBody>
        </p:sp>
        <p:sp>
          <p:nvSpPr>
            <p:cNvPr id="108" name="Oval 11"/>
            <p:cNvSpPr>
              <a:spLocks noChangeArrowheads="1"/>
            </p:cNvSpPr>
            <p:nvPr/>
          </p:nvSpPr>
          <p:spPr bwMode="auto">
            <a:xfrm>
              <a:off x="4065" y="368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6</a:t>
              </a:r>
              <a:endParaRPr lang="en-US" altLang="zh-CN" sz="2000">
                <a:solidFill>
                  <a:schemeClr val="tx1">
                    <a:lumMod val="85000"/>
                    <a:lumOff val="15000"/>
                  </a:schemeClr>
                </a:solidFill>
              </a:endParaRPr>
            </a:p>
          </p:txBody>
        </p:sp>
        <p:sp>
          <p:nvSpPr>
            <p:cNvPr id="109" name="Oval 12"/>
            <p:cNvSpPr>
              <a:spLocks noChangeArrowheads="1"/>
            </p:cNvSpPr>
            <p:nvPr/>
          </p:nvSpPr>
          <p:spPr bwMode="auto">
            <a:xfrm>
              <a:off x="4689" y="368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7</a:t>
              </a:r>
              <a:endParaRPr lang="en-US" altLang="zh-CN" sz="2000">
                <a:solidFill>
                  <a:schemeClr val="tx1">
                    <a:lumMod val="85000"/>
                    <a:lumOff val="15000"/>
                  </a:schemeClr>
                </a:solidFill>
              </a:endParaRPr>
            </a:p>
          </p:txBody>
        </p:sp>
        <p:cxnSp>
          <p:nvCxnSpPr>
            <p:cNvPr id="110" name="AutoShape 13"/>
            <p:cNvCxnSpPr>
              <a:cxnSpLocks noChangeShapeType="1"/>
              <a:stCxn id="103" idx="3"/>
              <a:endCxn id="104" idx="7"/>
            </p:cNvCxnSpPr>
            <p:nvPr/>
          </p:nvCxnSpPr>
          <p:spPr bwMode="auto">
            <a:xfrm flipH="1">
              <a:off x="3481" y="2392"/>
              <a:ext cx="305"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1" name="AutoShape 14"/>
            <p:cNvCxnSpPr>
              <a:cxnSpLocks noChangeShapeType="1"/>
              <a:stCxn id="103" idx="5"/>
              <a:endCxn id="105" idx="1"/>
            </p:cNvCxnSpPr>
            <p:nvPr/>
          </p:nvCxnSpPr>
          <p:spPr bwMode="auto">
            <a:xfrm>
              <a:off x="4137" y="2392"/>
              <a:ext cx="297"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2" name="AutoShape 15"/>
            <p:cNvCxnSpPr>
              <a:cxnSpLocks noChangeShapeType="1"/>
              <a:stCxn id="104" idx="3"/>
              <a:endCxn id="106" idx="0"/>
            </p:cNvCxnSpPr>
            <p:nvPr/>
          </p:nvCxnSpPr>
          <p:spPr bwMode="auto">
            <a:xfrm flipH="1">
              <a:off x="2986" y="3193"/>
              <a:ext cx="144"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3" name="AutoShape 16"/>
            <p:cNvCxnSpPr>
              <a:cxnSpLocks noChangeShapeType="1"/>
              <a:stCxn id="104" idx="5"/>
              <a:endCxn id="107" idx="0"/>
            </p:cNvCxnSpPr>
            <p:nvPr/>
          </p:nvCxnSpPr>
          <p:spPr bwMode="auto">
            <a:xfrm>
              <a:off x="3481" y="3193"/>
              <a:ext cx="129"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4" name="AutoShape 17"/>
            <p:cNvCxnSpPr>
              <a:cxnSpLocks noChangeShapeType="1"/>
              <a:stCxn id="105" idx="3"/>
              <a:endCxn id="108" idx="0"/>
            </p:cNvCxnSpPr>
            <p:nvPr/>
          </p:nvCxnSpPr>
          <p:spPr bwMode="auto">
            <a:xfrm flipH="1">
              <a:off x="4314" y="3193"/>
              <a:ext cx="120"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5" name="AutoShape 18"/>
            <p:cNvCxnSpPr>
              <a:cxnSpLocks noChangeShapeType="1"/>
              <a:stCxn id="105" idx="5"/>
              <a:endCxn id="109" idx="0"/>
            </p:cNvCxnSpPr>
            <p:nvPr/>
          </p:nvCxnSpPr>
          <p:spPr bwMode="auto">
            <a:xfrm>
              <a:off x="4785" y="3193"/>
              <a:ext cx="153"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16" name="Text Box 19"/>
            <p:cNvSpPr txBox="1">
              <a:spLocks noChangeArrowheads="1"/>
            </p:cNvSpPr>
            <p:nvPr/>
          </p:nvSpPr>
          <p:spPr bwMode="auto">
            <a:xfrm>
              <a:off x="3169" y="4300"/>
              <a:ext cx="13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(a)</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17" name="Oval 20"/>
            <p:cNvSpPr>
              <a:spLocks noChangeArrowheads="1"/>
            </p:cNvSpPr>
            <p:nvPr/>
          </p:nvSpPr>
          <p:spPr bwMode="auto">
            <a:xfrm>
              <a:off x="6513" y="1993"/>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1</a:t>
              </a:r>
              <a:endParaRPr lang="en-US" altLang="zh-CN" sz="2000">
                <a:solidFill>
                  <a:schemeClr val="tx1">
                    <a:lumMod val="85000"/>
                    <a:lumOff val="15000"/>
                  </a:schemeClr>
                </a:solidFill>
              </a:endParaRPr>
            </a:p>
          </p:txBody>
        </p:sp>
        <p:sp>
          <p:nvSpPr>
            <p:cNvPr id="118" name="Oval 21"/>
            <p:cNvSpPr>
              <a:spLocks noChangeArrowheads="1"/>
            </p:cNvSpPr>
            <p:nvPr/>
          </p:nvSpPr>
          <p:spPr bwMode="auto">
            <a:xfrm>
              <a:off x="5833" y="2794"/>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2</a:t>
              </a:r>
              <a:endParaRPr lang="en-US" altLang="zh-CN" sz="2000">
                <a:solidFill>
                  <a:schemeClr val="tx1">
                    <a:lumMod val="85000"/>
                    <a:lumOff val="15000"/>
                  </a:schemeClr>
                </a:solidFill>
              </a:endParaRPr>
            </a:p>
          </p:txBody>
        </p:sp>
        <p:sp>
          <p:nvSpPr>
            <p:cNvPr id="119" name="Oval 22"/>
            <p:cNvSpPr>
              <a:spLocks noChangeArrowheads="1"/>
            </p:cNvSpPr>
            <p:nvPr/>
          </p:nvSpPr>
          <p:spPr bwMode="auto">
            <a:xfrm>
              <a:off x="7161" y="2794"/>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3</a:t>
              </a:r>
              <a:endParaRPr lang="en-US" altLang="zh-CN" sz="2000">
                <a:solidFill>
                  <a:schemeClr val="tx1">
                    <a:lumMod val="85000"/>
                    <a:lumOff val="15000"/>
                  </a:schemeClr>
                </a:solidFill>
              </a:endParaRPr>
            </a:p>
          </p:txBody>
        </p:sp>
        <p:sp>
          <p:nvSpPr>
            <p:cNvPr id="120" name="Oval 23"/>
            <p:cNvSpPr>
              <a:spLocks noChangeArrowheads="1"/>
            </p:cNvSpPr>
            <p:nvPr/>
          </p:nvSpPr>
          <p:spPr bwMode="auto">
            <a:xfrm>
              <a:off x="5513" y="371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4</a:t>
              </a:r>
              <a:endParaRPr lang="en-US" altLang="zh-CN" sz="2000">
                <a:solidFill>
                  <a:schemeClr val="tx1">
                    <a:lumMod val="85000"/>
                    <a:lumOff val="15000"/>
                  </a:schemeClr>
                </a:solidFill>
              </a:endParaRPr>
            </a:p>
          </p:txBody>
        </p:sp>
        <p:sp>
          <p:nvSpPr>
            <p:cNvPr id="121" name="Oval 24"/>
            <p:cNvSpPr>
              <a:spLocks noChangeArrowheads="1"/>
            </p:cNvSpPr>
            <p:nvPr/>
          </p:nvSpPr>
          <p:spPr bwMode="auto">
            <a:xfrm>
              <a:off x="6137" y="371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5</a:t>
              </a:r>
              <a:endParaRPr lang="en-US" altLang="zh-CN" sz="2000">
                <a:solidFill>
                  <a:schemeClr val="tx1">
                    <a:lumMod val="85000"/>
                    <a:lumOff val="15000"/>
                  </a:schemeClr>
                </a:solidFill>
              </a:endParaRPr>
            </a:p>
          </p:txBody>
        </p:sp>
        <p:sp>
          <p:nvSpPr>
            <p:cNvPr id="122" name="Oval 25"/>
            <p:cNvSpPr>
              <a:spLocks noChangeArrowheads="1"/>
            </p:cNvSpPr>
            <p:nvPr/>
          </p:nvSpPr>
          <p:spPr bwMode="auto">
            <a:xfrm>
              <a:off x="6865" y="3709"/>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6</a:t>
              </a:r>
              <a:endParaRPr lang="en-US" altLang="zh-CN" sz="2000">
                <a:solidFill>
                  <a:schemeClr val="tx1">
                    <a:lumMod val="85000"/>
                    <a:lumOff val="15000"/>
                  </a:schemeClr>
                </a:solidFill>
              </a:endParaRPr>
            </a:p>
          </p:txBody>
        </p:sp>
        <p:cxnSp>
          <p:nvCxnSpPr>
            <p:cNvPr id="123" name="AutoShape 26"/>
            <p:cNvCxnSpPr>
              <a:cxnSpLocks noChangeShapeType="1"/>
              <a:stCxn id="117" idx="3"/>
              <a:endCxn id="118" idx="7"/>
            </p:cNvCxnSpPr>
            <p:nvPr/>
          </p:nvCxnSpPr>
          <p:spPr bwMode="auto">
            <a:xfrm flipH="1">
              <a:off x="6257" y="2416"/>
              <a:ext cx="329"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4" name="AutoShape 27"/>
            <p:cNvCxnSpPr>
              <a:cxnSpLocks noChangeShapeType="1"/>
              <a:stCxn id="117" idx="5"/>
              <a:endCxn id="119" idx="1"/>
            </p:cNvCxnSpPr>
            <p:nvPr/>
          </p:nvCxnSpPr>
          <p:spPr bwMode="auto">
            <a:xfrm>
              <a:off x="6937" y="2416"/>
              <a:ext cx="297"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5" name="AutoShape 28"/>
            <p:cNvCxnSpPr>
              <a:cxnSpLocks noChangeShapeType="1"/>
              <a:stCxn id="118" idx="3"/>
              <a:endCxn id="120" idx="0"/>
            </p:cNvCxnSpPr>
            <p:nvPr/>
          </p:nvCxnSpPr>
          <p:spPr bwMode="auto">
            <a:xfrm flipH="1">
              <a:off x="5762" y="3217"/>
              <a:ext cx="144"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6" name="AutoShape 29"/>
            <p:cNvCxnSpPr>
              <a:cxnSpLocks noChangeShapeType="1"/>
              <a:stCxn id="118" idx="5"/>
              <a:endCxn id="121" idx="0"/>
            </p:cNvCxnSpPr>
            <p:nvPr/>
          </p:nvCxnSpPr>
          <p:spPr bwMode="auto">
            <a:xfrm>
              <a:off x="6257" y="3217"/>
              <a:ext cx="129"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7" name="AutoShape 30"/>
            <p:cNvCxnSpPr>
              <a:cxnSpLocks noChangeShapeType="1"/>
              <a:stCxn id="119" idx="3"/>
              <a:endCxn id="122" idx="0"/>
            </p:cNvCxnSpPr>
            <p:nvPr/>
          </p:nvCxnSpPr>
          <p:spPr bwMode="auto">
            <a:xfrm flipH="1">
              <a:off x="7114" y="3217"/>
              <a:ext cx="120"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28" name="Text Box 31"/>
            <p:cNvSpPr txBox="1">
              <a:spLocks noChangeArrowheads="1"/>
            </p:cNvSpPr>
            <p:nvPr/>
          </p:nvSpPr>
          <p:spPr bwMode="auto">
            <a:xfrm>
              <a:off x="5969" y="4324"/>
              <a:ext cx="13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solidFill>
                    <a:schemeClr val="tx1">
                      <a:lumMod val="85000"/>
                      <a:lumOff val="15000"/>
                    </a:schemeClr>
                  </a:solidFill>
                  <a:latin typeface="Times New Roman" panose="02020603050405020304" pitchFamily="18" charset="0"/>
                </a:rPr>
                <a:t>(b)</a:t>
              </a:r>
              <a:endParaRPr lang="zh-CN" altLang="en-US" sz="2400" dirty="0">
                <a:solidFill>
                  <a:schemeClr val="tx1">
                    <a:lumMod val="85000"/>
                    <a:lumOff val="15000"/>
                  </a:schemeClr>
                </a:solidFill>
              </a:endParaRPr>
            </a:p>
          </p:txBody>
        </p:sp>
        <p:sp>
          <p:nvSpPr>
            <p:cNvPr id="129" name="Oval 32"/>
            <p:cNvSpPr>
              <a:spLocks noChangeArrowheads="1"/>
            </p:cNvSpPr>
            <p:nvPr/>
          </p:nvSpPr>
          <p:spPr bwMode="auto">
            <a:xfrm>
              <a:off x="9045" y="1987"/>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1</a:t>
              </a:r>
              <a:endParaRPr lang="en-US" altLang="zh-CN" sz="2000">
                <a:solidFill>
                  <a:schemeClr val="tx1">
                    <a:lumMod val="85000"/>
                    <a:lumOff val="15000"/>
                  </a:schemeClr>
                </a:solidFill>
              </a:endParaRPr>
            </a:p>
          </p:txBody>
        </p:sp>
        <p:sp>
          <p:nvSpPr>
            <p:cNvPr id="130" name="Oval 33"/>
            <p:cNvSpPr>
              <a:spLocks noChangeArrowheads="1"/>
            </p:cNvSpPr>
            <p:nvPr/>
          </p:nvSpPr>
          <p:spPr bwMode="auto">
            <a:xfrm>
              <a:off x="8421" y="2788"/>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2</a:t>
              </a:r>
              <a:endParaRPr lang="en-US" altLang="zh-CN" sz="2000">
                <a:solidFill>
                  <a:schemeClr val="tx1">
                    <a:lumMod val="85000"/>
                    <a:lumOff val="15000"/>
                  </a:schemeClr>
                </a:solidFill>
              </a:endParaRPr>
            </a:p>
          </p:txBody>
        </p:sp>
        <p:sp>
          <p:nvSpPr>
            <p:cNvPr id="131" name="Oval 34"/>
            <p:cNvSpPr>
              <a:spLocks noChangeArrowheads="1"/>
            </p:cNvSpPr>
            <p:nvPr/>
          </p:nvSpPr>
          <p:spPr bwMode="auto">
            <a:xfrm>
              <a:off x="9669" y="2788"/>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3</a:t>
              </a:r>
              <a:endParaRPr lang="en-US" altLang="zh-CN" sz="2000">
                <a:solidFill>
                  <a:schemeClr val="tx1">
                    <a:lumMod val="85000"/>
                    <a:lumOff val="15000"/>
                  </a:schemeClr>
                </a:solidFill>
              </a:endParaRPr>
            </a:p>
          </p:txBody>
        </p:sp>
        <p:sp>
          <p:nvSpPr>
            <p:cNvPr id="132" name="Oval 35"/>
            <p:cNvSpPr>
              <a:spLocks noChangeArrowheads="1"/>
            </p:cNvSpPr>
            <p:nvPr/>
          </p:nvSpPr>
          <p:spPr bwMode="auto">
            <a:xfrm>
              <a:off x="8101" y="3709"/>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4</a:t>
              </a:r>
              <a:endParaRPr lang="en-US" altLang="zh-CN" sz="2000">
                <a:solidFill>
                  <a:schemeClr val="tx1">
                    <a:lumMod val="85000"/>
                    <a:lumOff val="15000"/>
                  </a:schemeClr>
                </a:solidFill>
              </a:endParaRPr>
            </a:p>
          </p:txBody>
        </p:sp>
        <p:sp>
          <p:nvSpPr>
            <p:cNvPr id="133" name="Oval 36"/>
            <p:cNvSpPr>
              <a:spLocks noChangeArrowheads="1"/>
            </p:cNvSpPr>
            <p:nvPr/>
          </p:nvSpPr>
          <p:spPr bwMode="auto">
            <a:xfrm>
              <a:off x="10085" y="3703"/>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solidFill>
                    <a:schemeClr val="tx1">
                      <a:lumMod val="85000"/>
                      <a:lumOff val="15000"/>
                    </a:schemeClr>
                  </a:solidFill>
                  <a:latin typeface="Times New Roman" panose="02020603050405020304" pitchFamily="18" charset="0"/>
                </a:rPr>
                <a:t>5</a:t>
              </a:r>
              <a:endParaRPr lang="en-US" altLang="zh-CN" sz="2000" dirty="0">
                <a:solidFill>
                  <a:schemeClr val="tx1">
                    <a:lumMod val="85000"/>
                    <a:lumOff val="15000"/>
                  </a:schemeClr>
                </a:solidFill>
              </a:endParaRPr>
            </a:p>
          </p:txBody>
        </p:sp>
        <p:cxnSp>
          <p:nvCxnSpPr>
            <p:cNvPr id="134" name="AutoShape 37"/>
            <p:cNvCxnSpPr>
              <a:cxnSpLocks noChangeShapeType="1"/>
              <a:stCxn id="129" idx="3"/>
              <a:endCxn id="130" idx="7"/>
            </p:cNvCxnSpPr>
            <p:nvPr/>
          </p:nvCxnSpPr>
          <p:spPr bwMode="auto">
            <a:xfrm flipH="1">
              <a:off x="8845" y="2410"/>
              <a:ext cx="273"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35" name="AutoShape 38"/>
            <p:cNvCxnSpPr>
              <a:cxnSpLocks noChangeShapeType="1"/>
              <a:stCxn id="129" idx="5"/>
              <a:endCxn id="131" idx="1"/>
            </p:cNvCxnSpPr>
            <p:nvPr/>
          </p:nvCxnSpPr>
          <p:spPr bwMode="auto">
            <a:xfrm>
              <a:off x="9469" y="2410"/>
              <a:ext cx="273"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36" name="AutoShape 39"/>
            <p:cNvCxnSpPr>
              <a:cxnSpLocks noChangeShapeType="1"/>
              <a:stCxn id="130" idx="3"/>
              <a:endCxn id="132" idx="0"/>
            </p:cNvCxnSpPr>
            <p:nvPr/>
          </p:nvCxnSpPr>
          <p:spPr bwMode="auto">
            <a:xfrm flipH="1">
              <a:off x="8350" y="3211"/>
              <a:ext cx="144"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37" name="AutoShape 40"/>
            <p:cNvCxnSpPr>
              <a:cxnSpLocks noChangeShapeType="1"/>
              <a:stCxn id="131" idx="5"/>
              <a:endCxn id="133" idx="0"/>
            </p:cNvCxnSpPr>
            <p:nvPr/>
          </p:nvCxnSpPr>
          <p:spPr bwMode="auto">
            <a:xfrm>
              <a:off x="10093" y="3211"/>
              <a:ext cx="241"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38" name="Text Box 41"/>
            <p:cNvSpPr txBox="1">
              <a:spLocks noChangeArrowheads="1"/>
            </p:cNvSpPr>
            <p:nvPr/>
          </p:nvSpPr>
          <p:spPr bwMode="auto">
            <a:xfrm>
              <a:off x="8501" y="4318"/>
              <a:ext cx="1584"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solidFill>
                    <a:schemeClr val="tx1">
                      <a:lumMod val="85000"/>
                      <a:lumOff val="15000"/>
                    </a:schemeClr>
                  </a:solidFill>
                  <a:latin typeface="Times New Roman" panose="02020603050405020304" pitchFamily="18" charset="0"/>
                </a:rPr>
                <a:t>(c)</a:t>
              </a:r>
              <a:endParaRPr lang="zh-CN" altLang="en-US" sz="2400" dirty="0">
                <a:solidFill>
                  <a:schemeClr val="tx1">
                    <a:lumMod val="85000"/>
                    <a:lumOff val="15000"/>
                  </a:schemeClr>
                </a:solidFill>
              </a:endParaRPr>
            </a:p>
          </p:txBody>
        </p:sp>
      </p:grpSp>
      <p:grpSp>
        <p:nvGrpSpPr>
          <p:cNvPr id="67" name="组合 66"/>
          <p:cNvGrpSpPr/>
          <p:nvPr/>
        </p:nvGrpSpPr>
        <p:grpSpPr>
          <a:xfrm>
            <a:off x="1101983" y="3336004"/>
            <a:ext cx="2464341" cy="1981414"/>
            <a:chOff x="6929120" y="2200155"/>
            <a:chExt cx="4302259" cy="3459162"/>
          </a:xfrm>
        </p:grpSpPr>
        <p:sp>
          <p:nvSpPr>
            <p:cNvPr id="68" name="Rectangle 3"/>
            <p:cNvSpPr txBox="1">
              <a:spLocks noChangeArrowheads="1"/>
            </p:cNvSpPr>
            <p:nvPr/>
          </p:nvSpPr>
          <p:spPr>
            <a:xfrm>
              <a:off x="7284718" y="3085215"/>
              <a:ext cx="3579623" cy="23073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zh-CN" altLang="en-US" sz="2400" dirty="0">
                  <a:solidFill>
                    <a:srgbClr val="0070C0"/>
                  </a:solidFill>
                  <a:latin typeface="Times New Roman" panose="02020603050405020304" pitchFamily="18" charset="0"/>
                  <a:cs typeface="Times New Roman" panose="02020603050405020304" pitchFamily="18" charset="0"/>
                </a:rPr>
                <a:t>问题</a:t>
              </a:r>
              <a:r>
                <a:rPr lang="zh-CN" altLang="en-US" sz="2400" dirty="0">
                  <a:solidFill>
                    <a:schemeClr val="tx2"/>
                  </a:solidFill>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判断下面</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棵树是不是满二叉树？</a:t>
              </a:r>
              <a:endParaRPr lang="zh-CN" altLang="en-US" sz="2400" dirty="0">
                <a:latin typeface="Times New Roman" panose="02020603050405020304" pitchFamily="18" charset="0"/>
                <a:cs typeface="Times New Roman" panose="02020603050405020304" pitchFamily="18" charset="0"/>
              </a:endParaRPr>
            </a:p>
          </p:txBody>
        </p:sp>
        <p:grpSp>
          <p:nvGrpSpPr>
            <p:cNvPr id="69" name="组合 68"/>
            <p:cNvGrpSpPr/>
            <p:nvPr/>
          </p:nvGrpSpPr>
          <p:grpSpPr>
            <a:xfrm rot="16200000">
              <a:off x="7350669" y="1778606"/>
              <a:ext cx="3459162" cy="4302259"/>
              <a:chOff x="1280369" y="2576747"/>
              <a:chExt cx="2118361" cy="2634666"/>
            </a:xfrm>
            <a:solidFill>
              <a:srgbClr val="0070C0"/>
            </a:solidFill>
          </p:grpSpPr>
          <p:sp>
            <p:nvSpPr>
              <p:cNvPr id="70"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wipe(left)">
                                      <p:cBhvr>
                                        <p:cTn id="15" dur="500"/>
                                        <p:tgtEl>
                                          <p:spTgt spid="67"/>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101"/>
                                        </p:tgtEl>
                                        <p:attrNameLst>
                                          <p:attrName>style.visibility</p:attrName>
                                        </p:attrNameLst>
                                      </p:cBhvr>
                                      <p:to>
                                        <p:strVal val="visible"/>
                                      </p:to>
                                    </p:set>
                                    <p:animEffect transition="in" filter="wipe(up)">
                                      <p:cBhvr>
                                        <p:cTn id="19"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150103" y="-168182"/>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5363350" cy="876848"/>
            <a:chOff x="326687" y="247818"/>
            <a:chExt cx="5480921" cy="725466"/>
          </a:xfrm>
        </p:grpSpPr>
        <p:sp>
          <p:nvSpPr>
            <p:cNvPr id="8" name="文本框 7"/>
            <p:cNvSpPr txBox="1"/>
            <p:nvPr/>
          </p:nvSpPr>
          <p:spPr bwMode="auto">
            <a:xfrm>
              <a:off x="1015629" y="413221"/>
              <a:ext cx="4791979"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满二叉树和完全二叉树</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 name="矩形 4"/>
          <p:cNvSpPr/>
          <p:nvPr/>
        </p:nvSpPr>
        <p:spPr>
          <a:xfrm>
            <a:off x="1177139" y="1748591"/>
            <a:ext cx="10271288" cy="1865126"/>
          </a:xfrm>
          <a:prstGeom prst="rect">
            <a:avLst/>
          </a:prstGeom>
        </p:spPr>
        <p:txBody>
          <a:bodyPr wrap="square">
            <a:spAutoFit/>
          </a:bodyPr>
          <a:lstStyle/>
          <a:p>
            <a:pPr algn="just">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完全二叉树</a:t>
            </a:r>
            <a:r>
              <a:rPr lang="zh-CN" altLang="en-US" sz="2400" dirty="0">
                <a:latin typeface="Times New Roman" panose="02020603050405020304" pitchFamily="18" charset="0"/>
                <a:cs typeface="Times New Roman" panose="02020603050405020304" pitchFamily="18" charset="0"/>
              </a:rPr>
              <a:t>是指其结点与相同深度的满二叉树中的结点编号完全一致的二叉树。对于深度为</a:t>
            </a:r>
            <a:r>
              <a:rPr lang="en-US" altLang="zh-CN" sz="2400" dirty="0">
                <a:latin typeface="Times New Roman" panose="02020603050405020304" pitchFamily="18" charset="0"/>
                <a:cs typeface="Times New Roman" panose="02020603050405020304" pitchFamily="18" charset="0"/>
              </a:rPr>
              <a:t>k</a:t>
            </a:r>
            <a:r>
              <a:rPr lang="zh-CN" altLang="en-US" sz="2400" dirty="0">
                <a:latin typeface="Times New Roman" panose="02020603050405020304" pitchFamily="18" charset="0"/>
                <a:cs typeface="Times New Roman" panose="02020603050405020304" pitchFamily="18" charset="0"/>
              </a:rPr>
              <a:t>的完全二叉树，其前</a:t>
            </a:r>
            <a:r>
              <a:rPr lang="en-US" altLang="zh-CN" sz="2400" dirty="0">
                <a:latin typeface="Times New Roman" panose="02020603050405020304" pitchFamily="18" charset="0"/>
                <a:cs typeface="Times New Roman" panose="02020603050405020304" pitchFamily="18" charset="0"/>
              </a:rPr>
              <a:t>k-1</a:t>
            </a:r>
            <a:r>
              <a:rPr lang="zh-CN" altLang="en-US" sz="2400" dirty="0">
                <a:latin typeface="Times New Roman" panose="02020603050405020304" pitchFamily="18" charset="0"/>
                <a:cs typeface="Times New Roman" panose="02020603050405020304" pitchFamily="18" charset="0"/>
              </a:rPr>
              <a:t>层与深度为</a:t>
            </a:r>
            <a:r>
              <a:rPr lang="en-US" altLang="zh-CN" sz="2400" dirty="0">
                <a:latin typeface="Times New Roman" panose="02020603050405020304" pitchFamily="18" charset="0"/>
                <a:cs typeface="Times New Roman" panose="02020603050405020304" pitchFamily="18" charset="0"/>
              </a:rPr>
              <a:t>k</a:t>
            </a:r>
            <a:r>
              <a:rPr lang="zh-CN" altLang="en-US" sz="2400" dirty="0">
                <a:latin typeface="Times New Roman" panose="02020603050405020304" pitchFamily="18" charset="0"/>
                <a:cs typeface="Times New Roman" panose="02020603050405020304" pitchFamily="18" charset="0"/>
              </a:rPr>
              <a:t>的满二叉树的前</a:t>
            </a:r>
            <a:r>
              <a:rPr lang="en-US" altLang="zh-CN" sz="2400" dirty="0">
                <a:latin typeface="Times New Roman" panose="02020603050405020304" pitchFamily="18" charset="0"/>
                <a:cs typeface="Times New Roman" panose="02020603050405020304" pitchFamily="18" charset="0"/>
              </a:rPr>
              <a:t>k-1</a:t>
            </a:r>
            <a:r>
              <a:rPr lang="zh-CN" altLang="en-US" sz="2400" dirty="0">
                <a:latin typeface="Times New Roman" panose="02020603050405020304" pitchFamily="18" charset="0"/>
                <a:cs typeface="Times New Roman" panose="02020603050405020304" pitchFamily="18" charset="0"/>
              </a:rPr>
              <a:t>层完全一样，只是在第</a:t>
            </a:r>
            <a:r>
              <a:rPr lang="en-US" altLang="zh-CN" sz="2400" dirty="0">
                <a:latin typeface="Times New Roman" panose="02020603050405020304" pitchFamily="18" charset="0"/>
                <a:cs typeface="Times New Roman" panose="02020603050405020304" pitchFamily="18" charset="0"/>
              </a:rPr>
              <a:t>k</a:t>
            </a:r>
            <a:r>
              <a:rPr lang="zh-CN" altLang="en-US" sz="2400" dirty="0">
                <a:latin typeface="Times New Roman" panose="02020603050405020304" pitchFamily="18" charset="0"/>
                <a:cs typeface="Times New Roman" panose="02020603050405020304" pitchFamily="18" charset="0"/>
              </a:rPr>
              <a:t>层上有可能缺少右边若干个结点。显然，</a:t>
            </a:r>
            <a:r>
              <a:rPr lang="zh-CN" altLang="en-US" sz="2400" dirty="0">
                <a:solidFill>
                  <a:srgbClr val="0070C0"/>
                </a:solidFill>
                <a:latin typeface="Times New Roman" panose="02020603050405020304" pitchFamily="18" charset="0"/>
                <a:cs typeface="Times New Roman" panose="02020603050405020304" pitchFamily="18" charset="0"/>
              </a:rPr>
              <a:t>满二叉树必然是完全二叉树，而完全二叉树不一定是满二叉树。</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101" name="Group 4"/>
          <p:cNvGrpSpPr>
            <a:grpSpLocks noChangeAspect="1"/>
          </p:cNvGrpSpPr>
          <p:nvPr/>
        </p:nvGrpSpPr>
        <p:grpSpPr bwMode="auto">
          <a:xfrm>
            <a:off x="3838460" y="3959500"/>
            <a:ext cx="7297380" cy="2491766"/>
            <a:chOff x="2737" y="1969"/>
            <a:chExt cx="7845" cy="2721"/>
          </a:xfrm>
        </p:grpSpPr>
        <p:sp>
          <p:nvSpPr>
            <p:cNvPr id="102" name="AutoShape 5"/>
            <p:cNvSpPr>
              <a:spLocks noChangeAspect="1" noChangeArrowheads="1"/>
            </p:cNvSpPr>
            <p:nvPr/>
          </p:nvSpPr>
          <p:spPr bwMode="auto">
            <a:xfrm>
              <a:off x="2737" y="1969"/>
              <a:ext cx="7845" cy="2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zh-CN" altLang="en-US" sz="2000">
                <a:solidFill>
                  <a:schemeClr val="tx1">
                    <a:lumMod val="85000"/>
                    <a:lumOff val="15000"/>
                  </a:schemeClr>
                </a:solidFill>
              </a:endParaRPr>
            </a:p>
          </p:txBody>
        </p:sp>
        <p:sp>
          <p:nvSpPr>
            <p:cNvPr id="103" name="Oval 6"/>
            <p:cNvSpPr>
              <a:spLocks noChangeArrowheads="1"/>
            </p:cNvSpPr>
            <p:nvPr/>
          </p:nvSpPr>
          <p:spPr bwMode="auto">
            <a:xfrm>
              <a:off x="3713" y="1969"/>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solidFill>
                    <a:schemeClr val="tx1">
                      <a:lumMod val="85000"/>
                      <a:lumOff val="15000"/>
                    </a:schemeClr>
                  </a:solidFill>
                  <a:latin typeface="Times New Roman" panose="02020603050405020304" pitchFamily="18" charset="0"/>
                </a:rPr>
                <a:t>1</a:t>
              </a:r>
              <a:endParaRPr lang="en-US" altLang="zh-CN" sz="2000" dirty="0">
                <a:solidFill>
                  <a:schemeClr val="tx1">
                    <a:lumMod val="85000"/>
                    <a:lumOff val="15000"/>
                  </a:schemeClr>
                </a:solidFill>
              </a:endParaRPr>
            </a:p>
          </p:txBody>
        </p:sp>
        <p:sp>
          <p:nvSpPr>
            <p:cNvPr id="104" name="Oval 7"/>
            <p:cNvSpPr>
              <a:spLocks noChangeArrowheads="1"/>
            </p:cNvSpPr>
            <p:nvPr/>
          </p:nvSpPr>
          <p:spPr bwMode="auto">
            <a:xfrm>
              <a:off x="3057" y="2770"/>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solidFill>
                    <a:schemeClr val="tx1">
                      <a:lumMod val="85000"/>
                      <a:lumOff val="15000"/>
                    </a:schemeClr>
                  </a:solidFill>
                  <a:latin typeface="Times New Roman" panose="02020603050405020304" pitchFamily="18" charset="0"/>
                </a:rPr>
                <a:t>2</a:t>
              </a:r>
              <a:endParaRPr lang="en-US" altLang="zh-CN" sz="2000" dirty="0">
                <a:solidFill>
                  <a:schemeClr val="tx1">
                    <a:lumMod val="85000"/>
                    <a:lumOff val="15000"/>
                  </a:schemeClr>
                </a:solidFill>
              </a:endParaRPr>
            </a:p>
          </p:txBody>
        </p:sp>
        <p:sp>
          <p:nvSpPr>
            <p:cNvPr id="105" name="Oval 8"/>
            <p:cNvSpPr>
              <a:spLocks noChangeArrowheads="1"/>
            </p:cNvSpPr>
            <p:nvPr/>
          </p:nvSpPr>
          <p:spPr bwMode="auto">
            <a:xfrm>
              <a:off x="4361" y="2770"/>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3</a:t>
              </a:r>
              <a:endParaRPr lang="en-US" altLang="zh-CN" sz="2000">
                <a:solidFill>
                  <a:schemeClr val="tx1">
                    <a:lumMod val="85000"/>
                    <a:lumOff val="15000"/>
                  </a:schemeClr>
                </a:solidFill>
              </a:endParaRPr>
            </a:p>
          </p:txBody>
        </p:sp>
        <p:sp>
          <p:nvSpPr>
            <p:cNvPr id="106" name="Oval 9"/>
            <p:cNvSpPr>
              <a:spLocks noChangeArrowheads="1"/>
            </p:cNvSpPr>
            <p:nvPr/>
          </p:nvSpPr>
          <p:spPr bwMode="auto">
            <a:xfrm>
              <a:off x="2737" y="3691"/>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4</a:t>
              </a:r>
              <a:endParaRPr lang="en-US" altLang="zh-CN" sz="2000">
                <a:solidFill>
                  <a:schemeClr val="tx1">
                    <a:lumMod val="85000"/>
                    <a:lumOff val="15000"/>
                  </a:schemeClr>
                </a:solidFill>
              </a:endParaRPr>
            </a:p>
          </p:txBody>
        </p:sp>
        <p:sp>
          <p:nvSpPr>
            <p:cNvPr id="107" name="Oval 10"/>
            <p:cNvSpPr>
              <a:spLocks noChangeArrowheads="1"/>
            </p:cNvSpPr>
            <p:nvPr/>
          </p:nvSpPr>
          <p:spPr bwMode="auto">
            <a:xfrm>
              <a:off x="3361" y="3691"/>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5</a:t>
              </a:r>
              <a:endParaRPr lang="en-US" altLang="zh-CN" sz="2000">
                <a:solidFill>
                  <a:schemeClr val="tx1">
                    <a:lumMod val="85000"/>
                    <a:lumOff val="15000"/>
                  </a:schemeClr>
                </a:solidFill>
              </a:endParaRPr>
            </a:p>
          </p:txBody>
        </p:sp>
        <p:sp>
          <p:nvSpPr>
            <p:cNvPr id="108" name="Oval 11"/>
            <p:cNvSpPr>
              <a:spLocks noChangeArrowheads="1"/>
            </p:cNvSpPr>
            <p:nvPr/>
          </p:nvSpPr>
          <p:spPr bwMode="auto">
            <a:xfrm>
              <a:off x="4065" y="368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6</a:t>
              </a:r>
              <a:endParaRPr lang="en-US" altLang="zh-CN" sz="2000">
                <a:solidFill>
                  <a:schemeClr val="tx1">
                    <a:lumMod val="85000"/>
                    <a:lumOff val="15000"/>
                  </a:schemeClr>
                </a:solidFill>
              </a:endParaRPr>
            </a:p>
          </p:txBody>
        </p:sp>
        <p:sp>
          <p:nvSpPr>
            <p:cNvPr id="109" name="Oval 12"/>
            <p:cNvSpPr>
              <a:spLocks noChangeArrowheads="1"/>
            </p:cNvSpPr>
            <p:nvPr/>
          </p:nvSpPr>
          <p:spPr bwMode="auto">
            <a:xfrm>
              <a:off x="4689" y="368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7</a:t>
              </a:r>
              <a:endParaRPr lang="en-US" altLang="zh-CN" sz="2000">
                <a:solidFill>
                  <a:schemeClr val="tx1">
                    <a:lumMod val="85000"/>
                    <a:lumOff val="15000"/>
                  </a:schemeClr>
                </a:solidFill>
              </a:endParaRPr>
            </a:p>
          </p:txBody>
        </p:sp>
        <p:cxnSp>
          <p:nvCxnSpPr>
            <p:cNvPr id="110" name="AutoShape 13"/>
            <p:cNvCxnSpPr>
              <a:cxnSpLocks noChangeShapeType="1"/>
              <a:stCxn id="103" idx="3"/>
              <a:endCxn id="104" idx="7"/>
            </p:cNvCxnSpPr>
            <p:nvPr/>
          </p:nvCxnSpPr>
          <p:spPr bwMode="auto">
            <a:xfrm flipH="1">
              <a:off x="3481" y="2392"/>
              <a:ext cx="305"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1" name="AutoShape 14"/>
            <p:cNvCxnSpPr>
              <a:cxnSpLocks noChangeShapeType="1"/>
              <a:stCxn id="103" idx="5"/>
              <a:endCxn id="105" idx="1"/>
            </p:cNvCxnSpPr>
            <p:nvPr/>
          </p:nvCxnSpPr>
          <p:spPr bwMode="auto">
            <a:xfrm>
              <a:off x="4137" y="2392"/>
              <a:ext cx="297"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2" name="AutoShape 15"/>
            <p:cNvCxnSpPr>
              <a:cxnSpLocks noChangeShapeType="1"/>
              <a:stCxn id="104" idx="3"/>
              <a:endCxn id="106" idx="0"/>
            </p:cNvCxnSpPr>
            <p:nvPr/>
          </p:nvCxnSpPr>
          <p:spPr bwMode="auto">
            <a:xfrm flipH="1">
              <a:off x="2986" y="3193"/>
              <a:ext cx="144"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3" name="AutoShape 16"/>
            <p:cNvCxnSpPr>
              <a:cxnSpLocks noChangeShapeType="1"/>
              <a:stCxn id="104" idx="5"/>
              <a:endCxn id="107" idx="0"/>
            </p:cNvCxnSpPr>
            <p:nvPr/>
          </p:nvCxnSpPr>
          <p:spPr bwMode="auto">
            <a:xfrm>
              <a:off x="3481" y="3193"/>
              <a:ext cx="129"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4" name="AutoShape 17"/>
            <p:cNvCxnSpPr>
              <a:cxnSpLocks noChangeShapeType="1"/>
              <a:stCxn id="105" idx="3"/>
              <a:endCxn id="108" idx="0"/>
            </p:cNvCxnSpPr>
            <p:nvPr/>
          </p:nvCxnSpPr>
          <p:spPr bwMode="auto">
            <a:xfrm flipH="1">
              <a:off x="4314" y="3193"/>
              <a:ext cx="120"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15" name="AutoShape 18"/>
            <p:cNvCxnSpPr>
              <a:cxnSpLocks noChangeShapeType="1"/>
              <a:stCxn id="105" idx="5"/>
              <a:endCxn id="109" idx="0"/>
            </p:cNvCxnSpPr>
            <p:nvPr/>
          </p:nvCxnSpPr>
          <p:spPr bwMode="auto">
            <a:xfrm>
              <a:off x="4785" y="3193"/>
              <a:ext cx="153"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16" name="Text Box 19"/>
            <p:cNvSpPr txBox="1">
              <a:spLocks noChangeArrowheads="1"/>
            </p:cNvSpPr>
            <p:nvPr/>
          </p:nvSpPr>
          <p:spPr bwMode="auto">
            <a:xfrm>
              <a:off x="3169" y="4300"/>
              <a:ext cx="13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(a)</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17" name="Oval 20"/>
            <p:cNvSpPr>
              <a:spLocks noChangeArrowheads="1"/>
            </p:cNvSpPr>
            <p:nvPr/>
          </p:nvSpPr>
          <p:spPr bwMode="auto">
            <a:xfrm>
              <a:off x="6513" y="1993"/>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1</a:t>
              </a:r>
              <a:endParaRPr lang="en-US" altLang="zh-CN" sz="2000">
                <a:solidFill>
                  <a:schemeClr val="tx1">
                    <a:lumMod val="85000"/>
                    <a:lumOff val="15000"/>
                  </a:schemeClr>
                </a:solidFill>
              </a:endParaRPr>
            </a:p>
          </p:txBody>
        </p:sp>
        <p:sp>
          <p:nvSpPr>
            <p:cNvPr id="118" name="Oval 21"/>
            <p:cNvSpPr>
              <a:spLocks noChangeArrowheads="1"/>
            </p:cNvSpPr>
            <p:nvPr/>
          </p:nvSpPr>
          <p:spPr bwMode="auto">
            <a:xfrm>
              <a:off x="5833" y="2794"/>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2</a:t>
              </a:r>
              <a:endParaRPr lang="en-US" altLang="zh-CN" sz="2000">
                <a:solidFill>
                  <a:schemeClr val="tx1">
                    <a:lumMod val="85000"/>
                    <a:lumOff val="15000"/>
                  </a:schemeClr>
                </a:solidFill>
              </a:endParaRPr>
            </a:p>
          </p:txBody>
        </p:sp>
        <p:sp>
          <p:nvSpPr>
            <p:cNvPr id="119" name="Oval 22"/>
            <p:cNvSpPr>
              <a:spLocks noChangeArrowheads="1"/>
            </p:cNvSpPr>
            <p:nvPr/>
          </p:nvSpPr>
          <p:spPr bwMode="auto">
            <a:xfrm>
              <a:off x="7161" y="2794"/>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3</a:t>
              </a:r>
              <a:endParaRPr lang="en-US" altLang="zh-CN" sz="2000">
                <a:solidFill>
                  <a:schemeClr val="tx1">
                    <a:lumMod val="85000"/>
                    <a:lumOff val="15000"/>
                  </a:schemeClr>
                </a:solidFill>
              </a:endParaRPr>
            </a:p>
          </p:txBody>
        </p:sp>
        <p:sp>
          <p:nvSpPr>
            <p:cNvPr id="120" name="Oval 23"/>
            <p:cNvSpPr>
              <a:spLocks noChangeArrowheads="1"/>
            </p:cNvSpPr>
            <p:nvPr/>
          </p:nvSpPr>
          <p:spPr bwMode="auto">
            <a:xfrm>
              <a:off x="5513" y="371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4</a:t>
              </a:r>
              <a:endParaRPr lang="en-US" altLang="zh-CN" sz="2000">
                <a:solidFill>
                  <a:schemeClr val="tx1">
                    <a:lumMod val="85000"/>
                    <a:lumOff val="15000"/>
                  </a:schemeClr>
                </a:solidFill>
              </a:endParaRPr>
            </a:p>
          </p:txBody>
        </p:sp>
        <p:sp>
          <p:nvSpPr>
            <p:cNvPr id="121" name="Oval 24"/>
            <p:cNvSpPr>
              <a:spLocks noChangeArrowheads="1"/>
            </p:cNvSpPr>
            <p:nvPr/>
          </p:nvSpPr>
          <p:spPr bwMode="auto">
            <a:xfrm>
              <a:off x="6137" y="3715"/>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5</a:t>
              </a:r>
              <a:endParaRPr lang="en-US" altLang="zh-CN" sz="2000">
                <a:solidFill>
                  <a:schemeClr val="tx1">
                    <a:lumMod val="85000"/>
                    <a:lumOff val="15000"/>
                  </a:schemeClr>
                </a:solidFill>
              </a:endParaRPr>
            </a:p>
          </p:txBody>
        </p:sp>
        <p:sp>
          <p:nvSpPr>
            <p:cNvPr id="122" name="Oval 25"/>
            <p:cNvSpPr>
              <a:spLocks noChangeArrowheads="1"/>
            </p:cNvSpPr>
            <p:nvPr/>
          </p:nvSpPr>
          <p:spPr bwMode="auto">
            <a:xfrm>
              <a:off x="6865" y="3709"/>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6</a:t>
              </a:r>
              <a:endParaRPr lang="en-US" altLang="zh-CN" sz="2000">
                <a:solidFill>
                  <a:schemeClr val="tx1">
                    <a:lumMod val="85000"/>
                    <a:lumOff val="15000"/>
                  </a:schemeClr>
                </a:solidFill>
              </a:endParaRPr>
            </a:p>
          </p:txBody>
        </p:sp>
        <p:cxnSp>
          <p:nvCxnSpPr>
            <p:cNvPr id="123" name="AutoShape 26"/>
            <p:cNvCxnSpPr>
              <a:cxnSpLocks noChangeShapeType="1"/>
              <a:stCxn id="117" idx="3"/>
              <a:endCxn id="118" idx="7"/>
            </p:cNvCxnSpPr>
            <p:nvPr/>
          </p:nvCxnSpPr>
          <p:spPr bwMode="auto">
            <a:xfrm flipH="1">
              <a:off x="6257" y="2416"/>
              <a:ext cx="329"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4" name="AutoShape 27"/>
            <p:cNvCxnSpPr>
              <a:cxnSpLocks noChangeShapeType="1"/>
              <a:stCxn id="117" idx="5"/>
              <a:endCxn id="119" idx="1"/>
            </p:cNvCxnSpPr>
            <p:nvPr/>
          </p:nvCxnSpPr>
          <p:spPr bwMode="auto">
            <a:xfrm>
              <a:off x="6937" y="2416"/>
              <a:ext cx="297"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5" name="AutoShape 28"/>
            <p:cNvCxnSpPr>
              <a:cxnSpLocks noChangeShapeType="1"/>
              <a:stCxn id="118" idx="3"/>
              <a:endCxn id="120" idx="0"/>
            </p:cNvCxnSpPr>
            <p:nvPr/>
          </p:nvCxnSpPr>
          <p:spPr bwMode="auto">
            <a:xfrm flipH="1">
              <a:off x="5762" y="3217"/>
              <a:ext cx="144"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6" name="AutoShape 29"/>
            <p:cNvCxnSpPr>
              <a:cxnSpLocks noChangeShapeType="1"/>
              <a:stCxn id="118" idx="5"/>
              <a:endCxn id="121" idx="0"/>
            </p:cNvCxnSpPr>
            <p:nvPr/>
          </p:nvCxnSpPr>
          <p:spPr bwMode="auto">
            <a:xfrm>
              <a:off x="6257" y="3217"/>
              <a:ext cx="129"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27" name="AutoShape 30"/>
            <p:cNvCxnSpPr>
              <a:cxnSpLocks noChangeShapeType="1"/>
              <a:stCxn id="119" idx="3"/>
              <a:endCxn id="122" idx="0"/>
            </p:cNvCxnSpPr>
            <p:nvPr/>
          </p:nvCxnSpPr>
          <p:spPr bwMode="auto">
            <a:xfrm flipH="1">
              <a:off x="7114" y="3217"/>
              <a:ext cx="120"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28" name="Text Box 31"/>
            <p:cNvSpPr txBox="1">
              <a:spLocks noChangeArrowheads="1"/>
            </p:cNvSpPr>
            <p:nvPr/>
          </p:nvSpPr>
          <p:spPr bwMode="auto">
            <a:xfrm>
              <a:off x="5969" y="4324"/>
              <a:ext cx="1336"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(b)</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129" name="Oval 32"/>
            <p:cNvSpPr>
              <a:spLocks noChangeArrowheads="1"/>
            </p:cNvSpPr>
            <p:nvPr/>
          </p:nvSpPr>
          <p:spPr bwMode="auto">
            <a:xfrm>
              <a:off x="9045" y="1987"/>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1</a:t>
              </a:r>
              <a:endParaRPr lang="en-US" altLang="zh-CN" sz="2000">
                <a:solidFill>
                  <a:schemeClr val="tx1">
                    <a:lumMod val="85000"/>
                    <a:lumOff val="15000"/>
                  </a:schemeClr>
                </a:solidFill>
              </a:endParaRPr>
            </a:p>
          </p:txBody>
        </p:sp>
        <p:sp>
          <p:nvSpPr>
            <p:cNvPr id="130" name="Oval 33"/>
            <p:cNvSpPr>
              <a:spLocks noChangeArrowheads="1"/>
            </p:cNvSpPr>
            <p:nvPr/>
          </p:nvSpPr>
          <p:spPr bwMode="auto">
            <a:xfrm>
              <a:off x="8421" y="2788"/>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2</a:t>
              </a:r>
              <a:endParaRPr lang="en-US" altLang="zh-CN" sz="2000">
                <a:solidFill>
                  <a:schemeClr val="tx1">
                    <a:lumMod val="85000"/>
                    <a:lumOff val="15000"/>
                  </a:schemeClr>
                </a:solidFill>
              </a:endParaRPr>
            </a:p>
          </p:txBody>
        </p:sp>
        <p:sp>
          <p:nvSpPr>
            <p:cNvPr id="131" name="Oval 34"/>
            <p:cNvSpPr>
              <a:spLocks noChangeArrowheads="1"/>
            </p:cNvSpPr>
            <p:nvPr/>
          </p:nvSpPr>
          <p:spPr bwMode="auto">
            <a:xfrm>
              <a:off x="9669" y="2788"/>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3</a:t>
              </a:r>
              <a:endParaRPr lang="en-US" altLang="zh-CN" sz="2000">
                <a:solidFill>
                  <a:schemeClr val="tx1">
                    <a:lumMod val="85000"/>
                    <a:lumOff val="15000"/>
                  </a:schemeClr>
                </a:solidFill>
              </a:endParaRPr>
            </a:p>
          </p:txBody>
        </p:sp>
        <p:sp>
          <p:nvSpPr>
            <p:cNvPr id="132" name="Oval 35"/>
            <p:cNvSpPr>
              <a:spLocks noChangeArrowheads="1"/>
            </p:cNvSpPr>
            <p:nvPr/>
          </p:nvSpPr>
          <p:spPr bwMode="auto">
            <a:xfrm>
              <a:off x="8101" y="3709"/>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4</a:t>
              </a:r>
              <a:endParaRPr lang="en-US" altLang="zh-CN" sz="2000">
                <a:solidFill>
                  <a:schemeClr val="tx1">
                    <a:lumMod val="85000"/>
                    <a:lumOff val="15000"/>
                  </a:schemeClr>
                </a:solidFill>
              </a:endParaRPr>
            </a:p>
          </p:txBody>
        </p:sp>
        <p:sp>
          <p:nvSpPr>
            <p:cNvPr id="133" name="Oval 36"/>
            <p:cNvSpPr>
              <a:spLocks noChangeArrowheads="1"/>
            </p:cNvSpPr>
            <p:nvPr/>
          </p:nvSpPr>
          <p:spPr bwMode="auto">
            <a:xfrm>
              <a:off x="10085" y="3703"/>
              <a:ext cx="497" cy="496"/>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a:solidFill>
                    <a:schemeClr val="tx1">
                      <a:lumMod val="85000"/>
                      <a:lumOff val="15000"/>
                    </a:schemeClr>
                  </a:solidFill>
                  <a:latin typeface="Times New Roman" panose="02020603050405020304" pitchFamily="18" charset="0"/>
                </a:rPr>
                <a:t>5</a:t>
              </a:r>
              <a:endParaRPr lang="en-US" altLang="zh-CN" sz="2000">
                <a:solidFill>
                  <a:schemeClr val="tx1">
                    <a:lumMod val="85000"/>
                    <a:lumOff val="15000"/>
                  </a:schemeClr>
                </a:solidFill>
              </a:endParaRPr>
            </a:p>
          </p:txBody>
        </p:sp>
        <p:cxnSp>
          <p:nvCxnSpPr>
            <p:cNvPr id="134" name="AutoShape 37"/>
            <p:cNvCxnSpPr>
              <a:cxnSpLocks noChangeShapeType="1"/>
              <a:stCxn id="129" idx="3"/>
              <a:endCxn id="130" idx="7"/>
            </p:cNvCxnSpPr>
            <p:nvPr/>
          </p:nvCxnSpPr>
          <p:spPr bwMode="auto">
            <a:xfrm flipH="1">
              <a:off x="8845" y="2410"/>
              <a:ext cx="273"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35" name="AutoShape 38"/>
            <p:cNvCxnSpPr>
              <a:cxnSpLocks noChangeShapeType="1"/>
              <a:stCxn id="129" idx="5"/>
              <a:endCxn id="131" idx="1"/>
            </p:cNvCxnSpPr>
            <p:nvPr/>
          </p:nvCxnSpPr>
          <p:spPr bwMode="auto">
            <a:xfrm>
              <a:off x="9469" y="2410"/>
              <a:ext cx="273" cy="45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36" name="AutoShape 39"/>
            <p:cNvCxnSpPr>
              <a:cxnSpLocks noChangeShapeType="1"/>
              <a:stCxn id="130" idx="3"/>
              <a:endCxn id="132" idx="0"/>
            </p:cNvCxnSpPr>
            <p:nvPr/>
          </p:nvCxnSpPr>
          <p:spPr bwMode="auto">
            <a:xfrm flipH="1">
              <a:off x="8350" y="3211"/>
              <a:ext cx="144" cy="49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137" name="AutoShape 40"/>
            <p:cNvCxnSpPr>
              <a:cxnSpLocks noChangeShapeType="1"/>
              <a:stCxn id="131" idx="5"/>
              <a:endCxn id="133" idx="0"/>
            </p:cNvCxnSpPr>
            <p:nvPr/>
          </p:nvCxnSpPr>
          <p:spPr bwMode="auto">
            <a:xfrm>
              <a:off x="10093" y="3211"/>
              <a:ext cx="241" cy="49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138" name="Text Box 41"/>
            <p:cNvSpPr txBox="1">
              <a:spLocks noChangeArrowheads="1"/>
            </p:cNvSpPr>
            <p:nvPr/>
          </p:nvSpPr>
          <p:spPr bwMode="auto">
            <a:xfrm>
              <a:off x="8501" y="4318"/>
              <a:ext cx="1584" cy="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solidFill>
                    <a:schemeClr val="tx1">
                      <a:lumMod val="85000"/>
                      <a:lumOff val="15000"/>
                    </a:schemeClr>
                  </a:solidFill>
                  <a:latin typeface="Times New Roman" panose="02020603050405020304" pitchFamily="18" charset="0"/>
                </a:rPr>
                <a:t>(c)</a:t>
              </a:r>
              <a:endParaRPr lang="zh-CN" altLang="en-US" sz="2400" dirty="0">
                <a:solidFill>
                  <a:schemeClr val="tx1">
                    <a:lumMod val="85000"/>
                    <a:lumOff val="15000"/>
                  </a:schemeClr>
                </a:solidFill>
              </a:endParaRPr>
            </a:p>
          </p:txBody>
        </p:sp>
      </p:grpSp>
      <p:sp>
        <p:nvSpPr>
          <p:cNvPr id="66" name="矩形 65"/>
          <p:cNvSpPr/>
          <p:nvPr/>
        </p:nvSpPr>
        <p:spPr>
          <a:xfrm>
            <a:off x="1655083" y="4510630"/>
            <a:ext cx="1875122" cy="1569660"/>
          </a:xfrm>
          <a:prstGeom prst="rect">
            <a:avLst/>
          </a:prstGeom>
        </p:spPr>
        <p:txBody>
          <a:bodyPr wrap="square">
            <a:spAutoFit/>
          </a:bodyPr>
          <a:lstStyle/>
          <a:p>
            <a:pPr algn="just"/>
            <a:r>
              <a:rPr lang="zh-CN" altLang="en-US" sz="2400" dirty="0">
                <a:solidFill>
                  <a:srgbClr val="0070C0"/>
                </a:solidFill>
                <a:latin typeface="Times New Roman" panose="02020603050405020304" pitchFamily="18" charset="0"/>
                <a:cs typeface="Times New Roman" panose="02020603050405020304" pitchFamily="18" charset="0"/>
              </a:rPr>
              <a:t>问题</a:t>
            </a:r>
            <a:r>
              <a:rPr lang="zh-CN" altLang="en-US" sz="2400" dirty="0">
                <a:solidFill>
                  <a:schemeClr val="tx2"/>
                </a:solidFill>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判断下面</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棵树是不是完全二叉树？</a:t>
            </a:r>
            <a:endParaRPr lang="zh-CN" altLang="en-US" sz="2400" dirty="0">
              <a:latin typeface="Times New Roman" panose="02020603050405020304" pitchFamily="18" charset="0"/>
              <a:cs typeface="Times New Roman" panose="02020603050405020304" pitchFamily="18" charset="0"/>
            </a:endParaRPr>
          </a:p>
        </p:txBody>
      </p:sp>
      <p:grpSp>
        <p:nvGrpSpPr>
          <p:cNvPr id="68" name="组合 67"/>
          <p:cNvGrpSpPr>
            <a:grpSpLocks noChangeAspect="1"/>
          </p:cNvGrpSpPr>
          <p:nvPr/>
        </p:nvGrpSpPr>
        <p:grpSpPr bwMode="auto">
          <a:xfrm>
            <a:off x="1314437" y="3959500"/>
            <a:ext cx="2531464" cy="2525347"/>
            <a:chOff x="3471" y="1280"/>
            <a:chExt cx="829" cy="827"/>
          </a:xfrm>
          <a:solidFill>
            <a:srgbClr val="0070C0"/>
          </a:solidFill>
        </p:grpSpPr>
        <p:sp>
          <p:nvSpPr>
            <p:cNvPr id="70"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7"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8"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68"/>
                                        </p:tgtEl>
                                        <p:attrNameLst>
                                          <p:attrName>style.visibility</p:attrName>
                                        </p:attrNameLst>
                                      </p:cBhvr>
                                      <p:to>
                                        <p:strVal val="visible"/>
                                      </p:to>
                                    </p:set>
                                    <p:anim calcmode="lin" valueType="num">
                                      <p:cBhvr>
                                        <p:cTn id="15" dur="500" fill="hold"/>
                                        <p:tgtEl>
                                          <p:spTgt spid="68"/>
                                        </p:tgtEl>
                                        <p:attrNameLst>
                                          <p:attrName>ppt_w</p:attrName>
                                        </p:attrNameLst>
                                      </p:cBhvr>
                                      <p:tavLst>
                                        <p:tav tm="0">
                                          <p:val>
                                            <p:fltVal val="0"/>
                                          </p:val>
                                        </p:tav>
                                        <p:tav tm="100000">
                                          <p:val>
                                            <p:strVal val="#ppt_w"/>
                                          </p:val>
                                        </p:tav>
                                      </p:tavLst>
                                    </p:anim>
                                    <p:anim calcmode="lin" valueType="num">
                                      <p:cBhvr>
                                        <p:cTn id="16" dur="500" fill="hold"/>
                                        <p:tgtEl>
                                          <p:spTgt spid="68"/>
                                        </p:tgtEl>
                                        <p:attrNameLst>
                                          <p:attrName>ppt_h</p:attrName>
                                        </p:attrNameLst>
                                      </p:cBhvr>
                                      <p:tavLst>
                                        <p:tav tm="0">
                                          <p:val>
                                            <p:fltVal val="0"/>
                                          </p:val>
                                        </p:tav>
                                        <p:tav tm="100000">
                                          <p:val>
                                            <p:strVal val="#ppt_h"/>
                                          </p:val>
                                        </p:tav>
                                      </p:tavLst>
                                    </p:anim>
                                    <p:animEffect transition="in" filter="fade">
                                      <p:cBhvr>
                                        <p:cTn id="17" dur="500"/>
                                        <p:tgtEl>
                                          <p:spTgt spid="68"/>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wipe(left)">
                                      <p:cBhvr>
                                        <p:cTn id="21" dur="500"/>
                                        <p:tgtEl>
                                          <p:spTgt spid="66"/>
                                        </p:tgtEl>
                                      </p:cBhvr>
                                    </p:animEffect>
                                  </p:childTnLst>
                                </p:cTn>
                              </p:par>
                            </p:childTnLst>
                          </p:cTn>
                        </p:par>
                        <p:par>
                          <p:cTn id="22" fill="hold">
                            <p:stCondLst>
                              <p:cond delay="2000"/>
                            </p:stCondLst>
                            <p:childTnLst>
                              <p:par>
                                <p:cTn id="23" presetID="22" presetClass="entr" presetSubtype="1" fill="hold" nodeType="afterEffect">
                                  <p:stCondLst>
                                    <p:cond delay="0"/>
                                  </p:stCondLst>
                                  <p:childTnLst>
                                    <p:set>
                                      <p:cBhvr>
                                        <p:cTn id="24" dur="1" fill="hold">
                                          <p:stCondLst>
                                            <p:cond delay="0"/>
                                          </p:stCondLst>
                                        </p:cTn>
                                        <p:tgtEl>
                                          <p:spTgt spid="101"/>
                                        </p:tgtEl>
                                        <p:attrNameLst>
                                          <p:attrName>style.visibility</p:attrName>
                                        </p:attrNameLst>
                                      </p:cBhvr>
                                      <p:to>
                                        <p:strVal val="visible"/>
                                      </p:to>
                                    </p:set>
                                    <p:animEffect transition="in" filter="wipe(up)">
                                      <p:cBhvr>
                                        <p:cTn id="25"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150103" y="-168182"/>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5746368" cy="876848"/>
            <a:chOff x="326687" y="247818"/>
            <a:chExt cx="5872335" cy="725466"/>
          </a:xfrm>
        </p:grpSpPr>
        <p:sp>
          <p:nvSpPr>
            <p:cNvPr id="8" name="文本框 7"/>
            <p:cNvSpPr txBox="1"/>
            <p:nvPr/>
          </p:nvSpPr>
          <p:spPr bwMode="auto">
            <a:xfrm>
              <a:off x="1407043" y="413221"/>
              <a:ext cx="4791979"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二叉树的基本性质</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85" name="Rectangle 3"/>
          <p:cNvSpPr txBox="1">
            <a:spLocks noChangeArrowheads="1"/>
          </p:cNvSpPr>
          <p:nvPr/>
        </p:nvSpPr>
        <p:spPr>
          <a:xfrm>
            <a:off x="1468278" y="2169359"/>
            <a:ext cx="9564413" cy="449754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5000"/>
              </a:lnSpc>
              <a:spcBef>
                <a:spcPts val="0"/>
              </a:spcBef>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证明：</a:t>
            </a: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lnSpc>
                <a:spcPct val="125000"/>
              </a:lnSpc>
              <a:buNone/>
            </a:pPr>
            <a:r>
              <a:rPr lang="zh-CN" altLang="en-US" sz="2400" dirty="0">
                <a:latin typeface="Times New Roman" panose="02020603050405020304" pitchFamily="18" charset="0"/>
                <a:ea typeface="微软雅黑" panose="020B0503020204020204" charset="-122"/>
              </a:rPr>
              <a:t>（</a:t>
            </a:r>
            <a:r>
              <a:rPr lang="en-US" altLang="zh-CN" sz="2400" dirty="0">
                <a:latin typeface="Times New Roman" panose="02020603050405020304" pitchFamily="18" charset="0"/>
                <a:ea typeface="微软雅黑" panose="020B0503020204020204" charset="-122"/>
              </a:rPr>
              <a:t>1</a:t>
            </a:r>
            <a:r>
              <a:rPr lang="zh-CN" altLang="en-US" sz="2400" dirty="0">
                <a:latin typeface="Times New Roman" panose="02020603050405020304" pitchFamily="18" charset="0"/>
                <a:ea typeface="微软雅黑" panose="020B0503020204020204" charset="-122"/>
              </a:rPr>
              <a:t>）当</a:t>
            </a:r>
            <a:r>
              <a:rPr lang="en-US" altLang="zh-CN" sz="2400" dirty="0">
                <a:latin typeface="Times New Roman" panose="02020603050405020304" pitchFamily="18" charset="0"/>
                <a:ea typeface="微软雅黑" panose="020B0503020204020204" charset="-122"/>
              </a:rPr>
              <a:t>i=1</a:t>
            </a:r>
            <a:r>
              <a:rPr lang="zh-CN" altLang="en-US" sz="2400" dirty="0">
                <a:latin typeface="Times New Roman" panose="02020603050405020304" pitchFamily="18" charset="0"/>
                <a:ea typeface="微软雅黑" panose="020B0503020204020204" charset="-122"/>
              </a:rPr>
              <a:t>时，第</a:t>
            </a:r>
            <a:r>
              <a:rPr lang="en-US" altLang="zh-CN" sz="2400" dirty="0">
                <a:latin typeface="Times New Roman" panose="02020603050405020304" pitchFamily="18" charset="0"/>
                <a:ea typeface="微软雅黑" panose="020B0503020204020204" charset="-122"/>
              </a:rPr>
              <a:t>1</a:t>
            </a:r>
            <a:r>
              <a:rPr lang="zh-CN" altLang="en-US" sz="2400" dirty="0">
                <a:latin typeface="Times New Roman" panose="02020603050405020304" pitchFamily="18" charset="0"/>
                <a:ea typeface="微软雅黑" panose="020B0503020204020204" charset="-122"/>
              </a:rPr>
              <a:t>层上至多有</a:t>
            </a:r>
            <a:r>
              <a:rPr lang="en-US" altLang="zh-CN" sz="2400" dirty="0">
                <a:latin typeface="Times New Roman" panose="02020603050405020304" pitchFamily="18" charset="0"/>
                <a:ea typeface="微软雅黑" panose="020B0503020204020204" charset="-122"/>
              </a:rPr>
              <a:t>2</a:t>
            </a:r>
            <a:r>
              <a:rPr lang="en-US" altLang="zh-CN" sz="2400" baseline="30000" dirty="0">
                <a:latin typeface="Times New Roman" panose="02020603050405020304" pitchFamily="18" charset="0"/>
                <a:ea typeface="微软雅黑" panose="020B0503020204020204" charset="-122"/>
              </a:rPr>
              <a:t>1-1</a:t>
            </a:r>
            <a:r>
              <a:rPr lang="en-US" altLang="zh-CN" sz="2400" dirty="0">
                <a:latin typeface="Times New Roman" panose="02020603050405020304" pitchFamily="18" charset="0"/>
                <a:ea typeface="微软雅黑" panose="020B0503020204020204" charset="-122"/>
              </a:rPr>
              <a:t>=1</a:t>
            </a:r>
            <a:r>
              <a:rPr lang="zh-CN" altLang="en-US" sz="2400" dirty="0">
                <a:latin typeface="Times New Roman" panose="02020603050405020304" pitchFamily="18" charset="0"/>
                <a:ea typeface="微软雅黑" panose="020B0503020204020204" charset="-122"/>
              </a:rPr>
              <a:t>个结点，即根结点，命题成立；</a:t>
            </a:r>
            <a:endParaRPr lang="zh-CN" altLang="en-US" sz="2400" dirty="0">
              <a:latin typeface="Times New Roman" panose="02020603050405020304" pitchFamily="18" charset="0"/>
              <a:ea typeface="微软雅黑" panose="020B0503020204020204" charset="-122"/>
            </a:endParaRPr>
          </a:p>
          <a:p>
            <a:pPr marL="0" indent="0">
              <a:lnSpc>
                <a:spcPct val="125000"/>
              </a:lnSpc>
              <a:buNone/>
            </a:pPr>
            <a:r>
              <a:rPr lang="zh-CN" altLang="en-US" sz="2400" dirty="0">
                <a:latin typeface="Times New Roman" panose="02020603050405020304" pitchFamily="18" charset="0"/>
                <a:ea typeface="微软雅黑" panose="020B0503020204020204" charset="-122"/>
              </a:rPr>
              <a:t>（</a:t>
            </a:r>
            <a:r>
              <a:rPr lang="en-US" altLang="zh-CN" sz="2400" dirty="0">
                <a:latin typeface="Times New Roman" panose="02020603050405020304" pitchFamily="18" charset="0"/>
                <a:ea typeface="微软雅黑" panose="020B0503020204020204" charset="-122"/>
              </a:rPr>
              <a:t>2</a:t>
            </a:r>
            <a:r>
              <a:rPr lang="zh-CN" altLang="en-US" sz="2400" dirty="0">
                <a:latin typeface="Times New Roman" panose="02020603050405020304" pitchFamily="18" charset="0"/>
                <a:ea typeface="微软雅黑" panose="020B0503020204020204" charset="-122"/>
              </a:rPr>
              <a:t>）假设“在第</a:t>
            </a:r>
            <a:r>
              <a:rPr lang="en-US" altLang="zh-CN" sz="2400" dirty="0">
                <a:latin typeface="Times New Roman" panose="02020603050405020304" pitchFamily="18" charset="0"/>
                <a:ea typeface="微软雅黑" panose="020B0503020204020204" charset="-122"/>
              </a:rPr>
              <a:t>j</a:t>
            </a:r>
            <a:r>
              <a:rPr lang="zh-CN" altLang="en-US" sz="2400" dirty="0">
                <a:latin typeface="Times New Roman" panose="02020603050405020304" pitchFamily="18" charset="0"/>
                <a:ea typeface="微软雅黑" panose="020B0503020204020204" charset="-122"/>
              </a:rPr>
              <a:t>（</a:t>
            </a:r>
            <a:r>
              <a:rPr lang="en-US" altLang="zh-CN" sz="2400" dirty="0">
                <a:latin typeface="Times New Roman" panose="02020603050405020304" pitchFamily="18" charset="0"/>
                <a:ea typeface="微软雅黑" panose="020B0503020204020204" charset="-122"/>
              </a:rPr>
              <a:t>1≤j&lt;i</a:t>
            </a:r>
            <a:r>
              <a:rPr lang="zh-CN" altLang="en-US" sz="2400" dirty="0">
                <a:latin typeface="Times New Roman" panose="02020603050405020304" pitchFamily="18" charset="0"/>
                <a:ea typeface="微软雅黑" panose="020B0503020204020204" charset="-122"/>
              </a:rPr>
              <a:t>）层上至多有</a:t>
            </a:r>
            <a:r>
              <a:rPr lang="en-US" altLang="zh-CN" sz="2400" dirty="0">
                <a:latin typeface="Times New Roman" panose="02020603050405020304" pitchFamily="18" charset="0"/>
                <a:ea typeface="微软雅黑" panose="020B0503020204020204" charset="-122"/>
              </a:rPr>
              <a:t>2</a:t>
            </a:r>
            <a:r>
              <a:rPr lang="en-US" altLang="zh-CN" sz="2400" baseline="30000" dirty="0">
                <a:latin typeface="Times New Roman" panose="02020603050405020304" pitchFamily="18" charset="0"/>
                <a:ea typeface="微软雅黑" panose="020B0503020204020204" charset="-122"/>
              </a:rPr>
              <a:t>j-1</a:t>
            </a:r>
            <a:r>
              <a:rPr lang="zh-CN" altLang="en-US" sz="2400" dirty="0">
                <a:latin typeface="Times New Roman" panose="02020603050405020304" pitchFamily="18" charset="0"/>
                <a:ea typeface="微软雅黑" panose="020B0503020204020204" charset="-122"/>
              </a:rPr>
              <a:t>个结点”成立；</a:t>
            </a:r>
            <a:endParaRPr lang="zh-CN" altLang="en-US" sz="2400" dirty="0">
              <a:latin typeface="Times New Roman" panose="02020603050405020304" pitchFamily="18" charset="0"/>
              <a:ea typeface="微软雅黑" panose="020B0503020204020204" charset="-122"/>
            </a:endParaRPr>
          </a:p>
          <a:p>
            <a:pPr marL="0" indent="0">
              <a:lnSpc>
                <a:spcPct val="125000"/>
              </a:lnSpc>
              <a:buNone/>
            </a:pPr>
            <a:r>
              <a:rPr lang="zh-CN" altLang="en-US" sz="2400" dirty="0">
                <a:latin typeface="Times New Roman" panose="02020603050405020304" pitchFamily="18" charset="0"/>
                <a:ea typeface="微软雅黑" panose="020B0503020204020204" charset="-122"/>
              </a:rPr>
              <a:t>（</a:t>
            </a:r>
            <a:r>
              <a:rPr lang="en-US" altLang="zh-CN" sz="2400" dirty="0">
                <a:latin typeface="Times New Roman" panose="02020603050405020304" pitchFamily="18" charset="0"/>
                <a:ea typeface="微软雅黑" panose="020B0503020204020204" charset="-122"/>
              </a:rPr>
              <a:t>3</a:t>
            </a:r>
            <a:r>
              <a:rPr lang="zh-CN" altLang="en-US" sz="2400" dirty="0">
                <a:latin typeface="Times New Roman" panose="02020603050405020304" pitchFamily="18" charset="0"/>
                <a:ea typeface="微软雅黑" panose="020B0503020204020204" charset="-122"/>
              </a:rPr>
              <a:t>）根据归纳假设：第</a:t>
            </a:r>
            <a:r>
              <a:rPr lang="en-US" altLang="zh-CN" sz="2400" dirty="0">
                <a:latin typeface="Times New Roman" panose="02020603050405020304" pitchFamily="18" charset="0"/>
                <a:ea typeface="微软雅黑" panose="020B0503020204020204" charset="-122"/>
              </a:rPr>
              <a:t>i-1</a:t>
            </a:r>
            <a:r>
              <a:rPr lang="zh-CN" altLang="en-US" sz="2400" dirty="0">
                <a:latin typeface="Times New Roman" panose="02020603050405020304" pitchFamily="18" charset="0"/>
                <a:ea typeface="微软雅黑" panose="020B0503020204020204" charset="-122"/>
              </a:rPr>
              <a:t>层至多有</a:t>
            </a:r>
            <a:r>
              <a:rPr lang="en-US" altLang="zh-CN" sz="2400" dirty="0">
                <a:latin typeface="Times New Roman" panose="02020603050405020304" pitchFamily="18" charset="0"/>
                <a:ea typeface="微软雅黑" panose="020B0503020204020204" charset="-122"/>
              </a:rPr>
              <a:t>2</a:t>
            </a:r>
            <a:r>
              <a:rPr lang="en-US" altLang="zh-CN" sz="2400" baseline="30000" dirty="0">
                <a:latin typeface="Times New Roman" panose="02020603050405020304" pitchFamily="18" charset="0"/>
                <a:ea typeface="微软雅黑" panose="020B0503020204020204" charset="-122"/>
              </a:rPr>
              <a:t>(i-1)-1</a:t>
            </a:r>
            <a:r>
              <a:rPr lang="zh-CN" altLang="en-US" sz="2400" dirty="0">
                <a:latin typeface="Times New Roman" panose="02020603050405020304" pitchFamily="18" charset="0"/>
                <a:ea typeface="微软雅黑" panose="020B0503020204020204" charset="-122"/>
              </a:rPr>
              <a:t>个结点。由于二叉树中每个结点至多有两个孩子结点，因此，第</a:t>
            </a:r>
            <a:r>
              <a:rPr lang="en-US" altLang="zh-CN" sz="2400" dirty="0">
                <a:latin typeface="Times New Roman" panose="02020603050405020304" pitchFamily="18" charset="0"/>
                <a:ea typeface="微软雅黑" panose="020B0503020204020204" charset="-122"/>
              </a:rPr>
              <a:t>i</a:t>
            </a:r>
            <a:r>
              <a:rPr lang="zh-CN" altLang="en-US" sz="2400" dirty="0">
                <a:latin typeface="Times New Roman" panose="02020603050405020304" pitchFamily="18" charset="0"/>
                <a:ea typeface="微软雅黑" panose="020B0503020204020204" charset="-122"/>
              </a:rPr>
              <a:t>层上的结点数至多是第</a:t>
            </a:r>
            <a:r>
              <a:rPr lang="en-US" altLang="zh-CN" sz="2400" dirty="0">
                <a:latin typeface="Times New Roman" panose="02020603050405020304" pitchFamily="18" charset="0"/>
                <a:ea typeface="微软雅黑" panose="020B0503020204020204" charset="-122"/>
              </a:rPr>
              <a:t>i-1</a:t>
            </a:r>
            <a:r>
              <a:rPr lang="zh-CN" altLang="en-US" sz="2400" dirty="0">
                <a:latin typeface="Times New Roman" panose="02020603050405020304" pitchFamily="18" charset="0"/>
                <a:ea typeface="微软雅黑" panose="020B0503020204020204" charset="-122"/>
              </a:rPr>
              <a:t>层上最大结点数的两倍，即：</a:t>
            </a:r>
            <a:endParaRPr lang="en-US" altLang="zh-CN" sz="2400" dirty="0">
              <a:latin typeface="Times New Roman" panose="02020603050405020304" pitchFamily="18" charset="0"/>
              <a:ea typeface="微软雅黑" panose="020B0503020204020204" charset="-122"/>
            </a:endParaRPr>
          </a:p>
          <a:p>
            <a:pPr marL="0" indent="0">
              <a:lnSpc>
                <a:spcPct val="125000"/>
              </a:lnSpc>
              <a:buNone/>
            </a:pPr>
            <a:r>
              <a:rPr lang="en-US" altLang="zh-CN" sz="2400" dirty="0">
                <a:latin typeface="Times New Roman" panose="02020603050405020304" pitchFamily="18" charset="0"/>
                <a:ea typeface="微软雅黑" panose="020B0503020204020204" charset="-122"/>
              </a:rPr>
              <a:t>	2 </a:t>
            </a:r>
            <a:r>
              <a:rPr lang="en-US" altLang="zh-CN" sz="2400" baseline="30000" dirty="0">
                <a:latin typeface="Times New Roman" panose="02020603050405020304" pitchFamily="18" charset="0"/>
                <a:ea typeface="微软雅黑" panose="020B0503020204020204" charset="-122"/>
              </a:rPr>
              <a:t>(i-1)-1</a:t>
            </a:r>
            <a:r>
              <a:rPr lang="en-US" altLang="zh-CN" sz="2400" dirty="0">
                <a:latin typeface="Times New Roman" panose="02020603050405020304" pitchFamily="18" charset="0"/>
                <a:ea typeface="微软雅黑" panose="020B0503020204020204" charset="-122"/>
              </a:rPr>
              <a:t>*2=2</a:t>
            </a:r>
            <a:r>
              <a:rPr lang="en-US" altLang="zh-CN" sz="2400" baseline="30000" dirty="0">
                <a:latin typeface="Times New Roman" panose="02020603050405020304" pitchFamily="18" charset="0"/>
                <a:ea typeface="微软雅黑" panose="020B0503020204020204" charset="-122"/>
              </a:rPr>
              <a:t>i-1</a:t>
            </a:r>
            <a:endParaRPr lang="en-US" altLang="zh-CN" sz="2400" dirty="0">
              <a:latin typeface="Times New Roman" panose="02020603050405020304" pitchFamily="18" charset="0"/>
              <a:ea typeface="微软雅黑" panose="020B0503020204020204" charset="-122"/>
            </a:endParaRPr>
          </a:p>
          <a:p>
            <a:pPr marL="0" indent="0">
              <a:lnSpc>
                <a:spcPct val="125000"/>
              </a:lnSpc>
              <a:buNone/>
            </a:pPr>
            <a:r>
              <a:rPr lang="zh-CN" altLang="en-US" sz="2400" dirty="0">
                <a:latin typeface="Times New Roman" panose="02020603050405020304" pitchFamily="18" charset="0"/>
                <a:ea typeface="微软雅黑" panose="020B0503020204020204" charset="-122"/>
              </a:rPr>
              <a:t>证毕。</a:t>
            </a:r>
            <a:endParaRPr lang="zh-CN" altLang="en-US" sz="2400" dirty="0">
              <a:latin typeface="Times New Roman" panose="02020603050405020304" pitchFamily="18" charset="0"/>
              <a:ea typeface="微软雅黑" panose="020B0503020204020204" charset="-122"/>
            </a:endParaRPr>
          </a:p>
        </p:txBody>
      </p:sp>
      <p:sp>
        <p:nvSpPr>
          <p:cNvPr id="86" name="矩形 85"/>
          <p:cNvSpPr/>
          <p:nvPr/>
        </p:nvSpPr>
        <p:spPr>
          <a:xfrm>
            <a:off x="747763" y="1574313"/>
            <a:ext cx="6038833" cy="535531"/>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性质</a:t>
            </a:r>
            <a:r>
              <a:rPr lang="en-US" altLang="zh-CN" sz="2400" dirty="0">
                <a:solidFill>
                  <a:srgbClr val="0070C0"/>
                </a:solidFill>
                <a:latin typeface="Times New Roman" panose="02020603050405020304" pitchFamily="18" charset="0"/>
                <a:cs typeface="Times New Roman" panose="02020603050405020304" pitchFamily="18" charset="0"/>
              </a:rPr>
              <a:t>1</a:t>
            </a:r>
            <a:r>
              <a:rPr lang="zh-CN" altLang="en-US" sz="2400" dirty="0">
                <a:solidFill>
                  <a:srgbClr val="0070C0"/>
                </a:solidFill>
                <a:latin typeface="Times New Roman" panose="02020603050405020304" pitchFamily="18" charset="0"/>
                <a:cs typeface="Times New Roman" panose="02020603050405020304" pitchFamily="18" charset="0"/>
              </a:rPr>
              <a:t>：在二叉树的第</a:t>
            </a:r>
            <a:r>
              <a:rPr lang="en-US" altLang="zh-CN" sz="2400" dirty="0" err="1">
                <a:solidFill>
                  <a:srgbClr val="0070C0"/>
                </a:solidFill>
                <a:latin typeface="Times New Roman" panose="02020603050405020304" pitchFamily="18" charset="0"/>
                <a:cs typeface="Times New Roman" panose="02020603050405020304" pitchFamily="18" charset="0"/>
              </a:rPr>
              <a:t>i</a:t>
            </a:r>
            <a:r>
              <a:rPr lang="zh-CN" altLang="en-US" sz="2400" dirty="0">
                <a:solidFill>
                  <a:srgbClr val="0070C0"/>
                </a:solidFill>
                <a:latin typeface="Times New Roman" panose="02020603050405020304" pitchFamily="18" charset="0"/>
                <a:cs typeface="Times New Roman" panose="02020603050405020304" pitchFamily="18" charset="0"/>
              </a:rPr>
              <a:t>层上至多有</a:t>
            </a:r>
            <a:r>
              <a:rPr lang="en-US" altLang="zh-CN" sz="2400" dirty="0">
                <a:solidFill>
                  <a:srgbClr val="0070C0"/>
                </a:solidFill>
                <a:latin typeface="Times New Roman" panose="02020603050405020304" pitchFamily="18" charset="0"/>
                <a:cs typeface="Times New Roman" panose="02020603050405020304" pitchFamily="18" charset="0"/>
              </a:rPr>
              <a:t>2</a:t>
            </a:r>
            <a:r>
              <a:rPr lang="en-US" altLang="zh-CN" sz="2400" baseline="30000" dirty="0">
                <a:solidFill>
                  <a:srgbClr val="0070C0"/>
                </a:solidFill>
                <a:latin typeface="Times New Roman" panose="02020603050405020304" pitchFamily="18" charset="0"/>
                <a:cs typeface="Times New Roman" panose="02020603050405020304" pitchFamily="18" charset="0"/>
              </a:rPr>
              <a:t>i-1</a:t>
            </a:r>
            <a:r>
              <a:rPr lang="zh-CN" altLang="en-US" sz="2400" dirty="0">
                <a:solidFill>
                  <a:srgbClr val="0070C0"/>
                </a:solidFill>
                <a:latin typeface="Times New Roman" panose="02020603050405020304" pitchFamily="18" charset="0"/>
                <a:cs typeface="Times New Roman" panose="02020603050405020304" pitchFamily="18" charset="0"/>
              </a:rPr>
              <a:t>个</a:t>
            </a:r>
            <a:r>
              <a:rPr lang="zh-CN" altLang="en-US" sz="2400" dirty="0" smtClean="0">
                <a:solidFill>
                  <a:srgbClr val="0070C0"/>
                </a:solidFill>
                <a:latin typeface="Times New Roman" panose="02020603050405020304" pitchFamily="18" charset="0"/>
                <a:cs typeface="Times New Roman" panose="02020603050405020304" pitchFamily="18" charset="0"/>
              </a:rPr>
              <a:t>结</a:t>
            </a:r>
            <a:r>
              <a:rPr lang="zh-CN" altLang="en-US" sz="2400" dirty="0">
                <a:solidFill>
                  <a:srgbClr val="0070C0"/>
                </a:solidFill>
                <a:latin typeface="Times New Roman" panose="02020603050405020304" pitchFamily="18" charset="0"/>
                <a:cs typeface="Times New Roman" panose="02020603050405020304" pitchFamily="18" charset="0"/>
              </a:rPr>
              <a:t>点</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53" name="组合 47"/>
          <p:cNvGrpSpPr/>
          <p:nvPr/>
        </p:nvGrpSpPr>
        <p:grpSpPr>
          <a:xfrm>
            <a:off x="1037494" y="1976846"/>
            <a:ext cx="10406743" cy="4798423"/>
            <a:chOff x="1584402" y="1903846"/>
            <a:chExt cx="9062674" cy="3823037"/>
          </a:xfrm>
        </p:grpSpPr>
        <p:grpSp>
          <p:nvGrpSpPr>
            <p:cNvPr id="54" name="组合 49"/>
            <p:cNvGrpSpPr/>
            <p:nvPr/>
          </p:nvGrpSpPr>
          <p:grpSpPr>
            <a:xfrm>
              <a:off x="1584402" y="3589771"/>
              <a:ext cx="9062674" cy="2137112"/>
              <a:chOff x="1584402" y="3589771"/>
              <a:chExt cx="9062674" cy="2137112"/>
            </a:xfrm>
          </p:grpSpPr>
          <p:sp>
            <p:nvSpPr>
              <p:cNvPr id="65" name="任意多边形: 形状 60"/>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梯形 61"/>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62"/>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梯形 4"/>
              <p:cNvSpPr/>
              <p:nvPr/>
            </p:nvSpPr>
            <p:spPr>
              <a:xfrm rot="3324039" flipV="1">
                <a:off x="1546838" y="5397384"/>
                <a:ext cx="460512" cy="6461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64"/>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2" name="任意多边形: 形状 65"/>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6"/>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7"/>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8"/>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5" name="组合 50"/>
            <p:cNvGrpSpPr/>
            <p:nvPr/>
          </p:nvGrpSpPr>
          <p:grpSpPr>
            <a:xfrm flipH="1" flipV="1">
              <a:off x="1584402" y="1903846"/>
              <a:ext cx="9062674" cy="2137112"/>
              <a:chOff x="1584402" y="3589771"/>
              <a:chExt cx="9062674" cy="2137112"/>
            </a:xfrm>
          </p:grpSpPr>
          <p:sp>
            <p:nvSpPr>
              <p:cNvPr id="56" name="任意多边形: 形状 51"/>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5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梯形 5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梯形 4"/>
              <p:cNvSpPr/>
              <p:nvPr/>
            </p:nvSpPr>
            <p:spPr>
              <a:xfrm rot="3256631" flipV="1">
                <a:off x="1544456" y="5395004"/>
                <a:ext cx="460512" cy="6461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0" name="椭圆 5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1" name="任意多边形: 形状 56"/>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5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形状 5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5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6"/>
                                        </p:tgtEl>
                                        <p:attrNameLst>
                                          <p:attrName>style.visibility</p:attrName>
                                        </p:attrNameLst>
                                      </p:cBhvr>
                                      <p:to>
                                        <p:strVal val="visible"/>
                                      </p:to>
                                    </p:set>
                                    <p:animEffect transition="in" filter="wipe(left)">
                                      <p:cBhvr>
                                        <p:cTn id="11" dur="500"/>
                                        <p:tgtEl>
                                          <p:spTgt spid="8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fade">
                                      <p:cBhvr>
                                        <p:cTn id="15" dur="500"/>
                                        <p:tgtEl>
                                          <p:spTgt spid="53"/>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5">
                                            <p:txEl>
                                              <p:pRg st="0" end="0"/>
                                            </p:txEl>
                                          </p:spTgt>
                                        </p:tgtEl>
                                        <p:attrNameLst>
                                          <p:attrName>style.visibility</p:attrName>
                                        </p:attrNameLst>
                                      </p:cBhvr>
                                      <p:to>
                                        <p:strVal val="visible"/>
                                      </p:to>
                                    </p:set>
                                    <p:animEffect transition="in" filter="wipe(left)">
                                      <p:cBhvr>
                                        <p:cTn id="19" dur="500"/>
                                        <p:tgtEl>
                                          <p:spTgt spid="85">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85">
                                            <p:txEl>
                                              <p:pRg st="1" end="1"/>
                                            </p:txEl>
                                          </p:spTgt>
                                        </p:tgtEl>
                                        <p:attrNameLst>
                                          <p:attrName>style.visibility</p:attrName>
                                        </p:attrNameLst>
                                      </p:cBhvr>
                                      <p:to>
                                        <p:strVal val="visible"/>
                                      </p:to>
                                    </p:set>
                                    <p:animEffect transition="in" filter="fade">
                                      <p:cBhvr>
                                        <p:cTn id="24" dur="500"/>
                                        <p:tgtEl>
                                          <p:spTgt spid="85">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85">
                                            <p:txEl>
                                              <p:pRg st="2" end="2"/>
                                            </p:txEl>
                                          </p:spTgt>
                                        </p:tgtEl>
                                        <p:attrNameLst>
                                          <p:attrName>style.visibility</p:attrName>
                                        </p:attrNameLst>
                                      </p:cBhvr>
                                      <p:to>
                                        <p:strVal val="visible"/>
                                      </p:to>
                                    </p:set>
                                    <p:animEffect transition="in" filter="fade">
                                      <p:cBhvr>
                                        <p:cTn id="29" dur="500"/>
                                        <p:tgtEl>
                                          <p:spTgt spid="85">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85">
                                            <p:txEl>
                                              <p:pRg st="3" end="3"/>
                                            </p:txEl>
                                          </p:spTgt>
                                        </p:tgtEl>
                                        <p:attrNameLst>
                                          <p:attrName>style.visibility</p:attrName>
                                        </p:attrNameLst>
                                      </p:cBhvr>
                                      <p:to>
                                        <p:strVal val="visible"/>
                                      </p:to>
                                    </p:set>
                                    <p:animEffect transition="in" filter="fade">
                                      <p:cBhvr>
                                        <p:cTn id="34" dur="500"/>
                                        <p:tgtEl>
                                          <p:spTgt spid="85">
                                            <p:txEl>
                                              <p:pRg st="3" end="3"/>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85">
                                            <p:txEl>
                                              <p:pRg st="4" end="4"/>
                                            </p:txEl>
                                          </p:spTgt>
                                        </p:tgtEl>
                                        <p:attrNameLst>
                                          <p:attrName>style.visibility</p:attrName>
                                        </p:attrNameLst>
                                      </p:cBhvr>
                                      <p:to>
                                        <p:strVal val="visible"/>
                                      </p:to>
                                    </p:set>
                                    <p:animEffect transition="in" filter="fade">
                                      <p:cBhvr>
                                        <p:cTn id="37" dur="500"/>
                                        <p:tgtEl>
                                          <p:spTgt spid="85">
                                            <p:txEl>
                                              <p:pRg st="4" end="4"/>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85">
                                            <p:txEl>
                                              <p:pRg st="5" end="5"/>
                                            </p:txEl>
                                          </p:spTgt>
                                        </p:tgtEl>
                                        <p:attrNameLst>
                                          <p:attrName>style.visibility</p:attrName>
                                        </p:attrNameLst>
                                      </p:cBhvr>
                                      <p:to>
                                        <p:strVal val="visible"/>
                                      </p:to>
                                    </p:set>
                                    <p:animEffect transition="in" filter="fade">
                                      <p:cBhvr>
                                        <p:cTn id="40" dur="500"/>
                                        <p:tgtEl>
                                          <p:spTgt spid="8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build="p"/>
      <p:bldP spid="8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150103" y="-168182"/>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5746368" cy="876848"/>
            <a:chOff x="326687" y="247818"/>
            <a:chExt cx="5872335" cy="725466"/>
          </a:xfrm>
        </p:grpSpPr>
        <p:sp>
          <p:nvSpPr>
            <p:cNvPr id="8" name="文本框 7"/>
            <p:cNvSpPr txBox="1"/>
            <p:nvPr/>
          </p:nvSpPr>
          <p:spPr bwMode="auto">
            <a:xfrm>
              <a:off x="1407043" y="413221"/>
              <a:ext cx="4791979"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二叉树的基本性质</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85" name="Rectangle 3"/>
          <p:cNvSpPr txBox="1">
            <a:spLocks noChangeArrowheads="1"/>
          </p:cNvSpPr>
          <p:nvPr/>
        </p:nvSpPr>
        <p:spPr>
          <a:xfrm>
            <a:off x="747763" y="2072078"/>
            <a:ext cx="8157105" cy="75502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spcBef>
                <a:spcPts val="0"/>
              </a:spcBef>
              <a:buNone/>
            </a:pPr>
            <a:endParaRPr lang="zh-CN" altLang="en-US" sz="2400" dirty="0">
              <a:solidFill>
                <a:schemeClr val="tx1">
                  <a:lumMod val="85000"/>
                  <a:lumOff val="15000"/>
                </a:schemeClr>
              </a:solidFill>
              <a:latin typeface="+mn-ea"/>
            </a:endParaRPr>
          </a:p>
        </p:txBody>
      </p:sp>
      <p:sp>
        <p:nvSpPr>
          <p:cNvPr id="86" name="矩形 85"/>
          <p:cNvSpPr/>
          <p:nvPr/>
        </p:nvSpPr>
        <p:spPr>
          <a:xfrm>
            <a:off x="747763" y="1574313"/>
            <a:ext cx="6346802" cy="497765"/>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性质</a:t>
            </a:r>
            <a:r>
              <a:rPr lang="en-US" altLang="zh-CN" sz="2400" dirty="0">
                <a:solidFill>
                  <a:srgbClr val="0070C0"/>
                </a:solidFill>
                <a:latin typeface="Times New Roman" panose="02020603050405020304" pitchFamily="18" charset="0"/>
                <a:cs typeface="Times New Roman" panose="02020603050405020304" pitchFamily="18" charset="0"/>
              </a:rPr>
              <a:t>2</a:t>
            </a:r>
            <a:r>
              <a:rPr lang="zh-CN" altLang="en-US" sz="2400" dirty="0">
                <a:solidFill>
                  <a:srgbClr val="0070C0"/>
                </a:solidFill>
                <a:latin typeface="Times New Roman" panose="02020603050405020304" pitchFamily="18" charset="0"/>
                <a:cs typeface="Times New Roman" panose="02020603050405020304" pitchFamily="18" charset="0"/>
              </a:rPr>
              <a:t>：深度为</a:t>
            </a:r>
            <a:r>
              <a:rPr lang="en-US" altLang="zh-CN" sz="2400" dirty="0">
                <a:solidFill>
                  <a:srgbClr val="0070C0"/>
                </a:solidFill>
                <a:latin typeface="Times New Roman" panose="02020603050405020304" pitchFamily="18" charset="0"/>
                <a:cs typeface="Times New Roman" panose="02020603050405020304" pitchFamily="18" charset="0"/>
              </a:rPr>
              <a:t>k</a:t>
            </a:r>
            <a:r>
              <a:rPr lang="zh-CN" altLang="en-US" sz="2400" dirty="0">
                <a:solidFill>
                  <a:srgbClr val="0070C0"/>
                </a:solidFill>
                <a:latin typeface="Times New Roman" panose="02020603050405020304" pitchFamily="18" charset="0"/>
                <a:cs typeface="Times New Roman" panose="02020603050405020304" pitchFamily="18" charset="0"/>
              </a:rPr>
              <a:t>的二叉树至多有</a:t>
            </a:r>
            <a:r>
              <a:rPr lang="en-US" altLang="zh-CN" sz="2400" dirty="0">
                <a:solidFill>
                  <a:srgbClr val="0070C0"/>
                </a:solidFill>
                <a:latin typeface="Times New Roman" panose="02020603050405020304" pitchFamily="18" charset="0"/>
                <a:cs typeface="Times New Roman" panose="02020603050405020304" pitchFamily="18" charset="0"/>
              </a:rPr>
              <a:t>2</a:t>
            </a:r>
            <a:r>
              <a:rPr lang="en-US" altLang="zh-CN" sz="2400" baseline="30000" dirty="0">
                <a:solidFill>
                  <a:srgbClr val="0070C0"/>
                </a:solidFill>
                <a:latin typeface="Times New Roman" panose="02020603050405020304" pitchFamily="18" charset="0"/>
                <a:cs typeface="Times New Roman" panose="02020603050405020304" pitchFamily="18" charset="0"/>
              </a:rPr>
              <a:t>k</a:t>
            </a:r>
            <a:r>
              <a:rPr lang="en-US" altLang="zh-CN" sz="2400" dirty="0">
                <a:solidFill>
                  <a:srgbClr val="0070C0"/>
                </a:solidFill>
                <a:latin typeface="Times New Roman" panose="02020603050405020304" pitchFamily="18" charset="0"/>
                <a:cs typeface="Times New Roman" panose="02020603050405020304" pitchFamily="18" charset="0"/>
              </a:rPr>
              <a:t>-1</a:t>
            </a:r>
            <a:r>
              <a:rPr lang="zh-CN" altLang="en-US" sz="2400" dirty="0">
                <a:solidFill>
                  <a:srgbClr val="0070C0"/>
                </a:solidFill>
                <a:latin typeface="Times New Roman" panose="02020603050405020304" pitchFamily="18" charset="0"/>
                <a:cs typeface="Times New Roman" panose="02020603050405020304" pitchFamily="18" charset="0"/>
              </a:rPr>
              <a:t>个结点。</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8" name="组合 47"/>
          <p:cNvGrpSpPr/>
          <p:nvPr/>
        </p:nvGrpSpPr>
        <p:grpSpPr>
          <a:xfrm>
            <a:off x="1873221" y="2229394"/>
            <a:ext cx="8812921" cy="2922041"/>
            <a:chOff x="1584402" y="1903846"/>
            <a:chExt cx="9062674" cy="3823037"/>
          </a:xfrm>
        </p:grpSpPr>
        <p:grpSp>
          <p:nvGrpSpPr>
            <p:cNvPr id="50" name="组合 49"/>
            <p:cNvGrpSpPr/>
            <p:nvPr/>
          </p:nvGrpSpPr>
          <p:grpSpPr>
            <a:xfrm>
              <a:off x="1584402" y="3589771"/>
              <a:ext cx="9062674" cy="2137112"/>
              <a:chOff x="1584402" y="3589771"/>
              <a:chExt cx="9062674" cy="2137112"/>
            </a:xfrm>
          </p:grpSpPr>
          <p:sp>
            <p:nvSpPr>
              <p:cNvPr id="61" name="任意多边形: 形状 60"/>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梯形 61"/>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梯形 62"/>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梯形 4"/>
              <p:cNvSpPr/>
              <p:nvPr/>
            </p:nvSpPr>
            <p:spPr>
              <a:xfrm rot="2745965" flipV="1">
                <a:off x="1546838" y="5397385"/>
                <a:ext cx="460513" cy="6461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6" name="任意多边形: 形状 65"/>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50"/>
            <p:cNvGrpSpPr/>
            <p:nvPr/>
          </p:nvGrpSpPr>
          <p:grpSpPr>
            <a:xfrm flipH="1" flipV="1">
              <a:off x="1584402" y="1903846"/>
              <a:ext cx="9062674" cy="2137112"/>
              <a:chOff x="1584402" y="3589771"/>
              <a:chExt cx="9062674" cy="2137112"/>
            </a:xfrm>
          </p:grpSpPr>
          <p:sp>
            <p:nvSpPr>
              <p:cNvPr id="52" name="任意多边形: 形状 51"/>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梯形 5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梯形 5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梯形 4"/>
              <p:cNvSpPr/>
              <p:nvPr/>
            </p:nvSpPr>
            <p:spPr>
              <a:xfrm rot="2704765" flipV="1">
                <a:off x="1544455" y="5395005"/>
                <a:ext cx="460513" cy="6461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7" name="任意多边形: 形状 56"/>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形状 5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9" name="矩形 48"/>
          <p:cNvSpPr/>
          <p:nvPr/>
        </p:nvSpPr>
        <p:spPr>
          <a:xfrm>
            <a:off x="2304074" y="2610063"/>
            <a:ext cx="7982589" cy="2308324"/>
          </a:xfrm>
          <a:prstGeom prst="rect">
            <a:avLst/>
          </a:prstGeom>
        </p:spPr>
        <p:txBody>
          <a:bodyPr wrap="square">
            <a:spAutoFit/>
          </a:bodyPr>
          <a:lstStyle/>
          <a:p>
            <a:pPr>
              <a:lnSpc>
                <a:spcPct val="150000"/>
              </a:lnSpc>
            </a:pPr>
            <a:r>
              <a:rPr lang="zh-CN" altLang="en-US" sz="2400" dirty="0">
                <a:latin typeface="+mn-ea"/>
              </a:rPr>
              <a:t>证明：二叉树的最大结点数即为每一层最大结点数之和。</a:t>
            </a:r>
            <a:endParaRPr lang="zh-CN" altLang="en-US" sz="2400" dirty="0">
              <a:latin typeface="+mn-ea"/>
            </a:endParaRPr>
          </a:p>
          <a:p>
            <a:pPr>
              <a:lnSpc>
                <a:spcPct val="150000"/>
              </a:lnSpc>
            </a:pPr>
            <a:r>
              <a:rPr lang="zh-CN" altLang="en-US" sz="2400" dirty="0">
                <a:latin typeface="Times New Roman" panose="02020603050405020304" pitchFamily="18" charset="0"/>
                <a:cs typeface="Times New Roman" panose="02020603050405020304" pitchFamily="18" charset="0"/>
              </a:rPr>
              <a:t>由性质</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可知，深度为</a:t>
            </a:r>
            <a:r>
              <a:rPr lang="en-US" altLang="zh-CN" sz="2400" dirty="0">
                <a:latin typeface="Times New Roman" panose="02020603050405020304" pitchFamily="18" charset="0"/>
                <a:cs typeface="Times New Roman" panose="02020603050405020304" pitchFamily="18" charset="0"/>
              </a:rPr>
              <a:t>k</a:t>
            </a:r>
            <a:r>
              <a:rPr lang="zh-CN" altLang="en-US" sz="2400" dirty="0">
                <a:latin typeface="Times New Roman" panose="02020603050405020304" pitchFamily="18" charset="0"/>
                <a:cs typeface="Times New Roman" panose="02020603050405020304" pitchFamily="18" charset="0"/>
              </a:rPr>
              <a:t>的二叉树的最大结点数为：</a:t>
            </a:r>
            <a:r>
              <a:rPr lang="en-US" altLang="zh-CN" sz="2400" dirty="0">
                <a:latin typeface="Times New Roman" panose="02020603050405020304" pitchFamily="18" charset="0"/>
                <a:cs typeface="Times New Roman" panose="02020603050405020304" pitchFamily="18" charset="0"/>
              </a:rPr>
              <a:t> 	2</a:t>
            </a:r>
            <a:r>
              <a:rPr lang="en-US" altLang="zh-CN" sz="2400" baseline="30000" dirty="0">
                <a:latin typeface="Times New Roman" panose="02020603050405020304" pitchFamily="18" charset="0"/>
                <a:cs typeface="Times New Roman" panose="02020603050405020304" pitchFamily="18" charset="0"/>
              </a:rPr>
              <a:t>0</a:t>
            </a:r>
            <a:r>
              <a:rPr lang="en-US" altLang="zh-CN" sz="2400" dirty="0">
                <a:latin typeface="Times New Roman" panose="02020603050405020304" pitchFamily="18" charset="0"/>
                <a:cs typeface="Times New Roman" panose="02020603050405020304" pitchFamily="18" charset="0"/>
              </a:rPr>
              <a:t>+2</a:t>
            </a:r>
            <a:r>
              <a:rPr lang="en-US" altLang="zh-CN" sz="2400" baseline="30000" dirty="0">
                <a:latin typeface="Times New Roman" panose="02020603050405020304" pitchFamily="18" charset="0"/>
                <a:cs typeface="Times New Roman" panose="02020603050405020304" pitchFamily="18" charset="0"/>
              </a:rPr>
              <a:t>1</a:t>
            </a:r>
            <a:r>
              <a:rPr lang="en-US" altLang="zh-CN" sz="2400" dirty="0">
                <a:latin typeface="Times New Roman" panose="02020603050405020304" pitchFamily="18" charset="0"/>
                <a:cs typeface="Times New Roman" panose="02020603050405020304" pitchFamily="18" charset="0"/>
              </a:rPr>
              <a:t>+…+2</a:t>
            </a:r>
            <a:r>
              <a:rPr lang="en-US" altLang="zh-CN" sz="2400" baseline="30000" dirty="0">
                <a:latin typeface="Times New Roman" panose="02020603050405020304" pitchFamily="18" charset="0"/>
                <a:cs typeface="Times New Roman" panose="02020603050405020304" pitchFamily="18" charset="0"/>
              </a:rPr>
              <a:t>k-1</a:t>
            </a:r>
            <a:r>
              <a:rPr lang="en-US" altLang="zh-CN" sz="2400" dirty="0">
                <a:latin typeface="Times New Roman" panose="02020603050405020304" pitchFamily="18" charset="0"/>
                <a:cs typeface="Times New Roman" panose="02020603050405020304" pitchFamily="18" charset="0"/>
              </a:rPr>
              <a:t>=2</a:t>
            </a:r>
            <a:r>
              <a:rPr lang="en-US" altLang="zh-CN" sz="2400" baseline="30000" dirty="0">
                <a:latin typeface="Times New Roman" panose="02020603050405020304" pitchFamily="18" charset="0"/>
                <a:cs typeface="Times New Roman" panose="02020603050405020304" pitchFamily="18" charset="0"/>
              </a:rPr>
              <a:t>k</a:t>
            </a:r>
            <a:r>
              <a:rPr lang="en-US" altLang="zh-CN" sz="2400" dirty="0">
                <a:latin typeface="Times New Roman" panose="02020603050405020304" pitchFamily="18" charset="0"/>
                <a:cs typeface="Times New Roman" panose="02020603050405020304" pitchFamily="18" charset="0"/>
              </a:rPr>
              <a:t>-1 </a:t>
            </a:r>
            <a:endParaRPr lang="en-US" altLang="zh-CN" sz="2400" dirty="0">
              <a:latin typeface="Times New Roman" panose="02020603050405020304" pitchFamily="18" charset="0"/>
              <a:cs typeface="Times New Roman" panose="02020603050405020304" pitchFamily="18" charset="0"/>
            </a:endParaRPr>
          </a:p>
          <a:p>
            <a:pPr>
              <a:lnSpc>
                <a:spcPct val="150000"/>
              </a:lnSpc>
            </a:pPr>
            <a:r>
              <a:rPr lang="zh-CN" altLang="en-US" sz="2400" dirty="0">
                <a:latin typeface="Times New Roman" panose="02020603050405020304" pitchFamily="18" charset="0"/>
                <a:cs typeface="Times New Roman" panose="02020603050405020304" pitchFamily="18" charset="0"/>
              </a:rPr>
              <a:t>证毕。</a:t>
            </a:r>
            <a:endParaRPr lang="zh-CN" altLang="en-US" sz="2400" dirty="0">
              <a:latin typeface="Times New Roman" panose="02020603050405020304" pitchFamily="18" charset="0"/>
              <a:cs typeface="Times New Roman" panose="02020603050405020304" pitchFamily="18" charset="0"/>
            </a:endParaRPr>
          </a:p>
        </p:txBody>
      </p:sp>
      <p:sp>
        <p:nvSpPr>
          <p:cNvPr id="2" name="Rectangle 1"/>
          <p:cNvSpPr/>
          <p:nvPr/>
        </p:nvSpPr>
        <p:spPr>
          <a:xfrm>
            <a:off x="915554" y="5276569"/>
            <a:ext cx="10483965" cy="1134862"/>
          </a:xfrm>
          <a:prstGeom prst="rect">
            <a:avLst/>
          </a:prstGeom>
        </p:spPr>
        <p:txBody>
          <a:bodyPr wrap="square">
            <a:spAutoFit/>
          </a:bodyPr>
          <a:lstStyle/>
          <a:p>
            <a:pPr lvl="0">
              <a:lnSpc>
                <a:spcPct val="150000"/>
              </a:lnSpc>
            </a:pPr>
            <a:r>
              <a:rPr lang="zh-CN" altLang="en-US" sz="2400" dirty="0">
                <a:solidFill>
                  <a:prstClr val="black"/>
                </a:solidFill>
                <a:latin typeface="Times New Roman" panose="02020603050405020304" pitchFamily="18" charset="0"/>
                <a:cs typeface="Times New Roman" panose="02020603050405020304" pitchFamily="18" charset="0"/>
              </a:rPr>
              <a:t>显然，若深度为</a:t>
            </a:r>
            <a:r>
              <a:rPr lang="en-US" altLang="zh-CN" sz="2400" dirty="0">
                <a:solidFill>
                  <a:prstClr val="black"/>
                </a:solidFill>
                <a:latin typeface="Times New Roman" panose="02020603050405020304" pitchFamily="18" charset="0"/>
                <a:cs typeface="Times New Roman" panose="02020603050405020304" pitchFamily="18" charset="0"/>
              </a:rPr>
              <a:t>k</a:t>
            </a:r>
            <a:r>
              <a:rPr lang="zh-CN" altLang="en-US" sz="2400" dirty="0">
                <a:solidFill>
                  <a:prstClr val="black"/>
                </a:solidFill>
                <a:latin typeface="Times New Roman" panose="02020603050405020304" pitchFamily="18" charset="0"/>
                <a:cs typeface="Times New Roman" panose="02020603050405020304" pitchFamily="18" charset="0"/>
              </a:rPr>
              <a:t>的二叉树具有</a:t>
            </a:r>
            <a:r>
              <a:rPr lang="en-US" altLang="zh-CN" sz="2400" dirty="0">
                <a:solidFill>
                  <a:prstClr val="black"/>
                </a:solidFill>
                <a:latin typeface="Times New Roman" panose="02020603050405020304" pitchFamily="18" charset="0"/>
                <a:cs typeface="Times New Roman" panose="02020603050405020304" pitchFamily="18" charset="0"/>
              </a:rPr>
              <a:t>2</a:t>
            </a:r>
            <a:r>
              <a:rPr lang="en-US" altLang="zh-CN" sz="2400" baseline="30000" dirty="0">
                <a:solidFill>
                  <a:prstClr val="black"/>
                </a:solidFill>
                <a:latin typeface="Times New Roman" panose="02020603050405020304" pitchFamily="18" charset="0"/>
                <a:cs typeface="Times New Roman" panose="02020603050405020304" pitchFamily="18" charset="0"/>
              </a:rPr>
              <a:t>k</a:t>
            </a:r>
            <a:r>
              <a:rPr lang="en-US" altLang="zh-CN" sz="2400" dirty="0">
                <a:solidFill>
                  <a:prstClr val="black"/>
                </a:solidFill>
                <a:latin typeface="Times New Roman" panose="02020603050405020304" pitchFamily="18" charset="0"/>
                <a:cs typeface="Times New Roman" panose="02020603050405020304" pitchFamily="18" charset="0"/>
              </a:rPr>
              <a:t>-1</a:t>
            </a:r>
            <a:r>
              <a:rPr lang="zh-CN" altLang="en-US" sz="2400" dirty="0">
                <a:solidFill>
                  <a:prstClr val="black"/>
                </a:solidFill>
                <a:latin typeface="Times New Roman" panose="02020603050405020304" pitchFamily="18" charset="0"/>
                <a:cs typeface="Times New Roman" panose="02020603050405020304" pitchFamily="18" charset="0"/>
              </a:rPr>
              <a:t>个结点，即每一层的结点数都达到最大，则该二叉树就是一棵满二叉树。</a:t>
            </a:r>
            <a:endParaRPr lang="zh-CN" altLang="en-US" sz="2400" dirty="0">
              <a:solidFill>
                <a:prstClr val="black"/>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6"/>
                                        </p:tgtEl>
                                        <p:attrNameLst>
                                          <p:attrName>style.visibility</p:attrName>
                                        </p:attrNameLst>
                                      </p:cBhvr>
                                      <p:to>
                                        <p:strVal val="visible"/>
                                      </p:to>
                                    </p:set>
                                    <p:animEffect transition="in" filter="wipe(left)">
                                      <p:cBhvr>
                                        <p:cTn id="11" dur="500"/>
                                        <p:tgtEl>
                                          <p:spTgt spid="86"/>
                                        </p:tgtEl>
                                      </p:cBhvr>
                                    </p:animEffect>
                                  </p:childTnLst>
                                </p:cTn>
                              </p:par>
                            </p:childTnLst>
                          </p:cTn>
                        </p:par>
                        <p:par>
                          <p:cTn id="12" fill="hold">
                            <p:stCondLst>
                              <p:cond delay="1000"/>
                            </p:stCondLst>
                            <p:childTnLst>
                              <p:par>
                                <p:cTn id="13" presetID="22" presetClass="entr" presetSubtype="8" fill="hold" grpId="0" nodeType="afterEffect" nodePh="1">
                                  <p:stCondLst>
                                    <p:cond delay="0"/>
                                  </p:stCondLst>
                                  <p:endCondLst>
                                    <p:cond evt="begin" delay="0">
                                      <p:tn val="13"/>
                                    </p:cond>
                                  </p:endCondLst>
                                  <p:childTnLst>
                                    <p:set>
                                      <p:cBhvr>
                                        <p:cTn id="14" dur="1" fill="hold">
                                          <p:stCondLst>
                                            <p:cond delay="0"/>
                                          </p:stCondLst>
                                        </p:cTn>
                                        <p:tgtEl>
                                          <p:spTgt spid="85">
                                            <p:txEl>
                                              <p:pRg st="0" end="0"/>
                                            </p:txEl>
                                          </p:spTgt>
                                        </p:tgtEl>
                                        <p:attrNameLst>
                                          <p:attrName>style.visibility</p:attrName>
                                        </p:attrNameLst>
                                      </p:cBhvr>
                                      <p:to>
                                        <p:strVal val="visible"/>
                                      </p:to>
                                    </p:set>
                                    <p:animEffect transition="in" filter="wipe(left)">
                                      <p:cBhvr>
                                        <p:cTn id="15" dur="500"/>
                                        <p:tgtEl>
                                          <p:spTgt spid="8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8"/>
                                        </p:tgtEl>
                                        <p:attrNameLst>
                                          <p:attrName>style.visibility</p:attrName>
                                        </p:attrNameLst>
                                      </p:cBhvr>
                                      <p:to>
                                        <p:strVal val="visible"/>
                                      </p:to>
                                    </p:set>
                                    <p:animEffect transition="in" filter="fade">
                                      <p:cBhvr>
                                        <p:cTn id="20" dur="500"/>
                                        <p:tgtEl>
                                          <p:spTgt spid="4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9"/>
                                        </p:tgtEl>
                                        <p:attrNameLst>
                                          <p:attrName>style.visibility</p:attrName>
                                        </p:attrNameLst>
                                      </p:cBhvr>
                                      <p:to>
                                        <p:strVal val="visible"/>
                                      </p:to>
                                    </p:set>
                                    <p:animEffect transition="in" filter="fade">
                                      <p:cBhvr>
                                        <p:cTn id="23" dur="500"/>
                                        <p:tgtEl>
                                          <p:spTgt spid="49"/>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 calcmode="lin" valueType="num">
                                      <p:cBhvr additive="base">
                                        <p:cTn id="28" dur="500" fill="hold"/>
                                        <p:tgtEl>
                                          <p:spTgt spid="2"/>
                                        </p:tgtEl>
                                        <p:attrNameLst>
                                          <p:attrName>ppt_x</p:attrName>
                                        </p:attrNameLst>
                                      </p:cBhvr>
                                      <p:tavLst>
                                        <p:tav tm="0">
                                          <p:val>
                                            <p:strVal val="#ppt_x"/>
                                          </p:val>
                                        </p:tav>
                                        <p:tav tm="100000">
                                          <p:val>
                                            <p:strVal val="#ppt_x"/>
                                          </p:val>
                                        </p:tav>
                                      </p:tavLst>
                                    </p:anim>
                                    <p:anim calcmode="lin" valueType="num">
                                      <p:cBhvr additive="base">
                                        <p:cTn id="29"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build="p"/>
      <p:bldP spid="86" grpId="0"/>
      <p:bldP spid="49" grpId="0"/>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150103" y="-168182"/>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5746368" cy="876848"/>
            <a:chOff x="326687" y="247818"/>
            <a:chExt cx="5872335" cy="725466"/>
          </a:xfrm>
        </p:grpSpPr>
        <p:sp>
          <p:nvSpPr>
            <p:cNvPr id="8" name="文本框 7"/>
            <p:cNvSpPr txBox="1"/>
            <p:nvPr/>
          </p:nvSpPr>
          <p:spPr bwMode="auto">
            <a:xfrm>
              <a:off x="1407043" y="413221"/>
              <a:ext cx="4791979"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二叉树的基本性质</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85" name="Rectangle 3"/>
          <p:cNvSpPr txBox="1">
            <a:spLocks noChangeArrowheads="1"/>
          </p:cNvSpPr>
          <p:nvPr/>
        </p:nvSpPr>
        <p:spPr>
          <a:xfrm>
            <a:off x="1051460" y="2587541"/>
            <a:ext cx="8157105" cy="75502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spcBef>
                <a:spcPts val="0"/>
              </a:spcBef>
              <a:buNone/>
            </a:pP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86" name="矩形 85"/>
          <p:cNvSpPr/>
          <p:nvPr/>
        </p:nvSpPr>
        <p:spPr>
          <a:xfrm>
            <a:off x="1051460" y="1668596"/>
            <a:ext cx="9842515" cy="978729"/>
          </a:xfrm>
          <a:prstGeom prst="rect">
            <a:avLst/>
          </a:prstGeom>
        </p:spPr>
        <p:txBody>
          <a:bodyPr wrap="squar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性质</a:t>
            </a:r>
            <a:r>
              <a:rPr lang="en-US" altLang="zh-CN" sz="2400" dirty="0">
                <a:solidFill>
                  <a:srgbClr val="0070C0"/>
                </a:solidFill>
                <a:latin typeface="Times New Roman" panose="02020603050405020304" pitchFamily="18" charset="0"/>
                <a:cs typeface="Times New Roman" panose="02020603050405020304" pitchFamily="18" charset="0"/>
              </a:rPr>
              <a:t>3</a:t>
            </a:r>
            <a:r>
              <a:rPr lang="zh-CN" altLang="en-US" sz="2400" dirty="0">
                <a:solidFill>
                  <a:srgbClr val="0070C0"/>
                </a:solidFill>
                <a:latin typeface="Times New Roman" panose="02020603050405020304" pitchFamily="18" charset="0"/>
                <a:cs typeface="Times New Roman" panose="02020603050405020304" pitchFamily="18" charset="0"/>
              </a:rPr>
              <a:t>：在二叉树中，若度为</a:t>
            </a:r>
            <a:r>
              <a:rPr lang="en-US" altLang="zh-CN" sz="2400" dirty="0">
                <a:solidFill>
                  <a:srgbClr val="0070C0"/>
                </a:solidFill>
                <a:latin typeface="Times New Roman" panose="02020603050405020304" pitchFamily="18" charset="0"/>
                <a:cs typeface="Times New Roman" panose="02020603050405020304" pitchFamily="18" charset="0"/>
              </a:rPr>
              <a:t>0</a:t>
            </a:r>
            <a:r>
              <a:rPr lang="zh-CN" altLang="en-US" sz="2400" dirty="0">
                <a:solidFill>
                  <a:srgbClr val="0070C0"/>
                </a:solidFill>
                <a:latin typeface="Times New Roman" panose="02020603050405020304" pitchFamily="18" charset="0"/>
                <a:cs typeface="Times New Roman" panose="02020603050405020304" pitchFamily="18" charset="0"/>
              </a:rPr>
              <a:t>的结点（即叶子结点）数为</a:t>
            </a:r>
            <a:r>
              <a:rPr lang="en-US" altLang="zh-CN" sz="2400" dirty="0">
                <a:solidFill>
                  <a:srgbClr val="0070C0"/>
                </a:solidFill>
                <a:latin typeface="Times New Roman" panose="02020603050405020304" pitchFamily="18" charset="0"/>
                <a:cs typeface="Times New Roman" panose="02020603050405020304" pitchFamily="18" charset="0"/>
              </a:rPr>
              <a:t>n</a:t>
            </a:r>
            <a:r>
              <a:rPr lang="en-US" altLang="zh-CN" sz="2400" baseline="-25000" dirty="0">
                <a:solidFill>
                  <a:srgbClr val="0070C0"/>
                </a:solidFill>
                <a:latin typeface="Times New Roman" panose="02020603050405020304" pitchFamily="18" charset="0"/>
                <a:cs typeface="Times New Roman" panose="02020603050405020304" pitchFamily="18" charset="0"/>
              </a:rPr>
              <a:t>0</a:t>
            </a:r>
            <a:r>
              <a:rPr lang="en-US" altLang="zh-CN" sz="2400" b="1" baseline="-25000" dirty="0">
                <a:latin typeface="+mn-ea"/>
              </a:rPr>
              <a:t> </a:t>
            </a:r>
            <a:r>
              <a:rPr lang="zh-CN" altLang="en-US" sz="2400" dirty="0">
                <a:solidFill>
                  <a:srgbClr val="0070C0"/>
                </a:solidFill>
                <a:latin typeface="Times New Roman" panose="02020603050405020304" pitchFamily="18" charset="0"/>
                <a:cs typeface="Times New Roman" panose="02020603050405020304" pitchFamily="18" charset="0"/>
              </a:rPr>
              <a:t>，度为</a:t>
            </a:r>
            <a:r>
              <a:rPr lang="en-US" altLang="zh-CN" sz="2400" dirty="0">
                <a:solidFill>
                  <a:srgbClr val="0070C0"/>
                </a:solidFill>
                <a:latin typeface="Times New Roman" panose="02020603050405020304" pitchFamily="18" charset="0"/>
                <a:cs typeface="Times New Roman" panose="02020603050405020304" pitchFamily="18" charset="0"/>
              </a:rPr>
              <a:t>2</a:t>
            </a:r>
            <a:r>
              <a:rPr lang="zh-CN" altLang="en-US" sz="2400" dirty="0">
                <a:solidFill>
                  <a:srgbClr val="0070C0"/>
                </a:solidFill>
                <a:latin typeface="Times New Roman" panose="02020603050405020304" pitchFamily="18" charset="0"/>
                <a:cs typeface="Times New Roman" panose="02020603050405020304" pitchFamily="18" charset="0"/>
              </a:rPr>
              <a:t>的结</a:t>
            </a:r>
            <a:endParaRPr lang="en-US" altLang="zh-CN" sz="2400" dirty="0">
              <a:solidFill>
                <a:srgbClr val="0070C0"/>
              </a:solidFill>
              <a:latin typeface="Times New Roman" panose="02020603050405020304" pitchFamily="18" charset="0"/>
              <a:cs typeface="Times New Roman" panose="02020603050405020304" pitchFamily="18" charset="0"/>
            </a:endParaRPr>
          </a:p>
          <a:p>
            <a:pPr>
              <a:lnSpc>
                <a:spcPct val="120000"/>
              </a:lnSpc>
            </a:pPr>
            <a:r>
              <a:rPr lang="en-US" altLang="zh-CN" sz="2400" dirty="0">
                <a:solidFill>
                  <a:srgbClr val="0070C0"/>
                </a:solidFill>
                <a:latin typeface="Times New Roman" panose="02020603050405020304" pitchFamily="18" charset="0"/>
                <a:cs typeface="Times New Roman" panose="02020603050405020304" pitchFamily="18" charset="0"/>
              </a:rPr>
              <a:t>              </a:t>
            </a:r>
            <a:r>
              <a:rPr lang="zh-CN" altLang="en-US" sz="2400" dirty="0">
                <a:solidFill>
                  <a:srgbClr val="0070C0"/>
                </a:solidFill>
                <a:latin typeface="Times New Roman" panose="02020603050405020304" pitchFamily="18" charset="0"/>
                <a:cs typeface="Times New Roman" panose="02020603050405020304" pitchFamily="18" charset="0"/>
              </a:rPr>
              <a:t>点数为</a:t>
            </a:r>
            <a:r>
              <a:rPr lang="en-US" altLang="zh-CN" sz="2400" dirty="0">
                <a:solidFill>
                  <a:srgbClr val="0070C0"/>
                </a:solidFill>
                <a:latin typeface="Times New Roman" panose="02020603050405020304" pitchFamily="18" charset="0"/>
                <a:cs typeface="Times New Roman" panose="02020603050405020304" pitchFamily="18" charset="0"/>
              </a:rPr>
              <a:t>n</a:t>
            </a:r>
            <a:r>
              <a:rPr lang="en-US" altLang="zh-CN" sz="2400" baseline="-25000" dirty="0">
                <a:solidFill>
                  <a:srgbClr val="0070C0"/>
                </a:solidFill>
                <a:latin typeface="Times New Roman" panose="02020603050405020304" pitchFamily="18" charset="0"/>
                <a:cs typeface="Times New Roman" panose="02020603050405020304" pitchFamily="18" charset="0"/>
              </a:rPr>
              <a:t>2</a:t>
            </a:r>
            <a:r>
              <a:rPr lang="en-US" altLang="zh-CN" sz="2400" b="1" baseline="-25000" dirty="0">
                <a:latin typeface="+mn-ea"/>
              </a:rPr>
              <a:t> </a:t>
            </a:r>
            <a:r>
              <a:rPr lang="zh-CN" altLang="en-US" sz="2400" dirty="0">
                <a:solidFill>
                  <a:srgbClr val="0070C0"/>
                </a:solidFill>
                <a:latin typeface="Times New Roman" panose="02020603050405020304" pitchFamily="18" charset="0"/>
                <a:cs typeface="Times New Roman" panose="02020603050405020304" pitchFamily="18" charset="0"/>
              </a:rPr>
              <a:t>，则</a:t>
            </a:r>
            <a:r>
              <a:rPr lang="en-US" altLang="zh-CN" sz="2400" dirty="0">
                <a:solidFill>
                  <a:srgbClr val="0070C0"/>
                </a:solidFill>
                <a:latin typeface="Times New Roman" panose="02020603050405020304" pitchFamily="18" charset="0"/>
                <a:cs typeface="Times New Roman" panose="02020603050405020304" pitchFamily="18" charset="0"/>
              </a:rPr>
              <a:t>n</a:t>
            </a:r>
            <a:r>
              <a:rPr lang="en-US" altLang="zh-CN" sz="2400" baseline="-25000" dirty="0">
                <a:solidFill>
                  <a:srgbClr val="0070C0"/>
                </a:solidFill>
                <a:latin typeface="Times New Roman" panose="02020603050405020304" pitchFamily="18" charset="0"/>
                <a:cs typeface="Times New Roman" panose="02020603050405020304" pitchFamily="18" charset="0"/>
              </a:rPr>
              <a:t>0</a:t>
            </a:r>
            <a:r>
              <a:rPr lang="en-US" altLang="zh-CN" sz="2400" dirty="0">
                <a:solidFill>
                  <a:srgbClr val="0070C0"/>
                </a:solidFill>
                <a:latin typeface="Times New Roman" panose="02020603050405020304" pitchFamily="18" charset="0"/>
                <a:cs typeface="Times New Roman" panose="02020603050405020304" pitchFamily="18" charset="0"/>
              </a:rPr>
              <a:t>=n</a:t>
            </a:r>
            <a:r>
              <a:rPr lang="en-US" altLang="zh-CN" sz="2400" baseline="-25000" dirty="0">
                <a:solidFill>
                  <a:srgbClr val="0070C0"/>
                </a:solidFill>
                <a:latin typeface="Times New Roman" panose="02020603050405020304" pitchFamily="18" charset="0"/>
                <a:cs typeface="Times New Roman" panose="02020603050405020304" pitchFamily="18" charset="0"/>
              </a:rPr>
              <a:t>2</a:t>
            </a:r>
            <a:r>
              <a:rPr lang="en-US" altLang="zh-CN" sz="2400" dirty="0">
                <a:solidFill>
                  <a:srgbClr val="0070C0"/>
                </a:solidFill>
                <a:latin typeface="Times New Roman" panose="02020603050405020304" pitchFamily="18" charset="0"/>
                <a:cs typeface="Times New Roman" panose="02020603050405020304" pitchFamily="18" charset="0"/>
              </a:rPr>
              <a:t>+1 </a:t>
            </a:r>
            <a:r>
              <a:rPr lang="zh-CN" altLang="en-US" sz="2400" dirty="0">
                <a:solidFill>
                  <a:srgbClr val="0070C0"/>
                </a:solidFill>
                <a:latin typeface="Times New Roman" panose="02020603050405020304" pitchFamily="18" charset="0"/>
                <a:cs typeface="Times New Roman" panose="02020603050405020304" pitchFamily="18" charset="0"/>
              </a:rPr>
              <a:t>。</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sp>
        <p:nvSpPr>
          <p:cNvPr id="67" name="矩形 66"/>
          <p:cNvSpPr/>
          <p:nvPr/>
        </p:nvSpPr>
        <p:spPr>
          <a:xfrm>
            <a:off x="1051460" y="2840080"/>
            <a:ext cx="9947466" cy="3416320"/>
          </a:xfrm>
          <a:prstGeom prst="rect">
            <a:avLst/>
          </a:prstGeom>
        </p:spPr>
        <p:txBody>
          <a:bodyPr wrap="square">
            <a:spAutoFit/>
          </a:bodyPr>
          <a:lstStyle/>
          <a:p>
            <a:pPr algn="just">
              <a:lnSpc>
                <a:spcPct val="150000"/>
              </a:lnSpc>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证明：设二叉树的结点总数为</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n</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，度为</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1</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的结点数为</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n</a:t>
            </a:r>
            <a:r>
              <a:rPr lang="en-US" altLang="zh-CN" sz="2400" baseline="-25000" dirty="0">
                <a:solidFill>
                  <a:schemeClr val="tx1">
                    <a:lumMod val="85000"/>
                    <a:lumOff val="15000"/>
                  </a:schemeClr>
                </a:solidFill>
                <a:latin typeface="Times New Roman" panose="02020603050405020304" pitchFamily="18" charset="0"/>
                <a:cs typeface="Times New Roman" panose="02020603050405020304" pitchFamily="18" charset="0"/>
              </a:rPr>
              <a:t>1</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50000"/>
              </a:lnSpc>
            </a:pPr>
            <a:r>
              <a:rPr lang="zh-CN" altLang="en-US" sz="2400" dirty="0">
                <a:latin typeface="Times New Roman" panose="02020603050405020304" pitchFamily="18" charset="0"/>
                <a:cs typeface="Times New Roman" panose="02020603050405020304" pitchFamily="18" charset="0"/>
              </a:rPr>
              <a:t>二叉树可以看作由三类具有不同度的结点组成，即</a:t>
            </a:r>
            <a:r>
              <a:rPr lang="en-US" altLang="zh-CN" sz="2400" dirty="0">
                <a:latin typeface="Times New Roman" panose="02020603050405020304" pitchFamily="18" charset="0"/>
                <a:cs typeface="Times New Roman" panose="02020603050405020304" pitchFamily="18" charset="0"/>
              </a:rPr>
              <a:t>n=n</a:t>
            </a:r>
            <a:r>
              <a:rPr lang="en-US" altLang="zh-CN" sz="2400" baseline="-25000" dirty="0">
                <a:latin typeface="Times New Roman" panose="02020603050405020304" pitchFamily="18" charset="0"/>
                <a:cs typeface="Times New Roman" panose="02020603050405020304" pitchFamily="18" charset="0"/>
              </a:rPr>
              <a:t>2</a:t>
            </a:r>
            <a:r>
              <a:rPr lang="en-US" altLang="zh-CN" sz="2400" dirty="0">
                <a:latin typeface="Times New Roman" panose="02020603050405020304" pitchFamily="18" charset="0"/>
                <a:cs typeface="Times New Roman" panose="02020603050405020304" pitchFamily="18" charset="0"/>
              </a:rPr>
              <a:t>+n</a:t>
            </a:r>
            <a:r>
              <a:rPr lang="en-US" altLang="zh-CN" sz="2400" baseline="-25000" dirty="0">
                <a:latin typeface="Times New Roman" panose="02020603050405020304" pitchFamily="18" charset="0"/>
                <a:cs typeface="Times New Roman" panose="02020603050405020304" pitchFamily="18" charset="0"/>
              </a:rPr>
              <a:t>1</a:t>
            </a:r>
            <a:r>
              <a:rPr lang="en-US" altLang="zh-CN" sz="2400" dirty="0">
                <a:latin typeface="Times New Roman" panose="02020603050405020304" pitchFamily="18" charset="0"/>
                <a:cs typeface="Times New Roman" panose="02020603050405020304" pitchFamily="18" charset="0"/>
              </a:rPr>
              <a:t>+n</a:t>
            </a:r>
            <a:r>
              <a:rPr lang="en-US" altLang="zh-CN" sz="2400" baseline="-25000" dirty="0">
                <a:latin typeface="Times New Roman" panose="02020603050405020304" pitchFamily="18" charset="0"/>
                <a:cs typeface="Times New Roman" panose="02020603050405020304" pitchFamily="18" charset="0"/>
              </a:rPr>
              <a:t>0 </a:t>
            </a:r>
            <a:r>
              <a:rPr lang="zh-CN" altLang="en-US" sz="2400" dirty="0">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a:p>
            <a:pPr algn="just">
              <a:lnSpc>
                <a:spcPct val="150000"/>
              </a:lnSpc>
            </a:pPr>
            <a:r>
              <a:rPr lang="zh-CN" altLang="en-US" sz="2400" dirty="0">
                <a:latin typeface="Times New Roman" panose="02020603050405020304" pitchFamily="18" charset="0"/>
                <a:cs typeface="Times New Roman" panose="02020603050405020304" pitchFamily="18" charset="0"/>
              </a:rPr>
              <a:t>除了根结点外每一个结点都是某一结点的孩子结点，因此二叉树又可以看作是由孩子结点和根结点组成，每一个度为</a:t>
            </a:r>
            <a:r>
              <a:rPr lang="en-US" altLang="zh-CN" sz="2400" dirty="0" err="1">
                <a:latin typeface="Times New Roman" panose="02020603050405020304" pitchFamily="18" charset="0"/>
                <a:cs typeface="Times New Roman" panose="02020603050405020304" pitchFamily="18" charset="0"/>
              </a:rPr>
              <a:t>i</a:t>
            </a:r>
            <a:r>
              <a:rPr lang="zh-CN" altLang="en-US" sz="2400" dirty="0">
                <a:latin typeface="Times New Roman" panose="02020603050405020304" pitchFamily="18" charset="0"/>
                <a:cs typeface="Times New Roman" panose="02020603050405020304" pitchFamily="18" charset="0"/>
              </a:rPr>
              <a:t>（</a:t>
            </a:r>
            <a:r>
              <a:rPr lang="en-US" altLang="zh-CN" sz="2400" dirty="0" err="1">
                <a:latin typeface="Times New Roman" panose="02020603050405020304" pitchFamily="18" charset="0"/>
                <a:cs typeface="Times New Roman" panose="02020603050405020304" pitchFamily="18" charset="0"/>
              </a:rPr>
              <a:t>i</a:t>
            </a:r>
            <a:r>
              <a:rPr lang="en-US" altLang="zh-CN" sz="2400" dirty="0">
                <a:latin typeface="Times New Roman" panose="02020603050405020304" pitchFamily="18" charset="0"/>
                <a:cs typeface="Times New Roman" panose="02020603050405020304" pitchFamily="18" charset="0"/>
              </a:rPr>
              <a:t>=0,1,2</a:t>
            </a:r>
            <a:r>
              <a:rPr lang="zh-CN" altLang="en-US" sz="2400" dirty="0">
                <a:latin typeface="Times New Roman" panose="02020603050405020304" pitchFamily="18" charset="0"/>
                <a:cs typeface="Times New Roman" panose="02020603050405020304" pitchFamily="18" charset="0"/>
              </a:rPr>
              <a:t>）的结点产生</a:t>
            </a:r>
            <a:r>
              <a:rPr lang="en-US" altLang="zh-CN" sz="2400" dirty="0" err="1">
                <a:latin typeface="Times New Roman" panose="02020603050405020304" pitchFamily="18" charset="0"/>
                <a:cs typeface="Times New Roman" panose="02020603050405020304" pitchFamily="18" charset="0"/>
              </a:rPr>
              <a:t>i</a:t>
            </a:r>
            <a:r>
              <a:rPr lang="zh-CN" altLang="en-US" sz="2400" dirty="0">
                <a:latin typeface="Times New Roman" panose="02020603050405020304" pitchFamily="18" charset="0"/>
                <a:cs typeface="Times New Roman" panose="02020603050405020304" pitchFamily="18" charset="0"/>
              </a:rPr>
              <a:t>个孩子结点，即</a:t>
            </a:r>
            <a:r>
              <a:rPr lang="en-US" altLang="zh-CN" sz="2400" dirty="0">
                <a:latin typeface="Times New Roman" panose="02020603050405020304" pitchFamily="18" charset="0"/>
                <a:cs typeface="Times New Roman" panose="02020603050405020304" pitchFamily="18" charset="0"/>
              </a:rPr>
              <a:t>n =(2n</a:t>
            </a:r>
            <a:r>
              <a:rPr lang="en-US" altLang="zh-CN" sz="2400" baseline="-25000" dirty="0">
                <a:latin typeface="Times New Roman" panose="02020603050405020304" pitchFamily="18" charset="0"/>
                <a:cs typeface="Times New Roman" panose="02020603050405020304" pitchFamily="18" charset="0"/>
              </a:rPr>
              <a:t>2</a:t>
            </a:r>
            <a:r>
              <a:rPr lang="en-US" altLang="zh-CN" sz="2400" dirty="0">
                <a:latin typeface="Times New Roman" panose="02020603050405020304" pitchFamily="18" charset="0"/>
                <a:cs typeface="Times New Roman" panose="02020603050405020304" pitchFamily="18" charset="0"/>
              </a:rPr>
              <a:t>+ 1n</a:t>
            </a:r>
            <a:r>
              <a:rPr lang="en-US" altLang="zh-CN" sz="2400" baseline="-25000" dirty="0">
                <a:latin typeface="Times New Roman" panose="02020603050405020304" pitchFamily="18" charset="0"/>
                <a:cs typeface="Times New Roman" panose="02020603050405020304" pitchFamily="18" charset="0"/>
              </a:rPr>
              <a:t>1</a:t>
            </a:r>
            <a:r>
              <a:rPr lang="en-US" altLang="zh-CN" sz="2400" dirty="0">
                <a:latin typeface="Times New Roman" panose="02020603050405020304" pitchFamily="18" charset="0"/>
                <a:cs typeface="Times New Roman" panose="02020603050405020304" pitchFamily="18" charset="0"/>
              </a:rPr>
              <a:t>+0n</a:t>
            </a:r>
            <a:r>
              <a:rPr lang="en-US" altLang="zh-CN" sz="2400" baseline="-25000" dirty="0">
                <a:latin typeface="Times New Roman" panose="02020603050405020304" pitchFamily="18" charset="0"/>
                <a:cs typeface="Times New Roman" panose="02020603050405020304" pitchFamily="18" charset="0"/>
              </a:rPr>
              <a:t>0</a:t>
            </a:r>
            <a:r>
              <a:rPr lang="en-US" altLang="zh-CN" sz="2400" dirty="0">
                <a:latin typeface="Times New Roman" panose="02020603050405020304" pitchFamily="18" charset="0"/>
                <a:cs typeface="Times New Roman" panose="02020603050405020304" pitchFamily="18" charset="0"/>
              </a:rPr>
              <a:t>)+1=</a:t>
            </a:r>
            <a:r>
              <a:rPr lang="pt-BR" altLang="zh-CN" sz="2400" dirty="0">
                <a:latin typeface="Times New Roman" panose="02020603050405020304" pitchFamily="18" charset="0"/>
                <a:cs typeface="Times New Roman" panose="02020603050405020304" pitchFamily="18" charset="0"/>
              </a:rPr>
              <a:t>2n</a:t>
            </a:r>
            <a:r>
              <a:rPr lang="pt-BR" altLang="zh-CN" sz="2400" baseline="-25000" dirty="0">
                <a:latin typeface="Times New Roman" panose="02020603050405020304" pitchFamily="18" charset="0"/>
                <a:cs typeface="Times New Roman" panose="02020603050405020304" pitchFamily="18" charset="0"/>
              </a:rPr>
              <a:t>2</a:t>
            </a:r>
            <a:r>
              <a:rPr lang="pt-BR" altLang="zh-CN" sz="2400" dirty="0">
                <a:latin typeface="Times New Roman" panose="02020603050405020304" pitchFamily="18" charset="0"/>
                <a:cs typeface="Times New Roman" panose="02020603050405020304" pitchFamily="18" charset="0"/>
              </a:rPr>
              <a:t>+ n</a:t>
            </a:r>
            <a:r>
              <a:rPr lang="pt-BR" altLang="zh-CN" sz="2400" baseline="-25000" dirty="0">
                <a:latin typeface="Times New Roman" panose="02020603050405020304" pitchFamily="18" charset="0"/>
                <a:cs typeface="Times New Roman" panose="02020603050405020304" pitchFamily="18" charset="0"/>
              </a:rPr>
              <a:t>1</a:t>
            </a:r>
            <a:r>
              <a:rPr lang="pt-BR" altLang="zh-CN" sz="2400" dirty="0">
                <a:latin typeface="Times New Roman" panose="02020603050405020304" pitchFamily="18" charset="0"/>
                <a:cs typeface="Times New Roman" panose="02020603050405020304" pitchFamily="18" charset="0"/>
              </a:rPr>
              <a:t>+1 </a:t>
            </a:r>
            <a:r>
              <a:rPr lang="zh-CN" altLang="en-US" sz="2400" dirty="0">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a:p>
            <a:pPr algn="just">
              <a:lnSpc>
                <a:spcPct val="150000"/>
              </a:lnSpc>
            </a:pPr>
            <a:r>
              <a:rPr lang="zh-CN" altLang="en-US" sz="2400" dirty="0">
                <a:latin typeface="Times New Roman" panose="02020603050405020304" pitchFamily="18" charset="0"/>
                <a:cs typeface="Times New Roman" panose="02020603050405020304" pitchFamily="18" charset="0"/>
              </a:rPr>
              <a:t>因此有</a:t>
            </a:r>
            <a:r>
              <a:rPr lang="pt-BR" altLang="zh-CN" sz="2400" dirty="0">
                <a:latin typeface="Times New Roman" panose="02020603050405020304" pitchFamily="18" charset="0"/>
                <a:cs typeface="Times New Roman" panose="02020603050405020304" pitchFamily="18" charset="0"/>
              </a:rPr>
              <a:t>n</a:t>
            </a:r>
            <a:r>
              <a:rPr lang="pt-BR" altLang="zh-CN" sz="2400" baseline="-25000" dirty="0">
                <a:latin typeface="Times New Roman" panose="02020603050405020304" pitchFamily="18" charset="0"/>
                <a:cs typeface="Times New Roman" panose="02020603050405020304" pitchFamily="18" charset="0"/>
              </a:rPr>
              <a:t>2</a:t>
            </a:r>
            <a:r>
              <a:rPr lang="pt-BR" altLang="zh-CN" sz="2400" dirty="0">
                <a:latin typeface="Times New Roman" panose="02020603050405020304" pitchFamily="18" charset="0"/>
                <a:cs typeface="Times New Roman" panose="02020603050405020304" pitchFamily="18" charset="0"/>
              </a:rPr>
              <a:t>+n</a:t>
            </a:r>
            <a:r>
              <a:rPr lang="pt-BR" altLang="zh-CN" sz="2400" baseline="-25000" dirty="0">
                <a:latin typeface="Times New Roman" panose="02020603050405020304" pitchFamily="18" charset="0"/>
                <a:cs typeface="Times New Roman" panose="02020603050405020304" pitchFamily="18" charset="0"/>
              </a:rPr>
              <a:t>1</a:t>
            </a:r>
            <a:r>
              <a:rPr lang="pt-BR" altLang="zh-CN" sz="2400" dirty="0">
                <a:latin typeface="Times New Roman" panose="02020603050405020304" pitchFamily="18" charset="0"/>
                <a:cs typeface="Times New Roman" panose="02020603050405020304" pitchFamily="18" charset="0"/>
              </a:rPr>
              <a:t>+n</a:t>
            </a:r>
            <a:r>
              <a:rPr lang="pt-BR" altLang="zh-CN" sz="2400" baseline="-25000" dirty="0">
                <a:latin typeface="Times New Roman" panose="02020603050405020304" pitchFamily="18" charset="0"/>
                <a:cs typeface="Times New Roman" panose="02020603050405020304" pitchFamily="18" charset="0"/>
              </a:rPr>
              <a:t>0</a:t>
            </a:r>
            <a:r>
              <a:rPr lang="pt-BR" altLang="zh-CN" sz="2400" dirty="0">
                <a:latin typeface="Times New Roman" panose="02020603050405020304" pitchFamily="18" charset="0"/>
                <a:cs typeface="Times New Roman" panose="02020603050405020304" pitchFamily="18" charset="0"/>
              </a:rPr>
              <a:t>=2n</a:t>
            </a:r>
            <a:r>
              <a:rPr lang="pt-BR" altLang="zh-CN" sz="2400" baseline="-25000" dirty="0">
                <a:latin typeface="Times New Roman" panose="02020603050405020304" pitchFamily="18" charset="0"/>
                <a:cs typeface="Times New Roman" panose="02020603050405020304" pitchFamily="18" charset="0"/>
              </a:rPr>
              <a:t>2</a:t>
            </a:r>
            <a:r>
              <a:rPr lang="pt-BR" altLang="zh-CN" sz="2400" dirty="0">
                <a:latin typeface="Times New Roman" panose="02020603050405020304" pitchFamily="18" charset="0"/>
                <a:cs typeface="Times New Roman" panose="02020603050405020304" pitchFamily="18" charset="0"/>
              </a:rPr>
              <a:t>+ n</a:t>
            </a:r>
            <a:r>
              <a:rPr lang="pt-BR" altLang="zh-CN" sz="2400" baseline="-25000" dirty="0">
                <a:latin typeface="Times New Roman" panose="02020603050405020304" pitchFamily="18" charset="0"/>
                <a:cs typeface="Times New Roman" panose="02020603050405020304" pitchFamily="18" charset="0"/>
              </a:rPr>
              <a:t>1</a:t>
            </a:r>
            <a:r>
              <a:rPr lang="pt-BR" altLang="zh-CN" sz="2400" dirty="0">
                <a:latin typeface="Times New Roman" panose="02020603050405020304" pitchFamily="18" charset="0"/>
                <a:cs typeface="Times New Roman" panose="02020603050405020304" pitchFamily="18" charset="0"/>
              </a:rPr>
              <a:t>+1</a:t>
            </a:r>
            <a:r>
              <a:rPr lang="zh-CN" altLang="pt-BR" sz="2400" dirty="0">
                <a:latin typeface="Times New Roman" panose="02020603050405020304" pitchFamily="18" charset="0"/>
                <a:cs typeface="Times New Roman" panose="02020603050405020304" pitchFamily="18" charset="0"/>
              </a:rPr>
              <a:t>，即</a:t>
            </a:r>
            <a:r>
              <a:rPr lang="pt-BR" altLang="zh-CN" sz="2400" dirty="0">
                <a:latin typeface="Times New Roman" panose="02020603050405020304" pitchFamily="18" charset="0"/>
                <a:cs typeface="Times New Roman" panose="02020603050405020304" pitchFamily="18" charset="0"/>
              </a:rPr>
              <a:t>n</a:t>
            </a:r>
            <a:r>
              <a:rPr lang="pt-BR" altLang="zh-CN" sz="2400" baseline="-25000" dirty="0">
                <a:latin typeface="Times New Roman" panose="02020603050405020304" pitchFamily="18" charset="0"/>
                <a:cs typeface="Times New Roman" panose="02020603050405020304" pitchFamily="18" charset="0"/>
              </a:rPr>
              <a:t>0</a:t>
            </a:r>
            <a:r>
              <a:rPr lang="pt-BR" altLang="zh-CN" sz="2400" dirty="0">
                <a:latin typeface="Times New Roman" panose="02020603050405020304" pitchFamily="18" charset="0"/>
                <a:cs typeface="Times New Roman" panose="02020603050405020304" pitchFamily="18" charset="0"/>
              </a:rPr>
              <a:t>=n</a:t>
            </a:r>
            <a:r>
              <a:rPr lang="pt-BR" altLang="zh-CN" sz="2400" baseline="-25000" dirty="0">
                <a:latin typeface="Times New Roman" panose="02020603050405020304" pitchFamily="18" charset="0"/>
                <a:cs typeface="Times New Roman" panose="02020603050405020304" pitchFamily="18" charset="0"/>
              </a:rPr>
              <a:t>2</a:t>
            </a:r>
            <a:r>
              <a:rPr lang="pt-BR" altLang="zh-CN" sz="2400" dirty="0">
                <a:latin typeface="Times New Roman" panose="02020603050405020304" pitchFamily="18" charset="0"/>
                <a:cs typeface="Times New Roman" panose="02020603050405020304" pitchFamily="18" charset="0"/>
              </a:rPr>
              <a:t>+1 </a:t>
            </a:r>
            <a:r>
              <a:rPr lang="zh-CN" altLang="en-US" sz="2400" dirty="0">
                <a:latin typeface="Times New Roman" panose="02020603050405020304" pitchFamily="18" charset="0"/>
                <a:cs typeface="Times New Roman" panose="02020603050405020304" pitchFamily="18" charset="0"/>
              </a:rPr>
              <a:t>。证毕。</a:t>
            </a:r>
            <a:endParaRPr lang="zh-CN" altLang="en-US" sz="2400" dirty="0">
              <a:latin typeface="Times New Roman" panose="02020603050405020304" pitchFamily="18" charset="0"/>
              <a:cs typeface="Times New Roman" panose="02020603050405020304" pitchFamily="18" charset="0"/>
            </a:endParaRPr>
          </a:p>
        </p:txBody>
      </p:sp>
      <p:grpSp>
        <p:nvGrpSpPr>
          <p:cNvPr id="31" name="组合 47"/>
          <p:cNvGrpSpPr/>
          <p:nvPr/>
        </p:nvGrpSpPr>
        <p:grpSpPr>
          <a:xfrm>
            <a:off x="618324" y="2491475"/>
            <a:ext cx="10737653" cy="4283794"/>
            <a:chOff x="1584402" y="1903846"/>
            <a:chExt cx="9062674" cy="3823037"/>
          </a:xfrm>
        </p:grpSpPr>
        <p:grpSp>
          <p:nvGrpSpPr>
            <p:cNvPr id="32" name="组合 49"/>
            <p:cNvGrpSpPr/>
            <p:nvPr/>
          </p:nvGrpSpPr>
          <p:grpSpPr>
            <a:xfrm>
              <a:off x="1584402" y="3589771"/>
              <a:ext cx="9062674" cy="2137112"/>
              <a:chOff x="1584402" y="3589771"/>
              <a:chExt cx="9062674" cy="2137112"/>
            </a:xfrm>
          </p:grpSpPr>
          <p:sp>
            <p:nvSpPr>
              <p:cNvPr id="43" name="任意多边形: 形状 60"/>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梯形 61"/>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62"/>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
              <p:cNvSpPr/>
              <p:nvPr/>
            </p:nvSpPr>
            <p:spPr>
              <a:xfrm rot="3411735" flipV="1">
                <a:off x="1546838" y="5397384"/>
                <a:ext cx="460512" cy="6461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64"/>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8" name="任意多边形: 形状 65"/>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86"/>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87"/>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88"/>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50"/>
            <p:cNvGrpSpPr/>
            <p:nvPr/>
          </p:nvGrpSpPr>
          <p:grpSpPr>
            <a:xfrm flipH="1" flipV="1">
              <a:off x="1584402" y="1903846"/>
              <a:ext cx="9062674" cy="2137112"/>
              <a:chOff x="1584402" y="3589771"/>
              <a:chExt cx="9062674" cy="2137112"/>
            </a:xfrm>
          </p:grpSpPr>
          <p:sp>
            <p:nvSpPr>
              <p:cNvPr id="34" name="任意多边形: 形状 51"/>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5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5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4"/>
              <p:cNvSpPr/>
              <p:nvPr/>
            </p:nvSpPr>
            <p:spPr>
              <a:xfrm rot="3609186" flipV="1">
                <a:off x="1544455" y="5395004"/>
                <a:ext cx="460512" cy="6461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5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任意多边形: 形状 56"/>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5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5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5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6"/>
                                        </p:tgtEl>
                                        <p:attrNameLst>
                                          <p:attrName>style.visibility</p:attrName>
                                        </p:attrNameLst>
                                      </p:cBhvr>
                                      <p:to>
                                        <p:strVal val="visible"/>
                                      </p:to>
                                    </p:set>
                                    <p:animEffect transition="in" filter="wipe(left)">
                                      <p:cBhvr>
                                        <p:cTn id="11" dur="500"/>
                                        <p:tgtEl>
                                          <p:spTgt spid="8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fade">
                                      <p:cBhvr>
                                        <p:cTn id="15" dur="500"/>
                                        <p:tgtEl>
                                          <p:spTgt spid="31"/>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67"/>
                                        </p:tgtEl>
                                        <p:attrNameLst>
                                          <p:attrName>style.visibility</p:attrName>
                                        </p:attrNameLst>
                                      </p:cBhvr>
                                      <p:to>
                                        <p:strVal val="visible"/>
                                      </p:to>
                                    </p:set>
                                    <p:animEffect transition="in" filter="wipe(left)">
                                      <p:cBhvr>
                                        <p:cTn id="19"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p:bldP spid="6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945982" y="1730499"/>
            <a:ext cx="9591675" cy="978729"/>
          </a:xfrm>
          <a:prstGeom prst="rect">
            <a:avLst/>
          </a:prstGeom>
        </p:spPr>
        <p:txBody>
          <a:bodyPr wrap="squar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性质</a:t>
            </a:r>
            <a:r>
              <a:rPr lang="en-US" altLang="zh-CN" sz="2400" dirty="0">
                <a:solidFill>
                  <a:srgbClr val="0070C0"/>
                </a:solidFill>
                <a:latin typeface="Times New Roman" panose="02020603050405020304" pitchFamily="18" charset="0"/>
                <a:cs typeface="Times New Roman" panose="02020603050405020304" pitchFamily="18" charset="0"/>
              </a:rPr>
              <a:t>4</a:t>
            </a:r>
            <a:r>
              <a:rPr lang="zh-CN" altLang="en-US" sz="2400" dirty="0">
                <a:solidFill>
                  <a:srgbClr val="0070C0"/>
                </a:solidFill>
                <a:latin typeface="Times New Roman" panose="02020603050405020304" pitchFamily="18" charset="0"/>
                <a:cs typeface="Times New Roman" panose="02020603050405020304" pitchFamily="18" charset="0"/>
              </a:rPr>
              <a:t>：具有</a:t>
            </a:r>
            <a:r>
              <a:rPr lang="en-US" altLang="zh-CN" sz="2400" dirty="0">
                <a:solidFill>
                  <a:srgbClr val="0070C0"/>
                </a:solidFill>
                <a:latin typeface="Times New Roman" panose="02020603050405020304" pitchFamily="18" charset="0"/>
                <a:cs typeface="Times New Roman" panose="02020603050405020304" pitchFamily="18" charset="0"/>
              </a:rPr>
              <a:t>n</a:t>
            </a:r>
            <a:r>
              <a:rPr lang="zh-CN" altLang="en-US" sz="2400" dirty="0">
                <a:solidFill>
                  <a:srgbClr val="0070C0"/>
                </a:solidFill>
                <a:latin typeface="Times New Roman" panose="02020603050405020304" pitchFamily="18" charset="0"/>
                <a:cs typeface="Times New Roman" panose="02020603050405020304" pitchFamily="18" charset="0"/>
              </a:rPr>
              <a:t>个结点的完全二叉树其深度为</a:t>
            </a:r>
            <a:r>
              <a:rPr lang="zh-CN" altLang="en-US" sz="2400" dirty="0">
                <a:solidFill>
                  <a:srgbClr val="0070C0"/>
                </a:solidFill>
                <a:latin typeface="Times New Roman" panose="02020603050405020304" pitchFamily="18" charset="0"/>
                <a:cs typeface="Times New Roman" panose="02020603050405020304" pitchFamily="18" charset="0"/>
                <a:sym typeface="Symbol" panose="05050102010706020507" pitchFamily="18" charset="2"/>
              </a:rPr>
              <a:t></a:t>
            </a:r>
            <a:r>
              <a:rPr lang="en-US" altLang="zh-CN" sz="2400" dirty="0">
                <a:solidFill>
                  <a:srgbClr val="0070C0"/>
                </a:solidFill>
                <a:latin typeface="Times New Roman" panose="02020603050405020304" pitchFamily="18" charset="0"/>
                <a:cs typeface="Times New Roman" panose="02020603050405020304" pitchFamily="18" charset="0"/>
              </a:rPr>
              <a:t>log2</a:t>
            </a:r>
            <a:r>
              <a:rPr lang="en-US" altLang="zh-CN" sz="2400" baseline="30000" dirty="0">
                <a:solidFill>
                  <a:srgbClr val="0070C0"/>
                </a:solidFill>
                <a:latin typeface="Times New Roman" panose="02020603050405020304" pitchFamily="18" charset="0"/>
                <a:cs typeface="Times New Roman" panose="02020603050405020304" pitchFamily="18" charset="0"/>
              </a:rPr>
              <a:t>n</a:t>
            </a:r>
            <a:r>
              <a:rPr lang="en-US" altLang="zh-CN" sz="2400" dirty="0">
                <a:solidFill>
                  <a:srgbClr val="0070C0"/>
                </a:solidFill>
                <a:latin typeface="Times New Roman" panose="02020603050405020304" pitchFamily="18" charset="0"/>
                <a:cs typeface="Times New Roman" panose="02020603050405020304" pitchFamily="18" charset="0"/>
                <a:sym typeface="Symbol" panose="05050102010706020507" pitchFamily="18" charset="2"/>
              </a:rPr>
              <a:t></a:t>
            </a:r>
            <a:r>
              <a:rPr lang="en-US" altLang="zh-CN" sz="2400" dirty="0">
                <a:solidFill>
                  <a:srgbClr val="0070C0"/>
                </a:solidFill>
                <a:latin typeface="Times New Roman" panose="02020603050405020304" pitchFamily="18" charset="0"/>
                <a:cs typeface="Times New Roman" panose="02020603050405020304" pitchFamily="18" charset="0"/>
              </a:rPr>
              <a:t>+1</a:t>
            </a:r>
            <a:r>
              <a:rPr lang="zh-CN" altLang="en-US" sz="2400" dirty="0">
                <a:solidFill>
                  <a:srgbClr val="0070C0"/>
                </a:solidFill>
                <a:latin typeface="Times New Roman" panose="02020603050405020304" pitchFamily="18" charset="0"/>
                <a:cs typeface="Times New Roman" panose="02020603050405020304" pitchFamily="18" charset="0"/>
              </a:rPr>
              <a:t>（其中</a:t>
            </a:r>
            <a:r>
              <a:rPr lang="zh-CN" altLang="en-US" sz="2400" dirty="0">
                <a:solidFill>
                  <a:srgbClr val="0070C0"/>
                </a:solidFill>
                <a:latin typeface="Times New Roman" panose="02020603050405020304" pitchFamily="18" charset="0"/>
                <a:cs typeface="Times New Roman" panose="02020603050405020304" pitchFamily="18" charset="0"/>
                <a:sym typeface="Symbol" panose="05050102010706020507" pitchFamily="18" charset="2"/>
              </a:rPr>
              <a:t></a:t>
            </a:r>
            <a:r>
              <a:rPr lang="en-US" altLang="zh-CN" sz="2400" dirty="0">
                <a:solidFill>
                  <a:srgbClr val="0070C0"/>
                </a:solidFill>
                <a:latin typeface="Times New Roman" panose="02020603050405020304" pitchFamily="18" charset="0"/>
                <a:cs typeface="Times New Roman" panose="02020603050405020304" pitchFamily="18" charset="0"/>
              </a:rPr>
              <a:t>log2</a:t>
            </a:r>
            <a:r>
              <a:rPr lang="en-US" altLang="zh-CN" sz="2400" baseline="30000" dirty="0">
                <a:solidFill>
                  <a:srgbClr val="0070C0"/>
                </a:solidFill>
                <a:latin typeface="Times New Roman" panose="02020603050405020304" pitchFamily="18" charset="0"/>
                <a:cs typeface="Times New Roman" panose="02020603050405020304" pitchFamily="18" charset="0"/>
              </a:rPr>
              <a:t>n</a:t>
            </a:r>
            <a:r>
              <a:rPr lang="en-US" altLang="zh-CN" sz="2400" dirty="0">
                <a:solidFill>
                  <a:srgbClr val="0070C0"/>
                </a:solidFill>
                <a:latin typeface="Times New Roman" panose="02020603050405020304" pitchFamily="18" charset="0"/>
                <a:cs typeface="Times New Roman" panose="02020603050405020304" pitchFamily="18" charset="0"/>
                <a:sym typeface="Symbol" panose="05050102010706020507" pitchFamily="18" charset="2"/>
              </a:rPr>
              <a:t></a:t>
            </a:r>
            <a:r>
              <a:rPr lang="zh-CN" altLang="en-US" sz="2400" dirty="0">
                <a:solidFill>
                  <a:srgbClr val="0070C0"/>
                </a:solidFill>
                <a:latin typeface="Times New Roman" panose="02020603050405020304" pitchFamily="18" charset="0"/>
                <a:cs typeface="Times New Roman" panose="02020603050405020304" pitchFamily="18" charset="0"/>
              </a:rPr>
              <a:t>表示  </a:t>
            </a:r>
            <a:endParaRPr lang="en-US" altLang="zh-CN" sz="2400" dirty="0">
              <a:solidFill>
                <a:srgbClr val="0070C0"/>
              </a:solidFill>
              <a:latin typeface="Times New Roman" panose="02020603050405020304" pitchFamily="18" charset="0"/>
              <a:cs typeface="Times New Roman" panose="02020603050405020304" pitchFamily="18" charset="0"/>
            </a:endParaRPr>
          </a:p>
          <a:p>
            <a:pPr>
              <a:lnSpc>
                <a:spcPct val="120000"/>
              </a:lnSpc>
            </a:pPr>
            <a:r>
              <a:rPr lang="en-US" altLang="zh-CN" sz="2400" dirty="0">
                <a:solidFill>
                  <a:srgbClr val="0070C0"/>
                </a:solidFill>
                <a:latin typeface="Times New Roman" panose="02020603050405020304" pitchFamily="18" charset="0"/>
                <a:cs typeface="Times New Roman" panose="02020603050405020304" pitchFamily="18" charset="0"/>
              </a:rPr>
              <a:t>              </a:t>
            </a:r>
            <a:r>
              <a:rPr lang="zh-CN" altLang="en-US" sz="2400" dirty="0">
                <a:solidFill>
                  <a:srgbClr val="0070C0"/>
                </a:solidFill>
                <a:latin typeface="Times New Roman" panose="02020603050405020304" pitchFamily="18" charset="0"/>
                <a:cs typeface="Times New Roman" panose="02020603050405020304" pitchFamily="18" charset="0"/>
              </a:rPr>
              <a:t>不大于</a:t>
            </a:r>
            <a:r>
              <a:rPr lang="en-US" altLang="zh-CN" sz="2400" dirty="0">
                <a:solidFill>
                  <a:srgbClr val="0070C0"/>
                </a:solidFill>
                <a:latin typeface="Times New Roman" panose="02020603050405020304" pitchFamily="18" charset="0"/>
                <a:cs typeface="Times New Roman" panose="02020603050405020304" pitchFamily="18" charset="0"/>
              </a:rPr>
              <a:t>log2</a:t>
            </a:r>
            <a:r>
              <a:rPr lang="en-US" altLang="zh-CN" sz="2400" baseline="30000" dirty="0">
                <a:solidFill>
                  <a:srgbClr val="0070C0"/>
                </a:solidFill>
                <a:latin typeface="Times New Roman" panose="02020603050405020304" pitchFamily="18" charset="0"/>
                <a:cs typeface="Times New Roman" panose="02020603050405020304" pitchFamily="18" charset="0"/>
              </a:rPr>
              <a:t>n</a:t>
            </a:r>
            <a:r>
              <a:rPr lang="zh-CN" altLang="en-US" sz="2400" dirty="0">
                <a:solidFill>
                  <a:srgbClr val="0070C0"/>
                </a:solidFill>
                <a:latin typeface="Times New Roman" panose="02020603050405020304" pitchFamily="18" charset="0"/>
                <a:cs typeface="Times New Roman" panose="02020603050405020304" pitchFamily="18" charset="0"/>
              </a:rPr>
              <a:t>的最大整数）。</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49001" y="555626"/>
            <a:ext cx="5746368" cy="876848"/>
            <a:chOff x="326687" y="247818"/>
            <a:chExt cx="5872335" cy="725466"/>
          </a:xfrm>
        </p:grpSpPr>
        <p:sp>
          <p:nvSpPr>
            <p:cNvPr id="55" name="文本框 54"/>
            <p:cNvSpPr txBox="1"/>
            <p:nvPr/>
          </p:nvSpPr>
          <p:spPr bwMode="auto">
            <a:xfrm>
              <a:off x="1407043" y="413221"/>
              <a:ext cx="4791979"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二叉树的基本性质</a:t>
              </a:r>
              <a:endParaRPr lang="zh-CN" altLang="en-US" sz="2400" kern="0" dirty="0">
                <a:solidFill>
                  <a:srgbClr val="0070C0"/>
                </a:solidFill>
                <a:latin typeface="+mn-ea"/>
              </a:endParaRPr>
            </a:p>
          </p:txBody>
        </p:sp>
        <p:grpSp>
          <p:nvGrpSpPr>
            <p:cNvPr id="56" name="组合 55"/>
            <p:cNvGrpSpPr/>
            <p:nvPr/>
          </p:nvGrpSpPr>
          <p:grpSpPr>
            <a:xfrm>
              <a:off x="326687" y="247818"/>
              <a:ext cx="4861582" cy="725466"/>
              <a:chOff x="326687" y="247818"/>
              <a:chExt cx="4861582" cy="725466"/>
            </a:xfrm>
          </p:grpSpPr>
          <p:grpSp>
            <p:nvGrpSpPr>
              <p:cNvPr id="57" name="组合 56"/>
              <p:cNvGrpSpPr/>
              <p:nvPr/>
            </p:nvGrpSpPr>
            <p:grpSpPr>
              <a:xfrm>
                <a:off x="349799" y="247818"/>
                <a:ext cx="4791980" cy="261575"/>
                <a:chOff x="349799" y="247818"/>
                <a:chExt cx="4791980" cy="261575"/>
              </a:xfrm>
            </p:grpSpPr>
            <p:cxnSp>
              <p:nvCxnSpPr>
                <p:cNvPr id="72" name="直接连接符 7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77" name="任意多边形: 形状 7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8" name="组合 57"/>
              <p:cNvGrpSpPr/>
              <p:nvPr/>
            </p:nvGrpSpPr>
            <p:grpSpPr>
              <a:xfrm>
                <a:off x="349799" y="711709"/>
                <a:ext cx="4815092" cy="261575"/>
                <a:chOff x="358852" y="925118"/>
                <a:chExt cx="4815092" cy="261575"/>
              </a:xfrm>
            </p:grpSpPr>
            <p:cxnSp>
              <p:nvCxnSpPr>
                <p:cNvPr id="65" name="直接连接符 6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71" name="任意多边形: 形状 7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9" name="组合 58"/>
              <p:cNvGrpSpPr/>
              <p:nvPr/>
            </p:nvGrpSpPr>
            <p:grpSpPr>
              <a:xfrm>
                <a:off x="5138963" y="489126"/>
                <a:ext cx="49306" cy="329693"/>
                <a:chOff x="5138963" y="489126"/>
                <a:chExt cx="49306" cy="329693"/>
              </a:xfrm>
            </p:grpSpPr>
            <p:sp>
              <p:nvSpPr>
                <p:cNvPr id="63" name="椭圆 6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4" name="椭圆 6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0" name="组合 59"/>
              <p:cNvGrpSpPr/>
              <p:nvPr/>
            </p:nvGrpSpPr>
            <p:grpSpPr>
              <a:xfrm>
                <a:off x="326687" y="399838"/>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78" name="矩形 77"/>
          <p:cNvSpPr/>
          <p:nvPr/>
        </p:nvSpPr>
        <p:spPr>
          <a:xfrm>
            <a:off x="1714513" y="3007253"/>
            <a:ext cx="9161712" cy="3416320"/>
          </a:xfrm>
          <a:prstGeom prst="rect">
            <a:avLst/>
          </a:prstGeom>
        </p:spPr>
        <p:txBody>
          <a:bodyPr wrap="square">
            <a:spAutoFit/>
          </a:bodyPr>
          <a:lstStyle/>
          <a:p>
            <a:pPr>
              <a:lnSpc>
                <a:spcPct val="125000"/>
              </a:lnSpc>
            </a:pPr>
            <a:r>
              <a:rPr lang="zh-CN" altLang="en-US" sz="2400" dirty="0">
                <a:latin typeface="Times New Roman" panose="02020603050405020304" pitchFamily="18" charset="0"/>
                <a:cs typeface="Times New Roman" panose="02020603050405020304" pitchFamily="18" charset="0"/>
              </a:rPr>
              <a:t>证明：设完全二叉树的深度为</a:t>
            </a:r>
            <a:r>
              <a:rPr lang="en-US" altLang="zh-CN" sz="2400" dirty="0">
                <a:latin typeface="Times New Roman" panose="02020603050405020304" pitchFamily="18" charset="0"/>
                <a:cs typeface="Times New Roman" panose="02020603050405020304" pitchFamily="18" charset="0"/>
              </a:rPr>
              <a:t>k</a:t>
            </a:r>
            <a:r>
              <a:rPr lang="zh-CN" altLang="en-US" sz="2400" dirty="0">
                <a:latin typeface="Times New Roman" panose="02020603050405020304" pitchFamily="18" charset="0"/>
                <a:cs typeface="Times New Roman" panose="02020603050405020304" pitchFamily="18" charset="0"/>
              </a:rPr>
              <a:t>，则根据完全二叉树的定义可知其结点数</a:t>
            </a:r>
            <a:r>
              <a:rPr lang="en-US" altLang="zh-CN" sz="2400" dirty="0">
                <a:latin typeface="Times New Roman" panose="02020603050405020304" pitchFamily="18" charset="0"/>
                <a:cs typeface="Times New Roman" panose="02020603050405020304" pitchFamily="18" charset="0"/>
              </a:rPr>
              <a:t>n</a:t>
            </a:r>
            <a:r>
              <a:rPr lang="zh-CN" altLang="en-US" sz="2400" dirty="0">
                <a:latin typeface="Times New Roman" panose="02020603050405020304" pitchFamily="18" charset="0"/>
                <a:cs typeface="Times New Roman" panose="02020603050405020304" pitchFamily="18" charset="0"/>
              </a:rPr>
              <a:t>大于深度为</a:t>
            </a:r>
            <a:r>
              <a:rPr lang="en-US" altLang="zh-CN" sz="2400" dirty="0">
                <a:latin typeface="Times New Roman" panose="02020603050405020304" pitchFamily="18" charset="0"/>
                <a:cs typeface="Times New Roman" panose="02020603050405020304" pitchFamily="18" charset="0"/>
              </a:rPr>
              <a:t>k-1</a:t>
            </a:r>
            <a:r>
              <a:rPr lang="zh-CN" altLang="en-US" sz="2400" dirty="0">
                <a:latin typeface="Times New Roman" panose="02020603050405020304" pitchFamily="18" charset="0"/>
                <a:cs typeface="Times New Roman" panose="02020603050405020304" pitchFamily="18" charset="0"/>
              </a:rPr>
              <a:t>的满二叉树的结点数、小于等于深度为</a:t>
            </a:r>
            <a:r>
              <a:rPr lang="en-US" altLang="zh-CN" sz="2400" dirty="0">
                <a:latin typeface="Times New Roman" panose="02020603050405020304" pitchFamily="18" charset="0"/>
                <a:cs typeface="Times New Roman" panose="02020603050405020304" pitchFamily="18" charset="0"/>
              </a:rPr>
              <a:t>k</a:t>
            </a:r>
            <a:r>
              <a:rPr lang="zh-CN" altLang="en-US" sz="2400" dirty="0">
                <a:latin typeface="Times New Roman" panose="02020603050405020304" pitchFamily="18" charset="0"/>
                <a:cs typeface="Times New Roman" panose="02020603050405020304" pitchFamily="18" charset="0"/>
              </a:rPr>
              <a:t>的满二叉树的结点数。</a:t>
            </a:r>
            <a:endParaRPr lang="en-US" altLang="zh-CN" sz="2400" dirty="0">
              <a:latin typeface="Times New Roman" panose="02020603050405020304" pitchFamily="18" charset="0"/>
              <a:cs typeface="Times New Roman" panose="02020603050405020304" pitchFamily="18" charset="0"/>
            </a:endParaRPr>
          </a:p>
          <a:p>
            <a:pPr>
              <a:lnSpc>
                <a:spcPct val="125000"/>
              </a:lnSpc>
            </a:pPr>
            <a:r>
              <a:rPr lang="zh-CN" altLang="en-US" sz="2400" dirty="0">
                <a:latin typeface="Times New Roman" panose="02020603050405020304" pitchFamily="18" charset="0"/>
                <a:cs typeface="Times New Roman" panose="02020603050405020304" pitchFamily="18" charset="0"/>
              </a:rPr>
              <a:t>再由性质</a:t>
            </a:r>
            <a:r>
              <a:rPr lang="en-US" altLang="zh-CN" sz="2400" dirty="0">
                <a:latin typeface="Times New Roman" panose="02020603050405020304" pitchFamily="18" charset="0"/>
                <a:cs typeface="Times New Roman" panose="02020603050405020304" pitchFamily="18" charset="0"/>
              </a:rPr>
              <a:t>2</a:t>
            </a:r>
            <a:r>
              <a:rPr lang="zh-CN" altLang="en-US" sz="2400" dirty="0">
                <a:latin typeface="Times New Roman" panose="02020603050405020304" pitchFamily="18" charset="0"/>
                <a:cs typeface="Times New Roman" panose="02020603050405020304" pitchFamily="18" charset="0"/>
              </a:rPr>
              <a:t>可得：</a:t>
            </a:r>
            <a:r>
              <a:rPr lang="en-US" altLang="zh-CN" sz="2400" dirty="0">
                <a:latin typeface="Times New Roman" panose="02020603050405020304" pitchFamily="18" charset="0"/>
                <a:cs typeface="Times New Roman" panose="02020603050405020304" pitchFamily="18" charset="0"/>
              </a:rPr>
              <a:t> 2</a:t>
            </a:r>
            <a:r>
              <a:rPr lang="en-US" altLang="zh-CN" sz="2400" baseline="30000" dirty="0">
                <a:latin typeface="Times New Roman" panose="02020603050405020304" pitchFamily="18" charset="0"/>
                <a:cs typeface="Times New Roman" panose="02020603050405020304" pitchFamily="18" charset="0"/>
              </a:rPr>
              <a:t>k-1</a:t>
            </a:r>
            <a:r>
              <a:rPr lang="en-US" altLang="zh-CN" sz="2400" dirty="0">
                <a:latin typeface="Times New Roman" panose="02020603050405020304" pitchFamily="18" charset="0"/>
                <a:cs typeface="Times New Roman" panose="02020603050405020304" pitchFamily="18" charset="0"/>
              </a:rPr>
              <a:t>-1&lt;n≤2</a:t>
            </a:r>
            <a:r>
              <a:rPr lang="en-US" altLang="zh-CN" sz="2400" baseline="30000" dirty="0">
                <a:latin typeface="Times New Roman" panose="02020603050405020304" pitchFamily="18" charset="0"/>
                <a:cs typeface="Times New Roman" panose="02020603050405020304" pitchFamily="18" charset="0"/>
              </a:rPr>
              <a:t>k</a:t>
            </a:r>
            <a:r>
              <a:rPr lang="en-US" altLang="zh-CN" sz="2400" dirty="0">
                <a:latin typeface="Times New Roman" panose="02020603050405020304" pitchFamily="18" charset="0"/>
                <a:cs typeface="Times New Roman" panose="02020603050405020304" pitchFamily="18" charset="0"/>
              </a:rPr>
              <a:t>-1 </a:t>
            </a:r>
            <a:r>
              <a:rPr lang="zh-CN" altLang="en-US" sz="2400" dirty="0">
                <a:latin typeface="Times New Roman" panose="02020603050405020304" pitchFamily="18" charset="0"/>
                <a:cs typeface="Times New Roman" panose="02020603050405020304" pitchFamily="18" charset="0"/>
              </a:rPr>
              <a:t>，即</a:t>
            </a:r>
            <a:r>
              <a:rPr lang="en-US" altLang="zh-CN" sz="2400" dirty="0">
                <a:latin typeface="Times New Roman" panose="02020603050405020304" pitchFamily="18" charset="0"/>
                <a:cs typeface="Times New Roman" panose="02020603050405020304" pitchFamily="18" charset="0"/>
              </a:rPr>
              <a:t>2</a:t>
            </a:r>
            <a:r>
              <a:rPr lang="en-US" altLang="zh-CN" sz="2400" baseline="30000" dirty="0">
                <a:latin typeface="Times New Roman" panose="02020603050405020304" pitchFamily="18" charset="0"/>
                <a:cs typeface="Times New Roman" panose="02020603050405020304" pitchFamily="18" charset="0"/>
              </a:rPr>
              <a:t>k</a:t>
            </a:r>
            <a:r>
              <a:rPr lang="en-US" altLang="zh-CN" sz="2400" dirty="0">
                <a:latin typeface="Times New Roman" panose="02020603050405020304" pitchFamily="18" charset="0"/>
                <a:cs typeface="Times New Roman" panose="02020603050405020304" pitchFamily="18" charset="0"/>
              </a:rPr>
              <a:t>-1≤n&lt;2</a:t>
            </a:r>
            <a:r>
              <a:rPr lang="en-US" altLang="zh-CN" sz="2400" baseline="30000" dirty="0">
                <a:latin typeface="Times New Roman" panose="02020603050405020304" pitchFamily="18" charset="0"/>
                <a:cs typeface="Times New Roman" panose="02020603050405020304" pitchFamily="18" charset="0"/>
              </a:rPr>
              <a:t>k </a:t>
            </a:r>
            <a:r>
              <a:rPr lang="zh-CN" altLang="en-US" sz="2400" dirty="0">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a:p>
            <a:pPr>
              <a:lnSpc>
                <a:spcPct val="125000"/>
              </a:lnSpc>
            </a:pPr>
            <a:r>
              <a:rPr lang="zh-CN" altLang="en-US" sz="2400" dirty="0">
                <a:latin typeface="Times New Roman" panose="02020603050405020304" pitchFamily="18" charset="0"/>
                <a:cs typeface="Times New Roman" panose="02020603050405020304" pitchFamily="18" charset="0"/>
              </a:rPr>
              <a:t>两边同时取以</a:t>
            </a:r>
            <a:r>
              <a:rPr lang="en-US" altLang="zh-CN" sz="2400" dirty="0">
                <a:latin typeface="Times New Roman" panose="02020603050405020304" pitchFamily="18" charset="0"/>
                <a:cs typeface="Times New Roman" panose="02020603050405020304" pitchFamily="18" charset="0"/>
              </a:rPr>
              <a:t>2</a:t>
            </a:r>
            <a:r>
              <a:rPr lang="zh-CN" altLang="en-US" sz="2400" dirty="0">
                <a:latin typeface="Times New Roman" panose="02020603050405020304" pitchFamily="18" charset="0"/>
                <a:cs typeface="Times New Roman" panose="02020603050405020304" pitchFamily="18" charset="0"/>
              </a:rPr>
              <a:t>为底的对数，可得：</a:t>
            </a:r>
            <a:r>
              <a:rPr lang="en-US" altLang="zh-CN" sz="2400" dirty="0">
                <a:latin typeface="Times New Roman" panose="02020603050405020304" pitchFamily="18" charset="0"/>
                <a:cs typeface="Times New Roman" panose="02020603050405020304" pitchFamily="18" charset="0"/>
              </a:rPr>
              <a:t> k-1≤log2</a:t>
            </a:r>
            <a:r>
              <a:rPr lang="en-US" altLang="zh-CN" sz="2400" baseline="30000" dirty="0">
                <a:latin typeface="Times New Roman" panose="02020603050405020304" pitchFamily="18" charset="0"/>
                <a:cs typeface="Times New Roman" panose="02020603050405020304" pitchFamily="18" charset="0"/>
              </a:rPr>
              <a:t>n</a:t>
            </a:r>
            <a:r>
              <a:rPr lang="en-US" altLang="zh-CN" sz="2400" dirty="0">
                <a:latin typeface="Times New Roman" panose="02020603050405020304" pitchFamily="18" charset="0"/>
                <a:cs typeface="Times New Roman" panose="02020603050405020304" pitchFamily="18" charset="0"/>
              </a:rPr>
              <a:t>&lt;k </a:t>
            </a:r>
            <a:r>
              <a:rPr lang="zh-CN" altLang="en-US" sz="2400" dirty="0">
                <a:latin typeface="Times New Roman" panose="02020603050405020304" pitchFamily="18" charset="0"/>
                <a:cs typeface="Times New Roman" panose="02020603050405020304" pitchFamily="18" charset="0"/>
              </a:rPr>
              <a:t>，即</a:t>
            </a:r>
            <a:r>
              <a:rPr lang="en-US" altLang="zh-CN" sz="2400" dirty="0">
                <a:latin typeface="Times New Roman" panose="02020603050405020304" pitchFamily="18" charset="0"/>
                <a:cs typeface="Times New Roman" panose="02020603050405020304" pitchFamily="18" charset="0"/>
              </a:rPr>
              <a:t>k-1=</a:t>
            </a:r>
            <a:r>
              <a:rPr lang="en-US" altLang="zh-CN" sz="2400" dirty="0">
                <a:latin typeface="Times New Roman" panose="02020603050405020304" pitchFamily="18" charset="0"/>
                <a:cs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cs typeface="Times New Roman" panose="02020603050405020304" pitchFamily="18" charset="0"/>
              </a:rPr>
              <a:t>log2</a:t>
            </a:r>
            <a:r>
              <a:rPr lang="en-US" altLang="zh-CN" sz="2400" baseline="30000" dirty="0">
                <a:latin typeface="Times New Roman" panose="02020603050405020304" pitchFamily="18" charset="0"/>
                <a:cs typeface="Times New Roman" panose="02020603050405020304" pitchFamily="18" charset="0"/>
              </a:rPr>
              <a:t>n</a:t>
            </a:r>
            <a:r>
              <a:rPr lang="en-US" altLang="zh-CN" sz="2400" dirty="0">
                <a:latin typeface="Times New Roman" panose="02020603050405020304" pitchFamily="18" charset="0"/>
                <a:cs typeface="Times New Roman" panose="02020603050405020304" pitchFamily="18" charset="0"/>
                <a:sym typeface="Symbol" panose="05050102010706020507" pitchFamily="18" charset="2"/>
              </a:rPr>
              <a:t></a:t>
            </a:r>
            <a:r>
              <a:rPr lang="zh-CN" altLang="en-US" sz="2400" dirty="0">
                <a:latin typeface="Times New Roman" panose="02020603050405020304" pitchFamily="18" charset="0"/>
                <a:cs typeface="Times New Roman" panose="02020603050405020304" pitchFamily="18" charset="0"/>
              </a:rPr>
              <a:t>或</a:t>
            </a:r>
            <a:r>
              <a:rPr lang="en-US" altLang="zh-CN" sz="2400" dirty="0">
                <a:latin typeface="Times New Roman" panose="02020603050405020304" pitchFamily="18" charset="0"/>
                <a:cs typeface="Times New Roman" panose="02020603050405020304" pitchFamily="18" charset="0"/>
              </a:rPr>
              <a:t>k=</a:t>
            </a:r>
            <a:r>
              <a:rPr lang="en-US" altLang="zh-CN" sz="2400" dirty="0">
                <a:latin typeface="Times New Roman" panose="02020603050405020304" pitchFamily="18" charset="0"/>
                <a:cs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cs typeface="Times New Roman" panose="02020603050405020304" pitchFamily="18" charset="0"/>
              </a:rPr>
              <a:t>log2</a:t>
            </a:r>
            <a:r>
              <a:rPr lang="en-US" altLang="zh-CN" sz="2400" baseline="30000" dirty="0">
                <a:latin typeface="Times New Roman" panose="02020603050405020304" pitchFamily="18" charset="0"/>
                <a:cs typeface="Times New Roman" panose="02020603050405020304" pitchFamily="18" charset="0"/>
              </a:rPr>
              <a:t>n</a:t>
            </a:r>
            <a:r>
              <a:rPr lang="en-US" altLang="zh-CN" sz="2400" dirty="0">
                <a:latin typeface="Times New Roman" panose="02020603050405020304" pitchFamily="18" charset="0"/>
                <a:cs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cs typeface="Times New Roman" panose="02020603050405020304" pitchFamily="18" charset="0"/>
              </a:rPr>
              <a:t>+1 </a:t>
            </a:r>
            <a:r>
              <a:rPr lang="zh-CN" altLang="en-US" sz="2400" dirty="0">
                <a:latin typeface="Times New Roman" panose="02020603050405020304" pitchFamily="18" charset="0"/>
                <a:cs typeface="Times New Roman" panose="02020603050405020304" pitchFamily="18" charset="0"/>
              </a:rPr>
              <a:t>。证毕。</a:t>
            </a:r>
            <a:endParaRPr lang="zh-CN" altLang="en-US" sz="2400" dirty="0">
              <a:latin typeface="Times New Roman" panose="02020603050405020304" pitchFamily="18" charset="0"/>
              <a:cs typeface="Times New Roman" panose="02020603050405020304" pitchFamily="18" charset="0"/>
            </a:endParaRPr>
          </a:p>
          <a:p>
            <a:pPr>
              <a:lnSpc>
                <a:spcPct val="150000"/>
              </a:lnSpc>
            </a:pPr>
            <a:endParaRPr lang="zh-CN" altLang="en-US" sz="2400" dirty="0">
              <a:latin typeface="Times New Roman" panose="02020603050405020304" pitchFamily="18" charset="0"/>
              <a:cs typeface="Times New Roman" panose="02020603050405020304" pitchFamily="18" charset="0"/>
            </a:endParaRPr>
          </a:p>
        </p:txBody>
      </p:sp>
      <p:grpSp>
        <p:nvGrpSpPr>
          <p:cNvPr id="53" name="组合 47"/>
          <p:cNvGrpSpPr/>
          <p:nvPr/>
        </p:nvGrpSpPr>
        <p:grpSpPr>
          <a:xfrm>
            <a:off x="1301524" y="2808336"/>
            <a:ext cx="10062667" cy="3313790"/>
            <a:chOff x="1584402" y="1903846"/>
            <a:chExt cx="9062674" cy="3823037"/>
          </a:xfrm>
        </p:grpSpPr>
        <p:grpSp>
          <p:nvGrpSpPr>
            <p:cNvPr id="79" name="组合 49"/>
            <p:cNvGrpSpPr/>
            <p:nvPr/>
          </p:nvGrpSpPr>
          <p:grpSpPr>
            <a:xfrm>
              <a:off x="1584402" y="3589771"/>
              <a:ext cx="9062674" cy="2137112"/>
              <a:chOff x="1584402" y="3589771"/>
              <a:chExt cx="9062674" cy="2137112"/>
            </a:xfrm>
          </p:grpSpPr>
          <p:sp>
            <p:nvSpPr>
              <p:cNvPr id="90" name="任意多边形: 形状 60"/>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梯形 61"/>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梯形 62"/>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梯形 4"/>
              <p:cNvSpPr/>
              <p:nvPr/>
            </p:nvSpPr>
            <p:spPr>
              <a:xfrm rot="2765905" flipV="1">
                <a:off x="1546838" y="5397384"/>
                <a:ext cx="460511" cy="6461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64"/>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5" name="任意多边形: 形状 65"/>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形状 86"/>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87"/>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形状 88"/>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50"/>
            <p:cNvGrpSpPr/>
            <p:nvPr/>
          </p:nvGrpSpPr>
          <p:grpSpPr>
            <a:xfrm flipH="1" flipV="1">
              <a:off x="1584402" y="1903846"/>
              <a:ext cx="9062674" cy="2137112"/>
              <a:chOff x="1584402" y="3589771"/>
              <a:chExt cx="9062674" cy="2137112"/>
            </a:xfrm>
          </p:grpSpPr>
          <p:sp>
            <p:nvSpPr>
              <p:cNvPr id="81" name="任意多边形: 形状 51"/>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梯形 5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梯形 5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梯形 4"/>
              <p:cNvSpPr/>
              <p:nvPr/>
            </p:nvSpPr>
            <p:spPr>
              <a:xfrm rot="2702286" flipV="1">
                <a:off x="1544456" y="5395004"/>
                <a:ext cx="460511" cy="6461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5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6" name="任意多边形: 形状 56"/>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5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5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5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left)">
                                      <p:cBhvr>
                                        <p:cTn id="11" dur="500"/>
                                        <p:tgtEl>
                                          <p:spTgt spid="5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3"/>
                                        </p:tgtEl>
                                        <p:attrNameLst>
                                          <p:attrName>style.visibility</p:attrName>
                                        </p:attrNameLst>
                                      </p:cBhvr>
                                      <p:to>
                                        <p:strVal val="visible"/>
                                      </p:to>
                                    </p:set>
                                    <p:animEffect transition="in" filter="fade">
                                      <p:cBhvr>
                                        <p:cTn id="16" dur="500"/>
                                        <p:tgtEl>
                                          <p:spTgt spid="53"/>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78"/>
                                        </p:tgtEl>
                                        <p:attrNameLst>
                                          <p:attrName>style.visibility</p:attrName>
                                        </p:attrNameLst>
                                      </p:cBhvr>
                                      <p:to>
                                        <p:strVal val="visible"/>
                                      </p:to>
                                    </p:set>
                                    <p:animEffect transition="in" filter="wipe(left)">
                                      <p:cBhvr>
                                        <p:cTn id="20"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7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矩形 51"/>
          <p:cNvSpPr/>
          <p:nvPr/>
        </p:nvSpPr>
        <p:spPr>
          <a:xfrm>
            <a:off x="695325" y="1854963"/>
            <a:ext cx="10244042" cy="497765"/>
          </a:xfrm>
          <a:prstGeom prst="rect">
            <a:avLst/>
          </a:prstGeom>
        </p:spPr>
        <p:txBody>
          <a:bodyPr wrap="squar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性质</a:t>
            </a:r>
            <a:r>
              <a:rPr lang="en-US" altLang="zh-CN" sz="2400" dirty="0">
                <a:solidFill>
                  <a:srgbClr val="0070C0"/>
                </a:solidFill>
                <a:latin typeface="Times New Roman" panose="02020603050405020304" pitchFamily="18" charset="0"/>
                <a:cs typeface="Times New Roman" panose="02020603050405020304" pitchFamily="18" charset="0"/>
              </a:rPr>
              <a:t>5</a:t>
            </a:r>
            <a:r>
              <a:rPr lang="zh-CN" altLang="en-US" sz="2400" dirty="0">
                <a:solidFill>
                  <a:srgbClr val="0070C0"/>
                </a:solidFill>
                <a:latin typeface="Times New Roman" panose="02020603050405020304" pitchFamily="18" charset="0"/>
                <a:cs typeface="Times New Roman" panose="02020603050405020304" pitchFamily="18" charset="0"/>
              </a:rPr>
              <a:t>：采用顺序编号的完全二叉树具有如下性质：</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54" name="组合 53"/>
          <p:cNvGrpSpPr/>
          <p:nvPr/>
        </p:nvGrpSpPr>
        <p:grpSpPr>
          <a:xfrm>
            <a:off x="549001" y="555626"/>
            <a:ext cx="5746368" cy="876848"/>
            <a:chOff x="326687" y="247818"/>
            <a:chExt cx="5872335" cy="725466"/>
          </a:xfrm>
        </p:grpSpPr>
        <p:sp>
          <p:nvSpPr>
            <p:cNvPr id="55" name="文本框 54"/>
            <p:cNvSpPr txBox="1"/>
            <p:nvPr/>
          </p:nvSpPr>
          <p:spPr bwMode="auto">
            <a:xfrm>
              <a:off x="1407043" y="413221"/>
              <a:ext cx="4791979"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二叉树的基本性质</a:t>
              </a:r>
              <a:endParaRPr lang="zh-CN" altLang="en-US" sz="2400" kern="0" dirty="0">
                <a:solidFill>
                  <a:srgbClr val="0070C0"/>
                </a:solidFill>
                <a:latin typeface="+mn-ea"/>
              </a:endParaRPr>
            </a:p>
          </p:txBody>
        </p:sp>
        <p:grpSp>
          <p:nvGrpSpPr>
            <p:cNvPr id="56" name="组合 55"/>
            <p:cNvGrpSpPr/>
            <p:nvPr/>
          </p:nvGrpSpPr>
          <p:grpSpPr>
            <a:xfrm>
              <a:off x="326687" y="247818"/>
              <a:ext cx="4861582" cy="725466"/>
              <a:chOff x="326687" y="247818"/>
              <a:chExt cx="4861582" cy="725466"/>
            </a:xfrm>
          </p:grpSpPr>
          <p:grpSp>
            <p:nvGrpSpPr>
              <p:cNvPr id="57" name="组合 56"/>
              <p:cNvGrpSpPr/>
              <p:nvPr/>
            </p:nvGrpSpPr>
            <p:grpSpPr>
              <a:xfrm>
                <a:off x="349799" y="247818"/>
                <a:ext cx="4791980" cy="261575"/>
                <a:chOff x="349799" y="247818"/>
                <a:chExt cx="4791980" cy="261575"/>
              </a:xfrm>
            </p:grpSpPr>
            <p:cxnSp>
              <p:nvCxnSpPr>
                <p:cNvPr id="72" name="直接连接符 7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77" name="任意多边形: 形状 7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8" name="组合 57"/>
              <p:cNvGrpSpPr/>
              <p:nvPr/>
            </p:nvGrpSpPr>
            <p:grpSpPr>
              <a:xfrm>
                <a:off x="349799" y="711709"/>
                <a:ext cx="4815092" cy="261575"/>
                <a:chOff x="358852" y="925118"/>
                <a:chExt cx="4815092" cy="261575"/>
              </a:xfrm>
            </p:grpSpPr>
            <p:cxnSp>
              <p:nvCxnSpPr>
                <p:cNvPr id="65" name="直接连接符 6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71" name="任意多边形: 形状 7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9" name="组合 58"/>
              <p:cNvGrpSpPr/>
              <p:nvPr/>
            </p:nvGrpSpPr>
            <p:grpSpPr>
              <a:xfrm>
                <a:off x="5138963" y="489126"/>
                <a:ext cx="49306" cy="329693"/>
                <a:chOff x="5138963" y="489126"/>
                <a:chExt cx="49306" cy="329693"/>
              </a:xfrm>
            </p:grpSpPr>
            <p:sp>
              <p:nvSpPr>
                <p:cNvPr id="63" name="椭圆 6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4" name="椭圆 6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0" name="组合 59"/>
              <p:cNvGrpSpPr/>
              <p:nvPr/>
            </p:nvGrpSpPr>
            <p:grpSpPr>
              <a:xfrm>
                <a:off x="326687" y="399838"/>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78" name="矩形 77"/>
          <p:cNvSpPr/>
          <p:nvPr/>
        </p:nvSpPr>
        <p:spPr>
          <a:xfrm>
            <a:off x="1094329" y="2752730"/>
            <a:ext cx="9938855" cy="3443415"/>
          </a:xfrm>
          <a:prstGeom prst="rect">
            <a:avLst/>
          </a:prstGeom>
        </p:spPr>
        <p:txBody>
          <a:bodyPr vert="horz" lIns="91440" tIns="45720" rIns="91440" bIns="45720" rtlCol="0">
            <a:normAutofit/>
          </a:bodyPr>
          <a:lstStyle/>
          <a:p>
            <a:pPr algn="just">
              <a:lnSpc>
                <a:spcPct val="150000"/>
              </a:lnSpc>
            </a:pP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）若一个分支结点的编号为</a:t>
            </a:r>
            <a:r>
              <a:rPr lang="en-US" altLang="zh-CN" sz="2400" dirty="0" err="1">
                <a:latin typeface="Times New Roman" panose="02020603050405020304" pitchFamily="18" charset="0"/>
                <a:cs typeface="Times New Roman" panose="02020603050405020304" pitchFamily="18" charset="0"/>
              </a:rPr>
              <a:t>i</a:t>
            </a:r>
            <a:r>
              <a:rPr lang="zh-CN" altLang="en-US" sz="2400" dirty="0">
                <a:latin typeface="Times New Roman" panose="02020603050405020304" pitchFamily="18" charset="0"/>
                <a:cs typeface="Times New Roman" panose="02020603050405020304" pitchFamily="18" charset="0"/>
              </a:rPr>
              <a:t>，则其左子树的根结点（即左孩子结点）   </a:t>
            </a:r>
            <a:endParaRPr lang="en-US" altLang="zh-CN" sz="2400" dirty="0">
              <a:latin typeface="Times New Roman" panose="02020603050405020304" pitchFamily="18" charset="0"/>
              <a:cs typeface="Times New Roman" panose="02020603050405020304" pitchFamily="18" charset="0"/>
            </a:endParaRPr>
          </a:p>
          <a:p>
            <a:pPr algn="just">
              <a:lnSpc>
                <a:spcPct val="150000"/>
              </a:lnSpc>
            </a:pPr>
            <a:r>
              <a:rPr lang="en-US"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编号为</a:t>
            </a:r>
            <a:r>
              <a:rPr lang="en-US" altLang="zh-CN" sz="2400" dirty="0">
                <a:latin typeface="Times New Roman" panose="02020603050405020304" pitchFamily="18" charset="0"/>
                <a:cs typeface="Times New Roman" panose="02020603050405020304" pitchFamily="18" charset="0"/>
              </a:rPr>
              <a:t>2*</a:t>
            </a:r>
            <a:r>
              <a:rPr lang="en-US" altLang="zh-CN" sz="2400" dirty="0" err="1">
                <a:latin typeface="Times New Roman" panose="02020603050405020304" pitchFamily="18" charset="0"/>
                <a:cs typeface="Times New Roman" panose="02020603050405020304" pitchFamily="18" charset="0"/>
              </a:rPr>
              <a:t>i</a:t>
            </a:r>
            <a:r>
              <a:rPr lang="zh-CN" altLang="en-US" sz="2400" dirty="0">
                <a:latin typeface="Times New Roman" panose="02020603050405020304" pitchFamily="18" charset="0"/>
                <a:cs typeface="Times New Roman" panose="02020603050405020304" pitchFamily="18" charset="0"/>
              </a:rPr>
              <a:t>，右子树的根结点（即右孩子结点）编号为</a:t>
            </a:r>
            <a:r>
              <a:rPr lang="en-US" altLang="zh-CN" sz="2400" dirty="0">
                <a:latin typeface="Times New Roman" panose="02020603050405020304" pitchFamily="18" charset="0"/>
                <a:cs typeface="Times New Roman" panose="02020603050405020304" pitchFamily="18" charset="0"/>
              </a:rPr>
              <a:t>2*i+1</a:t>
            </a:r>
            <a:r>
              <a:rPr lang="zh-CN" altLang="en-US"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algn="just">
              <a:lnSpc>
                <a:spcPct val="150000"/>
              </a:lnSpc>
            </a:pP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2</a:t>
            </a:r>
            <a:r>
              <a:rPr lang="zh-CN" altLang="en-US" sz="2400" dirty="0">
                <a:latin typeface="Times New Roman" panose="02020603050405020304" pitchFamily="18" charset="0"/>
                <a:cs typeface="Times New Roman" panose="02020603050405020304" pitchFamily="18" charset="0"/>
              </a:rPr>
              <a:t>）若一个非根结点的编号为</a:t>
            </a:r>
            <a:r>
              <a:rPr lang="en-US" altLang="zh-CN" sz="2400" dirty="0">
                <a:latin typeface="Times New Roman" panose="02020603050405020304" pitchFamily="18" charset="0"/>
                <a:cs typeface="Times New Roman" panose="02020603050405020304" pitchFamily="18" charset="0"/>
              </a:rPr>
              <a:t>i</a:t>
            </a:r>
            <a:r>
              <a:rPr lang="zh-CN" altLang="en-US" sz="2400" dirty="0">
                <a:latin typeface="Times New Roman" panose="02020603050405020304" pitchFamily="18" charset="0"/>
                <a:cs typeface="Times New Roman" panose="02020603050405020304" pitchFamily="18" charset="0"/>
              </a:rPr>
              <a:t>，则其双亲结点的编号为</a:t>
            </a:r>
            <a:r>
              <a:rPr lang="zh-CN" altLang="en-US" sz="2400" dirty="0">
                <a:latin typeface="Times New Roman" panose="02020603050405020304" pitchFamily="18" charset="0"/>
                <a:cs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cs typeface="Times New Roman" panose="02020603050405020304" pitchFamily="18" charset="0"/>
              </a:rPr>
              <a:t>i/2</a:t>
            </a:r>
            <a:r>
              <a:rPr lang="en-US" altLang="zh-CN" sz="2400" dirty="0">
                <a:latin typeface="Times New Roman" panose="02020603050405020304" pitchFamily="18" charset="0"/>
                <a:cs typeface="Times New Roman" panose="02020603050405020304" pitchFamily="18" charset="0"/>
                <a:sym typeface="Symbol" panose="05050102010706020507" pitchFamily="18" charset="2"/>
              </a:rPr>
              <a:t></a:t>
            </a:r>
            <a:r>
              <a:rPr lang="zh-CN" altLang="en-US" sz="2400" dirty="0">
                <a:latin typeface="Times New Roman" panose="02020603050405020304" pitchFamily="18" charset="0"/>
                <a:cs typeface="Times New Roman" panose="02020603050405020304" pitchFamily="18" charset="0"/>
              </a:rPr>
              <a:t>（其中</a:t>
            </a:r>
            <a:r>
              <a:rPr lang="zh-CN" altLang="en-US" sz="2400" dirty="0">
                <a:latin typeface="Times New Roman" panose="02020603050405020304" pitchFamily="18" charset="0"/>
                <a:cs typeface="Times New Roman" panose="02020603050405020304" pitchFamily="18" charset="0"/>
                <a:sym typeface="Symbol" panose="05050102010706020507" pitchFamily="18" charset="2"/>
              </a:rPr>
              <a:t></a:t>
            </a:r>
            <a:r>
              <a:rPr lang="en-US" altLang="zh-CN" sz="2400" dirty="0">
                <a:latin typeface="Times New Roman" panose="02020603050405020304" pitchFamily="18" charset="0"/>
                <a:cs typeface="Times New Roman" panose="02020603050405020304" pitchFamily="18" charset="0"/>
              </a:rPr>
              <a:t>i/2</a:t>
            </a:r>
            <a:r>
              <a:rPr lang="en-US" altLang="zh-CN" sz="2400" dirty="0">
                <a:latin typeface="Times New Roman" panose="02020603050405020304" pitchFamily="18" charset="0"/>
                <a:cs typeface="Times New Roman" panose="02020603050405020304" pitchFamily="18" charset="0"/>
                <a:sym typeface="Symbol" panose="05050102010706020507" pitchFamily="18" charset="2"/>
              </a:rPr>
              <a:t></a:t>
            </a:r>
            <a:r>
              <a:rPr lang="zh-CN" altLang="en-US" sz="2400" dirty="0">
                <a:latin typeface="Times New Roman" panose="02020603050405020304" pitchFamily="18" charset="0"/>
                <a:cs typeface="Times New Roman" panose="02020603050405020304" pitchFamily="18" charset="0"/>
              </a:rPr>
              <a:t>表示不大于</a:t>
            </a:r>
            <a:r>
              <a:rPr lang="en-US" altLang="zh-CN" sz="2400" dirty="0">
                <a:latin typeface="Times New Roman" panose="02020603050405020304" pitchFamily="18" charset="0"/>
                <a:cs typeface="Times New Roman" panose="02020603050405020304" pitchFamily="18" charset="0"/>
              </a:rPr>
              <a:t>i/2</a:t>
            </a:r>
            <a:r>
              <a:rPr lang="zh-CN" altLang="en-US" sz="2400" dirty="0">
                <a:latin typeface="Times New Roman" panose="02020603050405020304" pitchFamily="18" charset="0"/>
                <a:cs typeface="Times New Roman" panose="02020603050405020304" pitchFamily="18" charset="0"/>
              </a:rPr>
              <a:t>的最大整数）。</a:t>
            </a:r>
            <a:endParaRPr lang="zh-CN" altLang="en-US" sz="2400" dirty="0">
              <a:latin typeface="Times New Roman" panose="02020603050405020304" pitchFamily="18" charset="0"/>
              <a:cs typeface="Times New Roman" panose="02020603050405020304" pitchFamily="18" charset="0"/>
            </a:endParaRPr>
          </a:p>
          <a:p>
            <a:pPr algn="just">
              <a:lnSpc>
                <a:spcPct val="150000"/>
              </a:lnSpc>
            </a:pP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50000"/>
              </a:lnSpc>
            </a:pP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50000"/>
              </a:lnSpc>
            </a:pP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50000"/>
              </a:lnSpc>
            </a:pP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50000"/>
              </a:lnSpc>
            </a:pP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left)">
                                      <p:cBhvr>
                                        <p:cTn id="11" dur="500"/>
                                        <p:tgtEl>
                                          <p:spTgt spid="5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8"/>
                                        </p:tgtEl>
                                        <p:attrNameLst>
                                          <p:attrName>style.visibility</p:attrName>
                                        </p:attrNameLst>
                                      </p:cBhvr>
                                      <p:to>
                                        <p:strVal val="visible"/>
                                      </p:to>
                                    </p:set>
                                    <p:animEffect transition="in" filter="wipe(left)">
                                      <p:cBhvr>
                                        <p:cTn id="15"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7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4294967295"/>
          </p:nvPr>
        </p:nvSpPr>
        <p:spPr>
          <a:xfrm>
            <a:off x="1394197" y="1520361"/>
            <a:ext cx="6359703" cy="755026"/>
          </a:xfrm>
        </p:spPr>
        <p:txBody>
          <a:bodyPr>
            <a:normAutofit/>
          </a:bodyPr>
          <a:lstStyle/>
          <a:p>
            <a:pPr marL="0" indent="0" algn="just">
              <a:lnSpc>
                <a:spcPct val="150000"/>
              </a:lnSpc>
              <a:spcBef>
                <a:spcPts val="0"/>
              </a:spcBef>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二叉树一般需要进行下面的基本操作：</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4793020" cy="876848"/>
            <a:chOff x="326687" y="247818"/>
            <a:chExt cx="5247397" cy="725466"/>
          </a:xfrm>
        </p:grpSpPr>
        <p:sp>
          <p:nvSpPr>
            <p:cNvPr id="8" name="文本框 7"/>
            <p:cNvSpPr txBox="1"/>
            <p:nvPr/>
          </p:nvSpPr>
          <p:spPr bwMode="auto">
            <a:xfrm>
              <a:off x="931471" y="412399"/>
              <a:ext cx="464261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二叉树的抽象数据类型</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37" name="组合 36"/>
          <p:cNvGrpSpPr/>
          <p:nvPr/>
        </p:nvGrpSpPr>
        <p:grpSpPr>
          <a:xfrm>
            <a:off x="1017387" y="2539958"/>
            <a:ext cx="2215834" cy="2215834"/>
            <a:chOff x="2095500" y="2416787"/>
            <a:chExt cx="2386569" cy="2386568"/>
          </a:xfrm>
        </p:grpSpPr>
        <p:grpSp>
          <p:nvGrpSpPr>
            <p:cNvPr id="32" name="组合 31"/>
            <p:cNvGrpSpPr/>
            <p:nvPr/>
          </p:nvGrpSpPr>
          <p:grpSpPr>
            <a:xfrm>
              <a:off x="2095500" y="2416787"/>
              <a:ext cx="2386569" cy="2386568"/>
              <a:chOff x="4841875" y="1765300"/>
              <a:chExt cx="2495551" cy="2495550"/>
            </a:xfrm>
          </p:grpSpPr>
          <p:sp>
            <p:nvSpPr>
              <p:cNvPr id="33" name="椭圆 32"/>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34" name="圆: 空心 33"/>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35" name="任意多边形: 形状 34"/>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1" name="矩形 30"/>
            <p:cNvSpPr/>
            <p:nvPr/>
          </p:nvSpPr>
          <p:spPr>
            <a:xfrm>
              <a:off x="2368091" y="3214428"/>
              <a:ext cx="1841383" cy="89502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创建一棵空二叉树</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39" name="组合 38"/>
          <p:cNvGrpSpPr/>
          <p:nvPr/>
        </p:nvGrpSpPr>
        <p:grpSpPr>
          <a:xfrm>
            <a:off x="2627583" y="4012829"/>
            <a:ext cx="2215835" cy="2215835"/>
            <a:chOff x="2095500" y="2416787"/>
            <a:chExt cx="2386569" cy="2386569"/>
          </a:xfrm>
        </p:grpSpPr>
        <p:grpSp>
          <p:nvGrpSpPr>
            <p:cNvPr id="40" name="组合 39"/>
            <p:cNvGrpSpPr/>
            <p:nvPr/>
          </p:nvGrpSpPr>
          <p:grpSpPr>
            <a:xfrm>
              <a:off x="2095500" y="2416787"/>
              <a:ext cx="2386569" cy="2386569"/>
              <a:chOff x="4841875" y="1765300"/>
              <a:chExt cx="2495551" cy="2495551"/>
            </a:xfrm>
          </p:grpSpPr>
          <p:sp>
            <p:nvSpPr>
              <p:cNvPr id="42" name="椭圆 41"/>
              <p:cNvSpPr/>
              <p:nvPr/>
            </p:nvSpPr>
            <p:spPr>
              <a:xfrm>
                <a:off x="4841875" y="1765301"/>
                <a:ext cx="2495550" cy="2495550"/>
              </a:xfrm>
              <a:prstGeom prst="ellipse">
                <a:avLst/>
              </a:pr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43" name="圆: 空心 42"/>
              <p:cNvSpPr/>
              <p:nvPr/>
            </p:nvSpPr>
            <p:spPr>
              <a:xfrm>
                <a:off x="4841876" y="1765300"/>
                <a:ext cx="2495550" cy="2495550"/>
              </a:xfrm>
              <a:prstGeom prst="donut">
                <a:avLst>
                  <a:gd name="adj" fmla="val 769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44" name="任意多边形: 形状 43"/>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1" name="矩形 40"/>
            <p:cNvSpPr/>
            <p:nvPr/>
          </p:nvSpPr>
          <p:spPr>
            <a:xfrm>
              <a:off x="2518734" y="3194628"/>
              <a:ext cx="1540100" cy="89502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删除一棵二叉树</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45" name="组合 44"/>
          <p:cNvGrpSpPr/>
          <p:nvPr/>
        </p:nvGrpSpPr>
        <p:grpSpPr>
          <a:xfrm>
            <a:off x="4229651" y="2536778"/>
            <a:ext cx="2215835" cy="2215834"/>
            <a:chOff x="2095500" y="2416787"/>
            <a:chExt cx="2386569" cy="2386568"/>
          </a:xfrm>
        </p:grpSpPr>
        <p:grpSp>
          <p:nvGrpSpPr>
            <p:cNvPr id="46" name="组合 45"/>
            <p:cNvGrpSpPr/>
            <p:nvPr/>
          </p:nvGrpSpPr>
          <p:grpSpPr>
            <a:xfrm>
              <a:off x="2095500" y="2416787"/>
              <a:ext cx="2386569" cy="2386568"/>
              <a:chOff x="4841875" y="1765300"/>
              <a:chExt cx="2495551" cy="2495550"/>
            </a:xfrm>
          </p:grpSpPr>
          <p:sp>
            <p:nvSpPr>
              <p:cNvPr id="48" name="椭圆 47"/>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49" name="圆: 空心 48"/>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50" name="任意多边形: 形状 49"/>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7" name="矩形 46"/>
            <p:cNvSpPr/>
            <p:nvPr/>
          </p:nvSpPr>
          <p:spPr>
            <a:xfrm>
              <a:off x="2444007" y="3122008"/>
              <a:ext cx="1676148" cy="89502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先序遍历二叉树</a:t>
              </a:r>
              <a:endParaRPr lang="zh-CN" altLang="en-US" sz="2400" dirty="0">
                <a:solidFill>
                  <a:schemeClr val="bg1"/>
                </a:solidFill>
                <a:effectLst>
                  <a:outerShdw blurRad="38100" dist="38100" dir="2700000" algn="tl">
                    <a:srgbClr val="000000">
                      <a:alpha val="43137"/>
                    </a:srgbClr>
                  </a:outerShdw>
                </a:effectLst>
              </a:endParaRPr>
            </a:p>
          </p:txBody>
        </p:sp>
      </p:grpSp>
      <p:grpSp>
        <p:nvGrpSpPr>
          <p:cNvPr id="57" name="组合 56"/>
          <p:cNvGrpSpPr/>
          <p:nvPr/>
        </p:nvGrpSpPr>
        <p:grpSpPr>
          <a:xfrm>
            <a:off x="7329678" y="2539958"/>
            <a:ext cx="2215835" cy="2215834"/>
            <a:chOff x="2095500" y="2416787"/>
            <a:chExt cx="2386569" cy="2386568"/>
          </a:xfrm>
        </p:grpSpPr>
        <p:grpSp>
          <p:nvGrpSpPr>
            <p:cNvPr id="58" name="组合 57"/>
            <p:cNvGrpSpPr/>
            <p:nvPr/>
          </p:nvGrpSpPr>
          <p:grpSpPr>
            <a:xfrm>
              <a:off x="2095500" y="2416787"/>
              <a:ext cx="2386569" cy="2386568"/>
              <a:chOff x="4841875" y="1765300"/>
              <a:chExt cx="2495551" cy="2495550"/>
            </a:xfrm>
          </p:grpSpPr>
          <p:sp>
            <p:nvSpPr>
              <p:cNvPr id="60" name="椭圆 59"/>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1" name="圆: 空心 60"/>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2" name="任意多边形: 形状 61"/>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9" name="矩形 58"/>
            <p:cNvSpPr/>
            <p:nvPr/>
          </p:nvSpPr>
          <p:spPr>
            <a:xfrm>
              <a:off x="2379940" y="3144311"/>
              <a:ext cx="1817689" cy="89502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后序遍历二叉树</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69" name="组合 68"/>
          <p:cNvGrpSpPr/>
          <p:nvPr/>
        </p:nvGrpSpPr>
        <p:grpSpPr>
          <a:xfrm>
            <a:off x="5799282" y="4114115"/>
            <a:ext cx="2215835" cy="2215835"/>
            <a:chOff x="2095500" y="2416787"/>
            <a:chExt cx="2386569" cy="2386569"/>
          </a:xfrm>
        </p:grpSpPr>
        <p:grpSp>
          <p:nvGrpSpPr>
            <p:cNvPr id="70" name="组合 69"/>
            <p:cNvGrpSpPr/>
            <p:nvPr/>
          </p:nvGrpSpPr>
          <p:grpSpPr>
            <a:xfrm>
              <a:off x="2095500" y="2416787"/>
              <a:ext cx="2386569" cy="2386569"/>
              <a:chOff x="4841875" y="1765300"/>
              <a:chExt cx="2495551" cy="2495551"/>
            </a:xfrm>
          </p:grpSpPr>
          <p:sp>
            <p:nvSpPr>
              <p:cNvPr id="72" name="椭圆 71"/>
              <p:cNvSpPr/>
              <p:nvPr/>
            </p:nvSpPr>
            <p:spPr>
              <a:xfrm>
                <a:off x="4841876" y="1765301"/>
                <a:ext cx="2495549" cy="2495550"/>
              </a:xfrm>
              <a:prstGeom prst="ellipse">
                <a:avLst/>
              </a:pr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73" name="圆: 空心 72"/>
              <p:cNvSpPr/>
              <p:nvPr/>
            </p:nvSpPr>
            <p:spPr>
              <a:xfrm>
                <a:off x="4841876" y="1765300"/>
                <a:ext cx="2495550" cy="2495550"/>
              </a:xfrm>
              <a:prstGeom prst="donut">
                <a:avLst>
                  <a:gd name="adj" fmla="val 769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74" name="任意多边形: 形状 73"/>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1" name="矩形 70"/>
            <p:cNvSpPr/>
            <p:nvPr/>
          </p:nvSpPr>
          <p:spPr>
            <a:xfrm>
              <a:off x="2381753" y="3136364"/>
              <a:ext cx="1814061" cy="89502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中序遍历二叉树</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75" name="组合 74"/>
          <p:cNvGrpSpPr/>
          <p:nvPr/>
        </p:nvGrpSpPr>
        <p:grpSpPr>
          <a:xfrm>
            <a:off x="8970984" y="4012828"/>
            <a:ext cx="2215835" cy="2215835"/>
            <a:chOff x="2095500" y="2416787"/>
            <a:chExt cx="2386569" cy="2386569"/>
          </a:xfrm>
        </p:grpSpPr>
        <p:grpSp>
          <p:nvGrpSpPr>
            <p:cNvPr id="76" name="组合 75"/>
            <p:cNvGrpSpPr/>
            <p:nvPr/>
          </p:nvGrpSpPr>
          <p:grpSpPr>
            <a:xfrm>
              <a:off x="2095500" y="2416787"/>
              <a:ext cx="2386569" cy="2386569"/>
              <a:chOff x="4841875" y="1765300"/>
              <a:chExt cx="2495551" cy="2495551"/>
            </a:xfrm>
          </p:grpSpPr>
          <p:sp>
            <p:nvSpPr>
              <p:cNvPr id="78" name="椭圆 77"/>
              <p:cNvSpPr/>
              <p:nvPr/>
            </p:nvSpPr>
            <p:spPr>
              <a:xfrm>
                <a:off x="4841875" y="1765301"/>
                <a:ext cx="2495550" cy="2495550"/>
              </a:xfrm>
              <a:prstGeom prst="ellipse">
                <a:avLst/>
              </a:pr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79" name="圆: 空心 78"/>
              <p:cNvSpPr/>
              <p:nvPr/>
            </p:nvSpPr>
            <p:spPr>
              <a:xfrm>
                <a:off x="4841876" y="1765300"/>
                <a:ext cx="2495550" cy="2495550"/>
              </a:xfrm>
              <a:prstGeom prst="donut">
                <a:avLst>
                  <a:gd name="adj" fmla="val 769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80" name="任意多边形: 形状 79"/>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7" name="矩形 76"/>
            <p:cNvSpPr/>
            <p:nvPr/>
          </p:nvSpPr>
          <p:spPr>
            <a:xfrm>
              <a:off x="2439668" y="3169695"/>
              <a:ext cx="1698232" cy="89502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逐层遍历二叉树</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315">
                                            <p:txEl>
                                              <p:pRg st="0" end="0"/>
                                            </p:txEl>
                                          </p:spTgt>
                                        </p:tgtEl>
                                        <p:attrNameLst>
                                          <p:attrName>style.visibility</p:attrName>
                                        </p:attrNameLst>
                                      </p:cBhvr>
                                      <p:to>
                                        <p:strVal val="visible"/>
                                      </p:to>
                                    </p:set>
                                    <p:animEffect transition="in" filter="wipe(left)">
                                      <p:cBhvr>
                                        <p:cTn id="11" dur="500"/>
                                        <p:tgtEl>
                                          <p:spTgt spid="1331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37"/>
                                        </p:tgtEl>
                                        <p:attrNameLst>
                                          <p:attrName>style.visibility</p:attrName>
                                        </p:attrNameLst>
                                      </p:cBhvr>
                                      <p:to>
                                        <p:strVal val="visible"/>
                                      </p:to>
                                    </p:set>
                                    <p:anim calcmode="lin" valueType="num">
                                      <p:cBhvr additive="base">
                                        <p:cTn id="16" dur="500" fill="hold"/>
                                        <p:tgtEl>
                                          <p:spTgt spid="37"/>
                                        </p:tgtEl>
                                        <p:attrNameLst>
                                          <p:attrName>ppt_x</p:attrName>
                                        </p:attrNameLst>
                                      </p:cBhvr>
                                      <p:tavLst>
                                        <p:tav tm="0">
                                          <p:val>
                                            <p:strVal val="#ppt_x"/>
                                          </p:val>
                                        </p:tav>
                                        <p:tav tm="100000">
                                          <p:val>
                                            <p:strVal val="#ppt_x"/>
                                          </p:val>
                                        </p:tav>
                                      </p:tavLst>
                                    </p:anim>
                                    <p:anim calcmode="lin" valueType="num">
                                      <p:cBhvr additive="base">
                                        <p:cTn id="17"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additive="base">
                                        <p:cTn id="22" dur="500" fill="hold"/>
                                        <p:tgtEl>
                                          <p:spTgt spid="39"/>
                                        </p:tgtEl>
                                        <p:attrNameLst>
                                          <p:attrName>ppt_x</p:attrName>
                                        </p:attrNameLst>
                                      </p:cBhvr>
                                      <p:tavLst>
                                        <p:tav tm="0">
                                          <p:val>
                                            <p:strVal val="#ppt_x"/>
                                          </p:val>
                                        </p:tav>
                                        <p:tav tm="100000">
                                          <p:val>
                                            <p:strVal val="#ppt_x"/>
                                          </p:val>
                                        </p:tav>
                                      </p:tavLst>
                                    </p:anim>
                                    <p:anim calcmode="lin" valueType="num">
                                      <p:cBhvr additive="base">
                                        <p:cTn id="23"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45"/>
                                        </p:tgtEl>
                                        <p:attrNameLst>
                                          <p:attrName>style.visibility</p:attrName>
                                        </p:attrNameLst>
                                      </p:cBhvr>
                                      <p:to>
                                        <p:strVal val="visible"/>
                                      </p:to>
                                    </p:set>
                                    <p:anim calcmode="lin" valueType="num">
                                      <p:cBhvr additive="base">
                                        <p:cTn id="28" dur="500" fill="hold"/>
                                        <p:tgtEl>
                                          <p:spTgt spid="45"/>
                                        </p:tgtEl>
                                        <p:attrNameLst>
                                          <p:attrName>ppt_x</p:attrName>
                                        </p:attrNameLst>
                                      </p:cBhvr>
                                      <p:tavLst>
                                        <p:tav tm="0">
                                          <p:val>
                                            <p:strVal val="#ppt_x"/>
                                          </p:val>
                                        </p:tav>
                                        <p:tav tm="100000">
                                          <p:val>
                                            <p:strVal val="#ppt_x"/>
                                          </p:val>
                                        </p:tav>
                                      </p:tavLst>
                                    </p:anim>
                                    <p:anim calcmode="lin" valueType="num">
                                      <p:cBhvr additive="base">
                                        <p:cTn id="29"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69"/>
                                        </p:tgtEl>
                                        <p:attrNameLst>
                                          <p:attrName>style.visibility</p:attrName>
                                        </p:attrNameLst>
                                      </p:cBhvr>
                                      <p:to>
                                        <p:strVal val="visible"/>
                                      </p:to>
                                    </p:set>
                                    <p:anim calcmode="lin" valueType="num">
                                      <p:cBhvr additive="base">
                                        <p:cTn id="34" dur="500" fill="hold"/>
                                        <p:tgtEl>
                                          <p:spTgt spid="69"/>
                                        </p:tgtEl>
                                        <p:attrNameLst>
                                          <p:attrName>ppt_x</p:attrName>
                                        </p:attrNameLst>
                                      </p:cBhvr>
                                      <p:tavLst>
                                        <p:tav tm="0">
                                          <p:val>
                                            <p:strVal val="#ppt_x"/>
                                          </p:val>
                                        </p:tav>
                                        <p:tav tm="100000">
                                          <p:val>
                                            <p:strVal val="#ppt_x"/>
                                          </p:val>
                                        </p:tav>
                                      </p:tavLst>
                                    </p:anim>
                                    <p:anim calcmode="lin" valueType="num">
                                      <p:cBhvr additive="base">
                                        <p:cTn id="35" dur="500" fill="hold"/>
                                        <p:tgtEl>
                                          <p:spTgt spid="69"/>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57"/>
                                        </p:tgtEl>
                                        <p:attrNameLst>
                                          <p:attrName>style.visibility</p:attrName>
                                        </p:attrNameLst>
                                      </p:cBhvr>
                                      <p:to>
                                        <p:strVal val="visible"/>
                                      </p:to>
                                    </p:set>
                                    <p:anim calcmode="lin" valueType="num">
                                      <p:cBhvr additive="base">
                                        <p:cTn id="40" dur="500" fill="hold"/>
                                        <p:tgtEl>
                                          <p:spTgt spid="57"/>
                                        </p:tgtEl>
                                        <p:attrNameLst>
                                          <p:attrName>ppt_x</p:attrName>
                                        </p:attrNameLst>
                                      </p:cBhvr>
                                      <p:tavLst>
                                        <p:tav tm="0">
                                          <p:val>
                                            <p:strVal val="#ppt_x"/>
                                          </p:val>
                                        </p:tav>
                                        <p:tav tm="100000">
                                          <p:val>
                                            <p:strVal val="#ppt_x"/>
                                          </p:val>
                                        </p:tav>
                                      </p:tavLst>
                                    </p:anim>
                                    <p:anim calcmode="lin" valueType="num">
                                      <p:cBhvr additive="base">
                                        <p:cTn id="41"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75"/>
                                        </p:tgtEl>
                                        <p:attrNameLst>
                                          <p:attrName>style.visibility</p:attrName>
                                        </p:attrNameLst>
                                      </p:cBhvr>
                                      <p:to>
                                        <p:strVal val="visible"/>
                                      </p:to>
                                    </p:set>
                                    <p:anim calcmode="lin" valueType="num">
                                      <p:cBhvr additive="base">
                                        <p:cTn id="46" dur="500" fill="hold"/>
                                        <p:tgtEl>
                                          <p:spTgt spid="75"/>
                                        </p:tgtEl>
                                        <p:attrNameLst>
                                          <p:attrName>ppt_x</p:attrName>
                                        </p:attrNameLst>
                                      </p:cBhvr>
                                      <p:tavLst>
                                        <p:tav tm="0">
                                          <p:val>
                                            <p:strVal val="#ppt_x"/>
                                          </p:val>
                                        </p:tav>
                                        <p:tav tm="100000">
                                          <p:val>
                                            <p:strVal val="#ppt_x"/>
                                          </p:val>
                                        </p:tav>
                                      </p:tavLst>
                                    </p:anim>
                                    <p:anim calcmode="lin" valueType="num">
                                      <p:cBhvr additive="base">
                                        <p:cTn id="47" dur="500" fill="hold"/>
                                        <p:tgtEl>
                                          <p:spTgt spid="7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1" name="矩形 40"/>
          <p:cNvSpPr/>
          <p:nvPr/>
        </p:nvSpPr>
        <p:spPr>
          <a:xfrm>
            <a:off x="759679" y="1550609"/>
            <a:ext cx="10796562" cy="2243050"/>
          </a:xfrm>
          <a:prstGeom prst="rect">
            <a:avLst/>
          </a:prstGeom>
        </p:spPr>
        <p:txBody>
          <a:bodyPr wrap="square">
            <a:spAutoFit/>
          </a:bodyPr>
          <a:lstStyle/>
          <a:p>
            <a:pPr>
              <a:lnSpc>
                <a:spcPct val="150000"/>
              </a:lnSpc>
            </a:pPr>
            <a:r>
              <a:rPr lang="zh-CN" altLang="en-US" sz="2400" dirty="0">
                <a:solidFill>
                  <a:srgbClr val="080808"/>
                </a:solidFill>
                <a:latin typeface="+mn-ea"/>
              </a:rPr>
              <a:t>在客观世界中，很多事物都可以用树这种数据结构来表示，如下图所示的学校组织结构图。在计算机领域，树也有着非常广泛的应用，如用树型结构表示实体之间联系的层次模型是最早用于商业数据库管理系统的数据模型；在操作系统中用树来表示文件目录结构等。</a:t>
            </a:r>
            <a:endParaRPr lang="zh-CN" altLang="en-US" sz="2400" dirty="0">
              <a:solidFill>
                <a:srgbClr val="080808"/>
              </a:solidFill>
              <a:latin typeface="+mn-ea"/>
            </a:endParaRPr>
          </a:p>
        </p:txBody>
      </p:sp>
      <p:grpSp>
        <p:nvGrpSpPr>
          <p:cNvPr id="68" name="组合 67"/>
          <p:cNvGrpSpPr/>
          <p:nvPr/>
        </p:nvGrpSpPr>
        <p:grpSpPr>
          <a:xfrm>
            <a:off x="3225970" y="3982573"/>
            <a:ext cx="6138278" cy="2355696"/>
            <a:chOff x="2421223" y="3894542"/>
            <a:chExt cx="6138278" cy="2355696"/>
          </a:xfrm>
          <a:noFill/>
        </p:grpSpPr>
        <p:sp>
          <p:nvSpPr>
            <p:cNvPr id="6" name="矩形 5"/>
            <p:cNvSpPr/>
            <p:nvPr/>
          </p:nvSpPr>
          <p:spPr>
            <a:xfrm>
              <a:off x="4347713" y="3894542"/>
              <a:ext cx="1147313" cy="479051"/>
            </a:xfrm>
            <a:prstGeom prst="rect">
              <a:avLst/>
            </a:prstGeom>
            <a:grp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4387030" y="3940098"/>
              <a:ext cx="1107996" cy="369332"/>
            </a:xfrm>
            <a:prstGeom prst="rect">
              <a:avLst/>
            </a:prstGeom>
            <a:grpFill/>
          </p:spPr>
          <p:txBody>
            <a:bodyPr wrap="none" rtlCol="0">
              <a:spAutoFit/>
            </a:bodyPr>
            <a:lstStyle/>
            <a:p>
              <a:r>
                <a:rPr lang="zh-CN" altLang="en-US" dirty="0"/>
                <a:t>南开大学</a:t>
              </a:r>
              <a:endParaRPr lang="zh-CN" altLang="en-US" dirty="0"/>
            </a:p>
          </p:txBody>
        </p:sp>
        <p:grpSp>
          <p:nvGrpSpPr>
            <p:cNvPr id="8" name="组合 7"/>
            <p:cNvGrpSpPr/>
            <p:nvPr/>
          </p:nvGrpSpPr>
          <p:grpSpPr>
            <a:xfrm>
              <a:off x="2421223" y="4849960"/>
              <a:ext cx="1147313" cy="479051"/>
              <a:chOff x="4500113" y="4046942"/>
              <a:chExt cx="1147313" cy="479051"/>
            </a:xfrm>
            <a:grpFill/>
          </p:grpSpPr>
          <p:sp>
            <p:nvSpPr>
              <p:cNvPr id="43" name="矩形 42"/>
              <p:cNvSpPr/>
              <p:nvPr/>
            </p:nvSpPr>
            <p:spPr>
              <a:xfrm>
                <a:off x="4500113" y="4046942"/>
                <a:ext cx="1147313" cy="479051"/>
              </a:xfrm>
              <a:prstGeom prst="rect">
                <a:avLst/>
              </a:prstGeom>
              <a:grp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4539430" y="4092498"/>
                <a:ext cx="1107996" cy="369332"/>
              </a:xfrm>
              <a:prstGeom prst="rect">
                <a:avLst/>
              </a:prstGeom>
              <a:grpFill/>
            </p:spPr>
            <p:txBody>
              <a:bodyPr wrap="none" rtlCol="0">
                <a:spAutoFit/>
              </a:bodyPr>
              <a:lstStyle/>
              <a:p>
                <a:r>
                  <a:rPr lang="zh-CN" altLang="en-US" dirty="0"/>
                  <a:t>数学学院</a:t>
                </a:r>
                <a:endParaRPr lang="zh-CN" altLang="en-US" dirty="0"/>
              </a:p>
            </p:txBody>
          </p:sp>
        </p:grpSp>
        <p:grpSp>
          <p:nvGrpSpPr>
            <p:cNvPr id="46" name="组合 45"/>
            <p:cNvGrpSpPr/>
            <p:nvPr/>
          </p:nvGrpSpPr>
          <p:grpSpPr>
            <a:xfrm>
              <a:off x="3922877" y="4840656"/>
              <a:ext cx="1147313" cy="479051"/>
              <a:chOff x="4500113" y="4046942"/>
              <a:chExt cx="1147313" cy="479051"/>
            </a:xfrm>
            <a:grpFill/>
          </p:grpSpPr>
          <p:sp>
            <p:nvSpPr>
              <p:cNvPr id="47" name="矩形 46"/>
              <p:cNvSpPr/>
              <p:nvPr/>
            </p:nvSpPr>
            <p:spPr>
              <a:xfrm>
                <a:off x="4500113" y="4046942"/>
                <a:ext cx="1147313" cy="479051"/>
              </a:xfrm>
              <a:prstGeom prst="rect">
                <a:avLst/>
              </a:prstGeom>
              <a:grp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文本框 51"/>
              <p:cNvSpPr txBox="1"/>
              <p:nvPr/>
            </p:nvSpPr>
            <p:spPr>
              <a:xfrm>
                <a:off x="4539430" y="4092498"/>
                <a:ext cx="1107996" cy="369332"/>
              </a:xfrm>
              <a:prstGeom prst="rect">
                <a:avLst/>
              </a:prstGeom>
              <a:grpFill/>
            </p:spPr>
            <p:txBody>
              <a:bodyPr wrap="none" rtlCol="0">
                <a:spAutoFit/>
              </a:bodyPr>
              <a:lstStyle/>
              <a:p>
                <a:r>
                  <a:rPr lang="zh-CN" altLang="en-US" dirty="0"/>
                  <a:t>物理学院</a:t>
                </a:r>
                <a:endParaRPr lang="zh-CN" altLang="en-US" dirty="0"/>
              </a:p>
            </p:txBody>
          </p:sp>
        </p:grpSp>
        <p:grpSp>
          <p:nvGrpSpPr>
            <p:cNvPr id="53" name="组合 52"/>
            <p:cNvGrpSpPr/>
            <p:nvPr/>
          </p:nvGrpSpPr>
          <p:grpSpPr>
            <a:xfrm>
              <a:off x="6127436" y="4849959"/>
              <a:ext cx="1147313" cy="479051"/>
              <a:chOff x="4500113" y="4046942"/>
              <a:chExt cx="1147313" cy="479051"/>
            </a:xfrm>
            <a:grpFill/>
          </p:grpSpPr>
          <p:sp>
            <p:nvSpPr>
              <p:cNvPr id="54" name="矩形 53"/>
              <p:cNvSpPr/>
              <p:nvPr/>
            </p:nvSpPr>
            <p:spPr>
              <a:xfrm>
                <a:off x="4500113" y="4046942"/>
                <a:ext cx="1147313" cy="479051"/>
              </a:xfrm>
              <a:prstGeom prst="rect">
                <a:avLst/>
              </a:prstGeom>
              <a:grp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p:cNvSpPr txBox="1"/>
              <p:nvPr/>
            </p:nvSpPr>
            <p:spPr>
              <a:xfrm>
                <a:off x="4539430" y="4092498"/>
                <a:ext cx="1107996" cy="369332"/>
              </a:xfrm>
              <a:prstGeom prst="rect">
                <a:avLst/>
              </a:prstGeom>
              <a:grpFill/>
            </p:spPr>
            <p:txBody>
              <a:bodyPr wrap="none" rtlCol="0">
                <a:spAutoFit/>
              </a:bodyPr>
              <a:lstStyle/>
              <a:p>
                <a:r>
                  <a:rPr lang="zh-CN" altLang="en-US" dirty="0"/>
                  <a:t>信息学院</a:t>
                </a:r>
                <a:endParaRPr lang="zh-CN" altLang="en-US" dirty="0"/>
              </a:p>
            </p:txBody>
          </p:sp>
        </p:grpSp>
        <p:grpSp>
          <p:nvGrpSpPr>
            <p:cNvPr id="56" name="组合 55"/>
            <p:cNvGrpSpPr/>
            <p:nvPr/>
          </p:nvGrpSpPr>
          <p:grpSpPr>
            <a:xfrm>
              <a:off x="4197352" y="5771187"/>
              <a:ext cx="1147313" cy="479051"/>
              <a:chOff x="4500113" y="4046942"/>
              <a:chExt cx="1147313" cy="479051"/>
            </a:xfrm>
            <a:grpFill/>
          </p:grpSpPr>
          <p:sp>
            <p:nvSpPr>
              <p:cNvPr id="57" name="矩形 56"/>
              <p:cNvSpPr/>
              <p:nvPr/>
            </p:nvSpPr>
            <p:spPr>
              <a:xfrm>
                <a:off x="4500113" y="4046942"/>
                <a:ext cx="1147313" cy="479051"/>
              </a:xfrm>
              <a:prstGeom prst="rect">
                <a:avLst/>
              </a:prstGeom>
              <a:grp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p:cNvSpPr txBox="1"/>
              <p:nvPr/>
            </p:nvSpPr>
            <p:spPr>
              <a:xfrm>
                <a:off x="4539430" y="4092498"/>
                <a:ext cx="1107996" cy="369332"/>
              </a:xfrm>
              <a:prstGeom prst="rect">
                <a:avLst/>
              </a:prstGeom>
              <a:grpFill/>
            </p:spPr>
            <p:txBody>
              <a:bodyPr wrap="none" rtlCol="0">
                <a:spAutoFit/>
              </a:bodyPr>
              <a:lstStyle/>
              <a:p>
                <a:r>
                  <a:rPr lang="zh-CN" altLang="en-US" dirty="0"/>
                  <a:t>计算机系</a:t>
                </a:r>
                <a:endParaRPr lang="zh-CN" altLang="en-US" dirty="0"/>
              </a:p>
            </p:txBody>
          </p:sp>
        </p:grpSp>
        <p:grpSp>
          <p:nvGrpSpPr>
            <p:cNvPr id="59" name="组合 58"/>
            <p:cNvGrpSpPr/>
            <p:nvPr/>
          </p:nvGrpSpPr>
          <p:grpSpPr>
            <a:xfrm>
              <a:off x="5584303" y="5771186"/>
              <a:ext cx="1147313" cy="479051"/>
              <a:chOff x="4500113" y="4046942"/>
              <a:chExt cx="1147313" cy="479051"/>
            </a:xfrm>
            <a:grpFill/>
          </p:grpSpPr>
          <p:sp>
            <p:nvSpPr>
              <p:cNvPr id="60" name="矩形 59"/>
              <p:cNvSpPr/>
              <p:nvPr/>
            </p:nvSpPr>
            <p:spPr>
              <a:xfrm>
                <a:off x="4500113" y="4046942"/>
                <a:ext cx="1147313" cy="479051"/>
              </a:xfrm>
              <a:prstGeom prst="rect">
                <a:avLst/>
              </a:prstGeom>
              <a:grp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文本框 60"/>
              <p:cNvSpPr txBox="1"/>
              <p:nvPr/>
            </p:nvSpPr>
            <p:spPr>
              <a:xfrm>
                <a:off x="4539430" y="4092498"/>
                <a:ext cx="1107996" cy="369332"/>
              </a:xfrm>
              <a:prstGeom prst="rect">
                <a:avLst/>
              </a:prstGeom>
              <a:grpFill/>
            </p:spPr>
            <p:txBody>
              <a:bodyPr wrap="none" rtlCol="0">
                <a:spAutoFit/>
              </a:bodyPr>
              <a:lstStyle/>
              <a:p>
                <a:r>
                  <a:rPr lang="zh-CN" altLang="en-US" dirty="0"/>
                  <a:t>自动化系</a:t>
                </a:r>
                <a:endParaRPr lang="zh-CN" altLang="en-US" dirty="0"/>
              </a:p>
            </p:txBody>
          </p:sp>
        </p:grpSp>
        <p:grpSp>
          <p:nvGrpSpPr>
            <p:cNvPr id="62" name="组合 61"/>
            <p:cNvGrpSpPr/>
            <p:nvPr/>
          </p:nvGrpSpPr>
          <p:grpSpPr>
            <a:xfrm>
              <a:off x="7412188" y="5761882"/>
              <a:ext cx="1147313" cy="479051"/>
              <a:chOff x="4500113" y="4046942"/>
              <a:chExt cx="1147313" cy="479051"/>
            </a:xfrm>
            <a:grpFill/>
          </p:grpSpPr>
          <p:sp>
            <p:nvSpPr>
              <p:cNvPr id="63" name="矩形 62"/>
              <p:cNvSpPr/>
              <p:nvPr/>
            </p:nvSpPr>
            <p:spPr>
              <a:xfrm>
                <a:off x="4500113" y="4046942"/>
                <a:ext cx="1147313" cy="479051"/>
              </a:xfrm>
              <a:prstGeom prst="rect">
                <a:avLst/>
              </a:prstGeom>
              <a:grp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63"/>
              <p:cNvSpPr txBox="1"/>
              <p:nvPr/>
            </p:nvSpPr>
            <p:spPr>
              <a:xfrm>
                <a:off x="4635187" y="4101801"/>
                <a:ext cx="877163" cy="369332"/>
              </a:xfrm>
              <a:prstGeom prst="rect">
                <a:avLst/>
              </a:prstGeom>
              <a:grpFill/>
            </p:spPr>
            <p:txBody>
              <a:bodyPr wrap="none" rtlCol="0">
                <a:spAutoFit/>
              </a:bodyPr>
              <a:lstStyle/>
              <a:p>
                <a:r>
                  <a:rPr lang="zh-CN" altLang="en-US" dirty="0"/>
                  <a:t>电子系</a:t>
                </a:r>
                <a:endParaRPr lang="zh-CN" altLang="en-US" dirty="0"/>
              </a:p>
            </p:txBody>
          </p:sp>
        </p:grpSp>
        <p:sp>
          <p:nvSpPr>
            <p:cNvPr id="65" name="文本框 64"/>
            <p:cNvSpPr txBox="1"/>
            <p:nvPr/>
          </p:nvSpPr>
          <p:spPr>
            <a:xfrm>
              <a:off x="5261233" y="4883899"/>
              <a:ext cx="628698" cy="369332"/>
            </a:xfrm>
            <a:prstGeom prst="rect">
              <a:avLst/>
            </a:prstGeom>
            <a:grpFill/>
          </p:spPr>
          <p:txBody>
            <a:bodyPr wrap="none" rtlCol="0">
              <a:spAutoFit/>
            </a:bodyPr>
            <a:lstStyle/>
            <a:p>
              <a:r>
                <a:rPr lang="en-US" altLang="zh-CN" dirty="0"/>
                <a:t>… …</a:t>
              </a:r>
              <a:endParaRPr lang="zh-CN" altLang="en-US" dirty="0"/>
            </a:p>
          </p:txBody>
        </p:sp>
        <p:sp>
          <p:nvSpPr>
            <p:cNvPr id="66" name="文本框 65"/>
            <p:cNvSpPr txBox="1"/>
            <p:nvPr/>
          </p:nvSpPr>
          <p:spPr>
            <a:xfrm>
              <a:off x="6757553" y="5781710"/>
              <a:ext cx="628698" cy="369332"/>
            </a:xfrm>
            <a:prstGeom prst="rect">
              <a:avLst/>
            </a:prstGeom>
            <a:grpFill/>
          </p:spPr>
          <p:txBody>
            <a:bodyPr wrap="none" rtlCol="0">
              <a:spAutoFit/>
            </a:bodyPr>
            <a:lstStyle/>
            <a:p>
              <a:r>
                <a:rPr lang="en-US" altLang="zh-CN" dirty="0"/>
                <a:t>… …</a:t>
              </a:r>
              <a:endParaRPr lang="zh-CN" altLang="en-US" dirty="0"/>
            </a:p>
          </p:txBody>
        </p:sp>
        <p:cxnSp>
          <p:nvCxnSpPr>
            <p:cNvPr id="10" name="直接连接符 9"/>
            <p:cNvCxnSpPr>
              <a:stCxn id="6" idx="2"/>
              <a:endCxn id="43" idx="0"/>
            </p:cNvCxnSpPr>
            <p:nvPr/>
          </p:nvCxnSpPr>
          <p:spPr>
            <a:xfrm flipH="1">
              <a:off x="2994880" y="4373593"/>
              <a:ext cx="1926490" cy="476367"/>
            </a:xfrm>
            <a:prstGeom prst="line">
              <a:avLst/>
            </a:prstGeom>
            <a:grpFill/>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6" idx="2"/>
              <a:endCxn id="47" idx="0"/>
            </p:cNvCxnSpPr>
            <p:nvPr/>
          </p:nvCxnSpPr>
          <p:spPr>
            <a:xfrm flipH="1">
              <a:off x="4496534" y="4373593"/>
              <a:ext cx="424836" cy="467063"/>
            </a:xfrm>
            <a:prstGeom prst="line">
              <a:avLst/>
            </a:prstGeom>
            <a:grpFill/>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6" idx="2"/>
              <a:endCxn id="54" idx="0"/>
            </p:cNvCxnSpPr>
            <p:nvPr/>
          </p:nvCxnSpPr>
          <p:spPr>
            <a:xfrm>
              <a:off x="4921370" y="4373593"/>
              <a:ext cx="1779723" cy="476366"/>
            </a:xfrm>
            <a:prstGeom prst="line">
              <a:avLst/>
            </a:prstGeom>
            <a:grpFill/>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54" idx="2"/>
              <a:endCxn id="57" idx="0"/>
            </p:cNvCxnSpPr>
            <p:nvPr/>
          </p:nvCxnSpPr>
          <p:spPr>
            <a:xfrm flipH="1">
              <a:off x="4771009" y="5329010"/>
              <a:ext cx="1930084" cy="442177"/>
            </a:xfrm>
            <a:prstGeom prst="line">
              <a:avLst/>
            </a:prstGeom>
            <a:grpFill/>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54" idx="2"/>
              <a:endCxn id="60" idx="0"/>
            </p:cNvCxnSpPr>
            <p:nvPr/>
          </p:nvCxnSpPr>
          <p:spPr>
            <a:xfrm flipH="1">
              <a:off x="6157960" y="5329010"/>
              <a:ext cx="543133" cy="442176"/>
            </a:xfrm>
            <a:prstGeom prst="line">
              <a:avLst/>
            </a:prstGeom>
            <a:grpFill/>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a:stCxn id="54" idx="2"/>
              <a:endCxn id="63" idx="0"/>
            </p:cNvCxnSpPr>
            <p:nvPr/>
          </p:nvCxnSpPr>
          <p:spPr>
            <a:xfrm>
              <a:off x="6701093" y="5329010"/>
              <a:ext cx="1284752" cy="432872"/>
            </a:xfrm>
            <a:prstGeom prst="line">
              <a:avLst/>
            </a:prstGeom>
            <a:grpFill/>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93" name="组合 5"/>
          <p:cNvGrpSpPr/>
          <p:nvPr/>
        </p:nvGrpSpPr>
        <p:grpSpPr>
          <a:xfrm>
            <a:off x="541331" y="555626"/>
            <a:ext cx="2891787" cy="876848"/>
            <a:chOff x="318940" y="247818"/>
            <a:chExt cx="5060152" cy="725466"/>
          </a:xfrm>
        </p:grpSpPr>
        <p:sp>
          <p:nvSpPr>
            <p:cNvPr id="94" name="文本框 7"/>
            <p:cNvSpPr txBox="1"/>
            <p:nvPr/>
          </p:nvSpPr>
          <p:spPr bwMode="auto">
            <a:xfrm>
              <a:off x="318940"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树的结构特性</a:t>
              </a:r>
              <a:endParaRPr lang="zh-CN" altLang="en-US" sz="2400" kern="0" dirty="0">
                <a:solidFill>
                  <a:srgbClr val="0070C0"/>
                </a:solidFill>
                <a:latin typeface="+mn-ea"/>
              </a:endParaRPr>
            </a:p>
          </p:txBody>
        </p:sp>
        <p:grpSp>
          <p:nvGrpSpPr>
            <p:cNvPr id="95" name="组合 8"/>
            <p:cNvGrpSpPr/>
            <p:nvPr/>
          </p:nvGrpSpPr>
          <p:grpSpPr>
            <a:xfrm>
              <a:off x="326687" y="247818"/>
              <a:ext cx="4861582" cy="725466"/>
              <a:chOff x="326687" y="247818"/>
              <a:chExt cx="4861582" cy="725466"/>
            </a:xfrm>
          </p:grpSpPr>
          <p:grpSp>
            <p:nvGrpSpPr>
              <p:cNvPr id="96" name="组合 9"/>
              <p:cNvGrpSpPr/>
              <p:nvPr/>
            </p:nvGrpSpPr>
            <p:grpSpPr>
              <a:xfrm>
                <a:off x="349799" y="247818"/>
                <a:ext cx="4791980" cy="261575"/>
                <a:chOff x="349799" y="247818"/>
                <a:chExt cx="4791980" cy="261575"/>
              </a:xfrm>
            </p:grpSpPr>
            <p:cxnSp>
              <p:nvCxnSpPr>
                <p:cNvPr id="11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1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97" name="组合 10"/>
              <p:cNvGrpSpPr/>
              <p:nvPr/>
            </p:nvGrpSpPr>
            <p:grpSpPr>
              <a:xfrm>
                <a:off x="349799" y="711709"/>
                <a:ext cx="4815092" cy="261575"/>
                <a:chOff x="358852" y="925118"/>
                <a:chExt cx="4815092" cy="261575"/>
              </a:xfrm>
            </p:grpSpPr>
            <p:cxnSp>
              <p:nvCxnSpPr>
                <p:cNvPr id="10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1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98" name="组合 11"/>
              <p:cNvGrpSpPr/>
              <p:nvPr/>
            </p:nvGrpSpPr>
            <p:grpSpPr>
              <a:xfrm>
                <a:off x="5138963" y="489126"/>
                <a:ext cx="49306" cy="329693"/>
                <a:chOff x="5138963" y="489126"/>
                <a:chExt cx="49306" cy="329693"/>
              </a:xfrm>
            </p:grpSpPr>
            <p:sp>
              <p:nvSpPr>
                <p:cNvPr id="10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0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9" name="组合 12"/>
              <p:cNvGrpSpPr/>
              <p:nvPr/>
            </p:nvGrpSpPr>
            <p:grpSpPr>
              <a:xfrm>
                <a:off x="326687" y="399838"/>
                <a:ext cx="49306" cy="329693"/>
                <a:chOff x="5138963" y="489126"/>
                <a:chExt cx="49306" cy="329693"/>
              </a:xfrm>
            </p:grpSpPr>
            <p:sp>
              <p:nvSpPr>
                <p:cNvPr id="10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0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wipe(left)">
                                      <p:cBhvr>
                                        <p:cTn id="7" dur="500"/>
                                        <p:tgtEl>
                                          <p:spTgt spid="9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68"/>
                                        </p:tgtEl>
                                        <p:attrNameLst>
                                          <p:attrName>style.visibility</p:attrName>
                                        </p:attrNameLst>
                                      </p:cBhvr>
                                      <p:to>
                                        <p:strVal val="visible"/>
                                      </p:to>
                                    </p:set>
                                    <p:animEffect transition="in" filter="wipe(up)">
                                      <p:cBhvr>
                                        <p:cTn id="15"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p:cNvGrpSpPr/>
          <p:nvPr/>
        </p:nvGrpSpPr>
        <p:grpSpPr>
          <a:xfrm>
            <a:off x="2744618" y="2380692"/>
            <a:ext cx="2107854" cy="2098380"/>
            <a:chOff x="6337794" y="4010024"/>
            <a:chExt cx="1745653" cy="1733461"/>
          </a:xfrm>
        </p:grpSpPr>
        <p:grpSp>
          <p:nvGrpSpPr>
            <p:cNvPr id="38" name="组合 37"/>
            <p:cNvGrpSpPr/>
            <p:nvPr/>
          </p:nvGrpSpPr>
          <p:grpSpPr>
            <a:xfrm>
              <a:off x="6337794" y="4010024"/>
              <a:ext cx="1745653" cy="1733461"/>
              <a:chOff x="5353747" y="2778516"/>
              <a:chExt cx="1456483" cy="1446310"/>
            </a:xfrm>
            <a:solidFill>
              <a:srgbClr val="0070C0"/>
            </a:solidFill>
          </p:grpSpPr>
          <p:sp>
            <p:nvSpPr>
              <p:cNvPr id="39" name="任意多边形: 形状 38"/>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40" name="任意多边形: 形状 39"/>
              <p:cNvSpPr/>
              <p:nvPr/>
            </p:nvSpPr>
            <p:spPr>
              <a:xfrm>
                <a:off x="5353747" y="2778516"/>
                <a:ext cx="1456483"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41" name="圆: 空心 40"/>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grpSp>
        <p:sp>
          <p:nvSpPr>
            <p:cNvPr id="36" name="矩形 35"/>
            <p:cNvSpPr/>
            <p:nvPr/>
          </p:nvSpPr>
          <p:spPr>
            <a:xfrm>
              <a:off x="6476010" y="4565664"/>
              <a:ext cx="1514131" cy="707886"/>
            </a:xfrm>
            <a:prstGeom prst="rect">
              <a:avLst/>
            </a:prstGeom>
          </p:spPr>
          <p:txBody>
            <a:bodyPr wrap="square">
              <a:spAutoFit/>
            </a:bodyPr>
            <a:lstStyle/>
            <a:p>
              <a:pPr algn="ctr"/>
              <a:r>
                <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rPr>
                <a:t>判断二叉树是否为空</a:t>
              </a:r>
              <a:endPar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grpSp>
        <p:nvGrpSpPr>
          <p:cNvPr id="45" name="组合 44"/>
          <p:cNvGrpSpPr/>
          <p:nvPr/>
        </p:nvGrpSpPr>
        <p:grpSpPr>
          <a:xfrm>
            <a:off x="5040153" y="2437794"/>
            <a:ext cx="2107854" cy="2098380"/>
            <a:chOff x="6337794" y="4010024"/>
            <a:chExt cx="1745653" cy="1733461"/>
          </a:xfrm>
        </p:grpSpPr>
        <p:grpSp>
          <p:nvGrpSpPr>
            <p:cNvPr id="46" name="组合 45"/>
            <p:cNvGrpSpPr/>
            <p:nvPr/>
          </p:nvGrpSpPr>
          <p:grpSpPr>
            <a:xfrm>
              <a:off x="6337794" y="4010024"/>
              <a:ext cx="1745653" cy="1733461"/>
              <a:chOff x="5353747" y="2778516"/>
              <a:chExt cx="1456483" cy="1446310"/>
            </a:xfrm>
            <a:solidFill>
              <a:srgbClr val="0070C0"/>
            </a:solidFill>
          </p:grpSpPr>
          <p:sp>
            <p:nvSpPr>
              <p:cNvPr id="48" name="任意多边形: 形状 47"/>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49" name="任意多边形: 形状 48"/>
              <p:cNvSpPr/>
              <p:nvPr/>
            </p:nvSpPr>
            <p:spPr>
              <a:xfrm>
                <a:off x="5353747" y="2778516"/>
                <a:ext cx="1456483"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50" name="圆: 空心 49"/>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grpSp>
        <p:sp>
          <p:nvSpPr>
            <p:cNvPr id="47" name="矩形 46"/>
            <p:cNvSpPr/>
            <p:nvPr/>
          </p:nvSpPr>
          <p:spPr>
            <a:xfrm>
              <a:off x="6532996" y="4663537"/>
              <a:ext cx="1467068" cy="400110"/>
            </a:xfrm>
            <a:prstGeom prst="rect">
              <a:avLst/>
            </a:prstGeom>
          </p:spPr>
          <p:txBody>
            <a:bodyPr wrap="none">
              <a:spAutoFit/>
            </a:bodyPr>
            <a:lstStyle/>
            <a:p>
              <a:pPr algn="ctr"/>
              <a:r>
                <a:rPr lang="zh-CN" altLang="en-US" sz="2000" dirty="0">
                  <a:solidFill>
                    <a:srgbClr val="080808"/>
                  </a:solidFill>
                  <a:latin typeface="Times New Roman" panose="02020603050405020304" pitchFamily="18" charset="0"/>
                  <a:cs typeface="Times New Roman" panose="02020603050405020304" pitchFamily="18" charset="0"/>
                </a:rPr>
                <a:t>清</a:t>
              </a:r>
              <a:r>
                <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rPr>
                <a:t>空二叉树</a:t>
              </a:r>
              <a:endPar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grpSp>
        <p:nvGrpSpPr>
          <p:cNvPr id="51" name="组合 50"/>
          <p:cNvGrpSpPr/>
          <p:nvPr/>
        </p:nvGrpSpPr>
        <p:grpSpPr>
          <a:xfrm>
            <a:off x="7335163" y="2466344"/>
            <a:ext cx="2107854" cy="2098380"/>
            <a:chOff x="6337794" y="4010024"/>
            <a:chExt cx="1745653" cy="1733461"/>
          </a:xfrm>
        </p:grpSpPr>
        <p:grpSp>
          <p:nvGrpSpPr>
            <p:cNvPr id="52" name="组合 51"/>
            <p:cNvGrpSpPr/>
            <p:nvPr/>
          </p:nvGrpSpPr>
          <p:grpSpPr>
            <a:xfrm>
              <a:off x="6337794" y="4010024"/>
              <a:ext cx="1745653" cy="1733461"/>
              <a:chOff x="5353747" y="2778516"/>
              <a:chExt cx="1456483" cy="1446310"/>
            </a:xfrm>
            <a:solidFill>
              <a:srgbClr val="0070C0"/>
            </a:solidFill>
          </p:grpSpPr>
          <p:sp>
            <p:nvSpPr>
              <p:cNvPr id="54" name="任意多边形: 形状 53"/>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55" name="任意多边形: 形状 54"/>
              <p:cNvSpPr/>
              <p:nvPr/>
            </p:nvSpPr>
            <p:spPr>
              <a:xfrm>
                <a:off x="5353747" y="2778516"/>
                <a:ext cx="1456483"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56" name="圆: 空心 55"/>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grpSp>
        <p:sp>
          <p:nvSpPr>
            <p:cNvPr id="53" name="矩形 52"/>
            <p:cNvSpPr/>
            <p:nvPr/>
          </p:nvSpPr>
          <p:spPr>
            <a:xfrm>
              <a:off x="6590205" y="4480012"/>
              <a:ext cx="1201436" cy="1015663"/>
            </a:xfrm>
            <a:prstGeom prst="rect">
              <a:avLst/>
            </a:prstGeom>
          </p:spPr>
          <p:txBody>
            <a:bodyPr wrap="square">
              <a:spAutoFit/>
            </a:bodyPr>
            <a:lstStyle/>
            <a:p>
              <a:pPr algn="ctr"/>
              <a:r>
                <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rPr>
                <a:t>以指定元素值创建根结点</a:t>
              </a:r>
              <a:endPar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sp>
        <p:nvSpPr>
          <p:cNvPr id="58" name="Rectangle 3"/>
          <p:cNvSpPr txBox="1">
            <a:spLocks noChangeArrowheads="1"/>
          </p:cNvSpPr>
          <p:nvPr/>
        </p:nvSpPr>
        <p:spPr>
          <a:xfrm>
            <a:off x="1492853" y="1625666"/>
            <a:ext cx="6359703" cy="7550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spcBef>
                <a:spcPts val="0"/>
              </a:spcBef>
              <a:buFont typeface="Arial" panose="020B0604020202020204" pitchFamily="34" charset="0"/>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二叉树一般需要进行下面的基本操作：</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59" name="组合 58"/>
          <p:cNvGrpSpPr/>
          <p:nvPr/>
        </p:nvGrpSpPr>
        <p:grpSpPr>
          <a:xfrm>
            <a:off x="549001" y="555626"/>
            <a:ext cx="4793020" cy="876848"/>
            <a:chOff x="326687" y="247818"/>
            <a:chExt cx="5247397" cy="725466"/>
          </a:xfrm>
        </p:grpSpPr>
        <p:sp>
          <p:nvSpPr>
            <p:cNvPr id="60" name="文本框 59"/>
            <p:cNvSpPr txBox="1"/>
            <p:nvPr/>
          </p:nvSpPr>
          <p:spPr bwMode="auto">
            <a:xfrm>
              <a:off x="931471" y="412399"/>
              <a:ext cx="464261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二叉树的抽象数据类型</a:t>
              </a:r>
              <a:endParaRPr lang="zh-CN" altLang="en-US" sz="2400" kern="0" dirty="0">
                <a:solidFill>
                  <a:srgbClr val="0070C0"/>
                </a:solidFill>
                <a:latin typeface="+mn-ea"/>
              </a:endParaRPr>
            </a:p>
          </p:txBody>
        </p:sp>
        <p:grpSp>
          <p:nvGrpSpPr>
            <p:cNvPr id="61" name="组合 60"/>
            <p:cNvGrpSpPr/>
            <p:nvPr/>
          </p:nvGrpSpPr>
          <p:grpSpPr>
            <a:xfrm>
              <a:off x="326687" y="247818"/>
              <a:ext cx="4861582" cy="725466"/>
              <a:chOff x="326687" y="247818"/>
              <a:chExt cx="4861582" cy="725466"/>
            </a:xfrm>
          </p:grpSpPr>
          <p:grpSp>
            <p:nvGrpSpPr>
              <p:cNvPr id="62" name="组合 61"/>
              <p:cNvGrpSpPr/>
              <p:nvPr/>
            </p:nvGrpSpPr>
            <p:grpSpPr>
              <a:xfrm>
                <a:off x="349799" y="247818"/>
                <a:ext cx="4791980" cy="261575"/>
                <a:chOff x="349799" y="247818"/>
                <a:chExt cx="4791980" cy="261575"/>
              </a:xfrm>
            </p:grpSpPr>
            <p:cxnSp>
              <p:nvCxnSpPr>
                <p:cNvPr id="78" name="直接连接符 7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2" name="任意多边形: 形状 81"/>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83" name="任意多边形: 形状 82"/>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63" name="组合 62"/>
              <p:cNvGrpSpPr/>
              <p:nvPr/>
            </p:nvGrpSpPr>
            <p:grpSpPr>
              <a:xfrm>
                <a:off x="349799" y="711709"/>
                <a:ext cx="4815092" cy="261575"/>
                <a:chOff x="358852" y="925118"/>
                <a:chExt cx="4815092" cy="261575"/>
              </a:xfrm>
            </p:grpSpPr>
            <p:cxnSp>
              <p:nvCxnSpPr>
                <p:cNvPr id="71" name="直接连接符 7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77" name="任意多边形: 形状 76"/>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64" name="组合 63"/>
              <p:cNvGrpSpPr/>
              <p:nvPr/>
            </p:nvGrpSpPr>
            <p:grpSpPr>
              <a:xfrm>
                <a:off x="5138963" y="489126"/>
                <a:ext cx="49306" cy="329693"/>
                <a:chOff x="5138963" y="489126"/>
                <a:chExt cx="49306" cy="329693"/>
              </a:xfrm>
            </p:grpSpPr>
            <p:sp>
              <p:nvSpPr>
                <p:cNvPr id="69" name="椭圆 6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0" name="椭圆 6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5" name="组合 64"/>
              <p:cNvGrpSpPr/>
              <p:nvPr/>
            </p:nvGrpSpPr>
            <p:grpSpPr>
              <a:xfrm>
                <a:off x="326687" y="399838"/>
                <a:ext cx="49306" cy="329693"/>
                <a:chOff x="5138963" y="489126"/>
                <a:chExt cx="49306" cy="329693"/>
              </a:xfrm>
            </p:grpSpPr>
            <p:sp>
              <p:nvSpPr>
                <p:cNvPr id="66" name="椭圆 6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7" name="椭圆 6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120" name="组合 119"/>
          <p:cNvGrpSpPr/>
          <p:nvPr/>
        </p:nvGrpSpPr>
        <p:grpSpPr>
          <a:xfrm>
            <a:off x="3856856" y="4477956"/>
            <a:ext cx="2140417" cy="2098380"/>
            <a:chOff x="6337794" y="4010024"/>
            <a:chExt cx="1772621" cy="1733461"/>
          </a:xfrm>
        </p:grpSpPr>
        <p:grpSp>
          <p:nvGrpSpPr>
            <p:cNvPr id="121" name="组合 120"/>
            <p:cNvGrpSpPr/>
            <p:nvPr/>
          </p:nvGrpSpPr>
          <p:grpSpPr>
            <a:xfrm>
              <a:off x="6337794" y="4010024"/>
              <a:ext cx="1745653" cy="1733461"/>
              <a:chOff x="5353747" y="2778516"/>
              <a:chExt cx="1456483" cy="1446310"/>
            </a:xfrm>
            <a:solidFill>
              <a:srgbClr val="0070C0"/>
            </a:solidFill>
          </p:grpSpPr>
          <p:sp>
            <p:nvSpPr>
              <p:cNvPr id="123" name="任意多边形: 形状 122"/>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124" name="任意多边形: 形状 123"/>
              <p:cNvSpPr/>
              <p:nvPr/>
            </p:nvSpPr>
            <p:spPr>
              <a:xfrm>
                <a:off x="5353747" y="2778516"/>
                <a:ext cx="1456483"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125" name="圆: 空心 124"/>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grpSp>
        <p:sp>
          <p:nvSpPr>
            <p:cNvPr id="122" name="矩形 121"/>
            <p:cNvSpPr/>
            <p:nvPr/>
          </p:nvSpPr>
          <p:spPr>
            <a:xfrm>
              <a:off x="6364762" y="4575759"/>
              <a:ext cx="1745653" cy="1015663"/>
            </a:xfrm>
            <a:prstGeom prst="rect">
              <a:avLst/>
            </a:prstGeom>
          </p:spPr>
          <p:txBody>
            <a:bodyPr wrap="square">
              <a:spAutoFit/>
            </a:bodyPr>
            <a:lstStyle/>
            <a:p>
              <a:pPr marL="0" lvl="1" algn="ctr"/>
              <a:r>
                <a:rPr lang="zh-CN" altLang="en-US" sz="2000" dirty="0">
                  <a:solidFill>
                    <a:schemeClr val="tx1">
                      <a:lumMod val="85000"/>
                      <a:lumOff val="15000"/>
                    </a:schemeClr>
                  </a:solidFill>
                </a:rPr>
                <a:t>将一个结点作为指定结点的左孩子插入</a:t>
              </a:r>
              <a:endParaRPr lang="zh-CN" altLang="en-US" sz="2000" dirty="0">
                <a:solidFill>
                  <a:schemeClr val="tx1">
                    <a:lumMod val="85000"/>
                    <a:lumOff val="15000"/>
                  </a:schemeClr>
                </a:solidFill>
              </a:endParaRPr>
            </a:p>
          </p:txBody>
        </p:sp>
      </p:grpSp>
      <p:grpSp>
        <p:nvGrpSpPr>
          <p:cNvPr id="126" name="组合 125"/>
          <p:cNvGrpSpPr/>
          <p:nvPr/>
        </p:nvGrpSpPr>
        <p:grpSpPr>
          <a:xfrm>
            <a:off x="6244392" y="4459191"/>
            <a:ext cx="2134969" cy="2098380"/>
            <a:chOff x="6337794" y="4010024"/>
            <a:chExt cx="1768109" cy="1733461"/>
          </a:xfrm>
        </p:grpSpPr>
        <p:grpSp>
          <p:nvGrpSpPr>
            <p:cNvPr id="127" name="组合 126"/>
            <p:cNvGrpSpPr/>
            <p:nvPr/>
          </p:nvGrpSpPr>
          <p:grpSpPr>
            <a:xfrm>
              <a:off x="6337794" y="4010024"/>
              <a:ext cx="1745653" cy="1733461"/>
              <a:chOff x="5353747" y="2778516"/>
              <a:chExt cx="1456483" cy="1446310"/>
            </a:xfrm>
            <a:solidFill>
              <a:srgbClr val="0070C0"/>
            </a:solidFill>
          </p:grpSpPr>
          <p:sp>
            <p:nvSpPr>
              <p:cNvPr id="129" name="任意多边形: 形状 128"/>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130" name="任意多边形: 形状 129"/>
              <p:cNvSpPr/>
              <p:nvPr/>
            </p:nvSpPr>
            <p:spPr>
              <a:xfrm>
                <a:off x="5353747" y="2778516"/>
                <a:ext cx="1456483"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sp>
            <p:nvSpPr>
              <p:cNvPr id="131" name="圆: 空心 130"/>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sz="2000"/>
              </a:p>
            </p:txBody>
          </p:sp>
        </p:grpSp>
        <p:sp>
          <p:nvSpPr>
            <p:cNvPr id="128" name="矩形 127"/>
            <p:cNvSpPr/>
            <p:nvPr/>
          </p:nvSpPr>
          <p:spPr>
            <a:xfrm>
              <a:off x="6360250" y="4589764"/>
              <a:ext cx="1745653" cy="1015663"/>
            </a:xfrm>
            <a:prstGeom prst="rect">
              <a:avLst/>
            </a:prstGeom>
          </p:spPr>
          <p:txBody>
            <a:bodyPr wrap="square">
              <a:spAutoFit/>
            </a:bodyPr>
            <a:lstStyle/>
            <a:p>
              <a:pPr marL="0" lvl="1" algn="ctr"/>
              <a:r>
                <a:rPr lang="zh-CN" altLang="en-US" sz="2000" dirty="0">
                  <a:solidFill>
                    <a:schemeClr val="tx1">
                      <a:lumMod val="85000"/>
                      <a:lumOff val="15000"/>
                    </a:schemeClr>
                  </a:solidFill>
                </a:rPr>
                <a:t>将一个结点作为指定结点的右孩子插入</a:t>
              </a:r>
              <a:endParaRPr lang="zh-CN" altLang="en-US" sz="2000" dirty="0">
                <a:solidFill>
                  <a:schemeClr val="tx1">
                    <a:lumMod val="85000"/>
                    <a:lumOff val="15000"/>
                  </a:schemeClr>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wipe(left)">
                                      <p:cBhvr>
                                        <p:cTn id="7" dur="500"/>
                                        <p:tgtEl>
                                          <p:spTgt spid="5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8">
                                            <p:txEl>
                                              <p:pRg st="0" end="0"/>
                                            </p:txEl>
                                          </p:spTgt>
                                        </p:tgtEl>
                                        <p:attrNameLst>
                                          <p:attrName>style.visibility</p:attrName>
                                        </p:attrNameLst>
                                      </p:cBhvr>
                                      <p:to>
                                        <p:strVal val="visible"/>
                                      </p:to>
                                    </p:set>
                                    <p:animEffect transition="in" filter="wipe(left)">
                                      <p:cBhvr>
                                        <p:cTn id="11" dur="500"/>
                                        <p:tgtEl>
                                          <p:spTgt spid="58">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43"/>
                                        </p:tgtEl>
                                        <p:attrNameLst>
                                          <p:attrName>style.visibility</p:attrName>
                                        </p:attrNameLst>
                                      </p:cBhvr>
                                      <p:to>
                                        <p:strVal val="visible"/>
                                      </p:to>
                                    </p:set>
                                    <p:anim calcmode="lin" valueType="num">
                                      <p:cBhvr additive="base">
                                        <p:cTn id="16" dur="500" fill="hold"/>
                                        <p:tgtEl>
                                          <p:spTgt spid="43"/>
                                        </p:tgtEl>
                                        <p:attrNameLst>
                                          <p:attrName>ppt_x</p:attrName>
                                        </p:attrNameLst>
                                      </p:cBhvr>
                                      <p:tavLst>
                                        <p:tav tm="0">
                                          <p:val>
                                            <p:strVal val="#ppt_x"/>
                                          </p:val>
                                        </p:tav>
                                        <p:tav tm="100000">
                                          <p:val>
                                            <p:strVal val="#ppt_x"/>
                                          </p:val>
                                        </p:tav>
                                      </p:tavLst>
                                    </p:anim>
                                    <p:anim calcmode="lin" valueType="num">
                                      <p:cBhvr additive="base">
                                        <p:cTn id="17"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fill="hold"/>
                                        <p:tgtEl>
                                          <p:spTgt spid="45"/>
                                        </p:tgtEl>
                                        <p:attrNameLst>
                                          <p:attrName>ppt_x</p:attrName>
                                        </p:attrNameLst>
                                      </p:cBhvr>
                                      <p:tavLst>
                                        <p:tav tm="0">
                                          <p:val>
                                            <p:strVal val="#ppt_x"/>
                                          </p:val>
                                        </p:tav>
                                        <p:tav tm="100000">
                                          <p:val>
                                            <p:strVal val="#ppt_x"/>
                                          </p:val>
                                        </p:tav>
                                      </p:tavLst>
                                    </p:anim>
                                    <p:anim calcmode="lin" valueType="num">
                                      <p:cBhvr additive="base">
                                        <p:cTn id="23"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51"/>
                                        </p:tgtEl>
                                        <p:attrNameLst>
                                          <p:attrName>style.visibility</p:attrName>
                                        </p:attrNameLst>
                                      </p:cBhvr>
                                      <p:to>
                                        <p:strVal val="visible"/>
                                      </p:to>
                                    </p:set>
                                    <p:anim calcmode="lin" valueType="num">
                                      <p:cBhvr additive="base">
                                        <p:cTn id="28" dur="500" fill="hold"/>
                                        <p:tgtEl>
                                          <p:spTgt spid="51"/>
                                        </p:tgtEl>
                                        <p:attrNameLst>
                                          <p:attrName>ppt_x</p:attrName>
                                        </p:attrNameLst>
                                      </p:cBhvr>
                                      <p:tavLst>
                                        <p:tav tm="0">
                                          <p:val>
                                            <p:strVal val="#ppt_x"/>
                                          </p:val>
                                        </p:tav>
                                        <p:tav tm="100000">
                                          <p:val>
                                            <p:strVal val="#ppt_x"/>
                                          </p:val>
                                        </p:tav>
                                      </p:tavLst>
                                    </p:anim>
                                    <p:anim calcmode="lin" valueType="num">
                                      <p:cBhvr additive="base">
                                        <p:cTn id="29"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120"/>
                                        </p:tgtEl>
                                        <p:attrNameLst>
                                          <p:attrName>style.visibility</p:attrName>
                                        </p:attrNameLst>
                                      </p:cBhvr>
                                      <p:to>
                                        <p:strVal val="visible"/>
                                      </p:to>
                                    </p:set>
                                    <p:anim calcmode="lin" valueType="num">
                                      <p:cBhvr additive="base">
                                        <p:cTn id="34" dur="500" fill="hold"/>
                                        <p:tgtEl>
                                          <p:spTgt spid="120"/>
                                        </p:tgtEl>
                                        <p:attrNameLst>
                                          <p:attrName>ppt_x</p:attrName>
                                        </p:attrNameLst>
                                      </p:cBhvr>
                                      <p:tavLst>
                                        <p:tav tm="0">
                                          <p:val>
                                            <p:strVal val="#ppt_x"/>
                                          </p:val>
                                        </p:tav>
                                        <p:tav tm="100000">
                                          <p:val>
                                            <p:strVal val="#ppt_x"/>
                                          </p:val>
                                        </p:tav>
                                      </p:tavLst>
                                    </p:anim>
                                    <p:anim calcmode="lin" valueType="num">
                                      <p:cBhvr additive="base">
                                        <p:cTn id="35" dur="500" fill="hold"/>
                                        <p:tgtEl>
                                          <p:spTgt spid="120"/>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126"/>
                                        </p:tgtEl>
                                        <p:attrNameLst>
                                          <p:attrName>style.visibility</p:attrName>
                                        </p:attrNameLst>
                                      </p:cBhvr>
                                      <p:to>
                                        <p:strVal val="visible"/>
                                      </p:to>
                                    </p:set>
                                    <p:anim calcmode="lin" valueType="num">
                                      <p:cBhvr additive="base">
                                        <p:cTn id="40" dur="500" fill="hold"/>
                                        <p:tgtEl>
                                          <p:spTgt spid="126"/>
                                        </p:tgtEl>
                                        <p:attrNameLst>
                                          <p:attrName>ppt_x</p:attrName>
                                        </p:attrNameLst>
                                      </p:cBhvr>
                                      <p:tavLst>
                                        <p:tav tm="0">
                                          <p:val>
                                            <p:strVal val="#ppt_x"/>
                                          </p:val>
                                        </p:tav>
                                        <p:tav tm="100000">
                                          <p:val>
                                            <p:strVal val="#ppt_x"/>
                                          </p:val>
                                        </p:tav>
                                      </p:tavLst>
                                    </p:anim>
                                    <p:anim calcmode="lin" valueType="num">
                                      <p:cBhvr additive="base">
                                        <p:cTn id="41" dur="500" fill="hold"/>
                                        <p:tgtEl>
                                          <p:spTgt spid="1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4294967295"/>
          </p:nvPr>
        </p:nvSpPr>
        <p:spPr>
          <a:xfrm>
            <a:off x="1724855" y="1520361"/>
            <a:ext cx="6359703" cy="755026"/>
          </a:xfrm>
        </p:spPr>
        <p:txBody>
          <a:bodyPr>
            <a:normAutofit/>
          </a:bodyPr>
          <a:lstStyle/>
          <a:p>
            <a:pPr marL="0" indent="0" algn="just">
              <a:lnSpc>
                <a:spcPct val="150000"/>
              </a:lnSpc>
              <a:spcBef>
                <a:spcPts val="0"/>
              </a:spcBef>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二叉树一般需要进行下面的基本操作：</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4793020" cy="876848"/>
            <a:chOff x="326687" y="247818"/>
            <a:chExt cx="5247397" cy="725466"/>
          </a:xfrm>
        </p:grpSpPr>
        <p:sp>
          <p:nvSpPr>
            <p:cNvPr id="8" name="文本框 7"/>
            <p:cNvSpPr txBox="1"/>
            <p:nvPr/>
          </p:nvSpPr>
          <p:spPr bwMode="auto">
            <a:xfrm>
              <a:off x="931471" y="412399"/>
              <a:ext cx="464261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二叉树的抽象数据类型</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37" name="组合 36"/>
          <p:cNvGrpSpPr/>
          <p:nvPr/>
        </p:nvGrpSpPr>
        <p:grpSpPr>
          <a:xfrm>
            <a:off x="1017387" y="2539958"/>
            <a:ext cx="2215834" cy="2215834"/>
            <a:chOff x="2095500" y="2416787"/>
            <a:chExt cx="2386569" cy="2386568"/>
          </a:xfrm>
        </p:grpSpPr>
        <p:grpSp>
          <p:nvGrpSpPr>
            <p:cNvPr id="32" name="组合 31"/>
            <p:cNvGrpSpPr/>
            <p:nvPr/>
          </p:nvGrpSpPr>
          <p:grpSpPr>
            <a:xfrm>
              <a:off x="2095500" y="2416787"/>
              <a:ext cx="2386569" cy="2386568"/>
              <a:chOff x="4841875" y="1765300"/>
              <a:chExt cx="2495551" cy="2495550"/>
            </a:xfrm>
          </p:grpSpPr>
          <p:sp>
            <p:nvSpPr>
              <p:cNvPr id="33" name="椭圆 32"/>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34" name="圆: 空心 33"/>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35" name="任意多边形: 形状 34"/>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1" name="矩形 30"/>
            <p:cNvSpPr/>
            <p:nvPr/>
          </p:nvSpPr>
          <p:spPr>
            <a:xfrm>
              <a:off x="2368091" y="3080291"/>
              <a:ext cx="1841383" cy="129281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删除以指定结点为根的子树</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39" name="组合 38"/>
          <p:cNvGrpSpPr/>
          <p:nvPr/>
        </p:nvGrpSpPr>
        <p:grpSpPr>
          <a:xfrm>
            <a:off x="2627583" y="4012829"/>
            <a:ext cx="2215835" cy="2215835"/>
            <a:chOff x="2095500" y="2416787"/>
            <a:chExt cx="2386569" cy="2386569"/>
          </a:xfrm>
        </p:grpSpPr>
        <p:grpSp>
          <p:nvGrpSpPr>
            <p:cNvPr id="40" name="组合 39"/>
            <p:cNvGrpSpPr/>
            <p:nvPr/>
          </p:nvGrpSpPr>
          <p:grpSpPr>
            <a:xfrm>
              <a:off x="2095500" y="2416787"/>
              <a:ext cx="2386569" cy="2386569"/>
              <a:chOff x="4841875" y="1765300"/>
              <a:chExt cx="2495551" cy="2495551"/>
            </a:xfrm>
          </p:grpSpPr>
          <p:sp>
            <p:nvSpPr>
              <p:cNvPr id="42" name="椭圆 41"/>
              <p:cNvSpPr/>
              <p:nvPr/>
            </p:nvSpPr>
            <p:spPr>
              <a:xfrm>
                <a:off x="4841875" y="1765301"/>
                <a:ext cx="2495550" cy="2495550"/>
              </a:xfrm>
              <a:prstGeom prst="ellipse">
                <a:avLst/>
              </a:pr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43" name="圆: 空心 42"/>
              <p:cNvSpPr/>
              <p:nvPr/>
            </p:nvSpPr>
            <p:spPr>
              <a:xfrm>
                <a:off x="4841876" y="1765300"/>
                <a:ext cx="2495550" cy="2495550"/>
              </a:xfrm>
              <a:prstGeom prst="donut">
                <a:avLst>
                  <a:gd name="adj" fmla="val 769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44" name="任意多边形: 形状 43"/>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1" name="矩形 40"/>
            <p:cNvSpPr/>
            <p:nvPr/>
          </p:nvSpPr>
          <p:spPr>
            <a:xfrm>
              <a:off x="2518734" y="3194628"/>
              <a:ext cx="1540100" cy="89502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按关键字查找结点</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45" name="组合 44"/>
          <p:cNvGrpSpPr/>
          <p:nvPr/>
        </p:nvGrpSpPr>
        <p:grpSpPr>
          <a:xfrm>
            <a:off x="4229651" y="2536778"/>
            <a:ext cx="2215835" cy="2215834"/>
            <a:chOff x="2095500" y="2416787"/>
            <a:chExt cx="2386569" cy="2386568"/>
          </a:xfrm>
        </p:grpSpPr>
        <p:grpSp>
          <p:nvGrpSpPr>
            <p:cNvPr id="46" name="组合 45"/>
            <p:cNvGrpSpPr/>
            <p:nvPr/>
          </p:nvGrpSpPr>
          <p:grpSpPr>
            <a:xfrm>
              <a:off x="2095500" y="2416787"/>
              <a:ext cx="2386569" cy="2386568"/>
              <a:chOff x="4841875" y="1765300"/>
              <a:chExt cx="2495551" cy="2495550"/>
            </a:xfrm>
          </p:grpSpPr>
          <p:sp>
            <p:nvSpPr>
              <p:cNvPr id="48" name="椭圆 47"/>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49" name="圆: 空心 48"/>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50" name="任意多边形: 形状 49"/>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47" name="矩形 46"/>
            <p:cNvSpPr/>
            <p:nvPr/>
          </p:nvSpPr>
          <p:spPr>
            <a:xfrm>
              <a:off x="2444007" y="3122008"/>
              <a:ext cx="1676148" cy="129281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修改指定结点的元素值</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57" name="组合 56"/>
          <p:cNvGrpSpPr/>
          <p:nvPr/>
        </p:nvGrpSpPr>
        <p:grpSpPr>
          <a:xfrm>
            <a:off x="7329678" y="2539958"/>
            <a:ext cx="2215835" cy="2215834"/>
            <a:chOff x="2095500" y="2416787"/>
            <a:chExt cx="2386569" cy="2386568"/>
          </a:xfrm>
        </p:grpSpPr>
        <p:grpSp>
          <p:nvGrpSpPr>
            <p:cNvPr id="58" name="组合 57"/>
            <p:cNvGrpSpPr/>
            <p:nvPr/>
          </p:nvGrpSpPr>
          <p:grpSpPr>
            <a:xfrm>
              <a:off x="2095500" y="2416787"/>
              <a:ext cx="2386569" cy="2386568"/>
              <a:chOff x="4841875" y="1765300"/>
              <a:chExt cx="2495551" cy="2495550"/>
            </a:xfrm>
          </p:grpSpPr>
          <p:sp>
            <p:nvSpPr>
              <p:cNvPr id="60" name="椭圆 59"/>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1" name="圆: 空心 60"/>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2" name="任意多边形: 形状 61"/>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9" name="矩形 58"/>
            <p:cNvSpPr/>
            <p:nvPr/>
          </p:nvSpPr>
          <p:spPr>
            <a:xfrm>
              <a:off x="2379940" y="3144311"/>
              <a:ext cx="1817689" cy="895027"/>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计算二叉树的深度</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69" name="组合 68"/>
          <p:cNvGrpSpPr/>
          <p:nvPr/>
        </p:nvGrpSpPr>
        <p:grpSpPr>
          <a:xfrm>
            <a:off x="5799282" y="4114115"/>
            <a:ext cx="2215835" cy="2215835"/>
            <a:chOff x="2095500" y="2416787"/>
            <a:chExt cx="2386569" cy="2386569"/>
          </a:xfrm>
        </p:grpSpPr>
        <p:grpSp>
          <p:nvGrpSpPr>
            <p:cNvPr id="70" name="组合 69"/>
            <p:cNvGrpSpPr/>
            <p:nvPr/>
          </p:nvGrpSpPr>
          <p:grpSpPr>
            <a:xfrm>
              <a:off x="2095500" y="2416787"/>
              <a:ext cx="2386569" cy="2386569"/>
              <a:chOff x="4841875" y="1765300"/>
              <a:chExt cx="2495551" cy="2495551"/>
            </a:xfrm>
          </p:grpSpPr>
          <p:sp>
            <p:nvSpPr>
              <p:cNvPr id="72" name="椭圆 71"/>
              <p:cNvSpPr/>
              <p:nvPr/>
            </p:nvSpPr>
            <p:spPr>
              <a:xfrm>
                <a:off x="4841876" y="1765301"/>
                <a:ext cx="2495549" cy="2495550"/>
              </a:xfrm>
              <a:prstGeom prst="ellipse">
                <a:avLst/>
              </a:pr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73" name="圆: 空心 72"/>
              <p:cNvSpPr/>
              <p:nvPr/>
            </p:nvSpPr>
            <p:spPr>
              <a:xfrm>
                <a:off x="4841876" y="1765300"/>
                <a:ext cx="2495550" cy="2495550"/>
              </a:xfrm>
              <a:prstGeom prst="donut">
                <a:avLst>
                  <a:gd name="adj" fmla="val 769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74" name="任意多边形: 形状 73"/>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1" name="矩形 70"/>
            <p:cNvSpPr/>
            <p:nvPr/>
          </p:nvSpPr>
          <p:spPr>
            <a:xfrm>
              <a:off x="2381753" y="2997459"/>
              <a:ext cx="1814061" cy="1292816"/>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获取指定结点的双亲结点</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75" name="组合 74"/>
          <p:cNvGrpSpPr/>
          <p:nvPr/>
        </p:nvGrpSpPr>
        <p:grpSpPr>
          <a:xfrm>
            <a:off x="8970984" y="4012828"/>
            <a:ext cx="2215835" cy="2215835"/>
            <a:chOff x="2095500" y="2416787"/>
            <a:chExt cx="2386569" cy="2386569"/>
          </a:xfrm>
        </p:grpSpPr>
        <p:grpSp>
          <p:nvGrpSpPr>
            <p:cNvPr id="76" name="组合 75"/>
            <p:cNvGrpSpPr/>
            <p:nvPr/>
          </p:nvGrpSpPr>
          <p:grpSpPr>
            <a:xfrm>
              <a:off x="2095500" y="2416787"/>
              <a:ext cx="2386569" cy="2386569"/>
              <a:chOff x="4841875" y="1765300"/>
              <a:chExt cx="2495551" cy="2495551"/>
            </a:xfrm>
          </p:grpSpPr>
          <p:sp>
            <p:nvSpPr>
              <p:cNvPr id="78" name="椭圆 77"/>
              <p:cNvSpPr/>
              <p:nvPr/>
            </p:nvSpPr>
            <p:spPr>
              <a:xfrm>
                <a:off x="4841875" y="1765301"/>
                <a:ext cx="2495550" cy="2495550"/>
              </a:xfrm>
              <a:prstGeom prst="ellipse">
                <a:avLst/>
              </a:pr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79" name="圆: 空心 78"/>
              <p:cNvSpPr/>
              <p:nvPr/>
            </p:nvSpPr>
            <p:spPr>
              <a:xfrm>
                <a:off x="4841876" y="1765300"/>
                <a:ext cx="2495550" cy="2495550"/>
              </a:xfrm>
              <a:prstGeom prst="donut">
                <a:avLst>
                  <a:gd name="adj" fmla="val 769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80" name="任意多边形: 形状 79"/>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6B2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7" name="矩形 76"/>
            <p:cNvSpPr/>
            <p:nvPr/>
          </p:nvSpPr>
          <p:spPr>
            <a:xfrm>
              <a:off x="2439668" y="3036305"/>
              <a:ext cx="1698232" cy="1292816"/>
            </a:xfrm>
            <a:prstGeom prst="rect">
              <a:avLst/>
            </a:prstGeom>
          </p:spPr>
          <p:txBody>
            <a:bodyPr wrap="square">
              <a:spAutoFit/>
            </a:bodyPr>
            <a:lstStyle/>
            <a:p>
              <a:pPr algn="ct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计算二叉树的叶子结点数 </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315">
                                            <p:txEl>
                                              <p:pRg st="0" end="0"/>
                                            </p:txEl>
                                          </p:spTgt>
                                        </p:tgtEl>
                                        <p:attrNameLst>
                                          <p:attrName>style.visibility</p:attrName>
                                        </p:attrNameLst>
                                      </p:cBhvr>
                                      <p:to>
                                        <p:strVal val="visible"/>
                                      </p:to>
                                    </p:set>
                                    <p:animEffect transition="in" filter="wipe(left)">
                                      <p:cBhvr>
                                        <p:cTn id="11" dur="500"/>
                                        <p:tgtEl>
                                          <p:spTgt spid="1331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37"/>
                                        </p:tgtEl>
                                        <p:attrNameLst>
                                          <p:attrName>style.visibility</p:attrName>
                                        </p:attrNameLst>
                                      </p:cBhvr>
                                      <p:to>
                                        <p:strVal val="visible"/>
                                      </p:to>
                                    </p:set>
                                    <p:anim calcmode="lin" valueType="num">
                                      <p:cBhvr additive="base">
                                        <p:cTn id="16" dur="500" fill="hold"/>
                                        <p:tgtEl>
                                          <p:spTgt spid="37"/>
                                        </p:tgtEl>
                                        <p:attrNameLst>
                                          <p:attrName>ppt_x</p:attrName>
                                        </p:attrNameLst>
                                      </p:cBhvr>
                                      <p:tavLst>
                                        <p:tav tm="0">
                                          <p:val>
                                            <p:strVal val="#ppt_x"/>
                                          </p:val>
                                        </p:tav>
                                        <p:tav tm="100000">
                                          <p:val>
                                            <p:strVal val="#ppt_x"/>
                                          </p:val>
                                        </p:tav>
                                      </p:tavLst>
                                    </p:anim>
                                    <p:anim calcmode="lin" valueType="num">
                                      <p:cBhvr additive="base">
                                        <p:cTn id="17"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additive="base">
                                        <p:cTn id="22" dur="500" fill="hold"/>
                                        <p:tgtEl>
                                          <p:spTgt spid="39"/>
                                        </p:tgtEl>
                                        <p:attrNameLst>
                                          <p:attrName>ppt_x</p:attrName>
                                        </p:attrNameLst>
                                      </p:cBhvr>
                                      <p:tavLst>
                                        <p:tav tm="0">
                                          <p:val>
                                            <p:strVal val="#ppt_x"/>
                                          </p:val>
                                        </p:tav>
                                        <p:tav tm="100000">
                                          <p:val>
                                            <p:strVal val="#ppt_x"/>
                                          </p:val>
                                        </p:tav>
                                      </p:tavLst>
                                    </p:anim>
                                    <p:anim calcmode="lin" valueType="num">
                                      <p:cBhvr additive="base">
                                        <p:cTn id="23"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45"/>
                                        </p:tgtEl>
                                        <p:attrNameLst>
                                          <p:attrName>style.visibility</p:attrName>
                                        </p:attrNameLst>
                                      </p:cBhvr>
                                      <p:to>
                                        <p:strVal val="visible"/>
                                      </p:to>
                                    </p:set>
                                    <p:anim calcmode="lin" valueType="num">
                                      <p:cBhvr additive="base">
                                        <p:cTn id="28" dur="500" fill="hold"/>
                                        <p:tgtEl>
                                          <p:spTgt spid="45"/>
                                        </p:tgtEl>
                                        <p:attrNameLst>
                                          <p:attrName>ppt_x</p:attrName>
                                        </p:attrNameLst>
                                      </p:cBhvr>
                                      <p:tavLst>
                                        <p:tav tm="0">
                                          <p:val>
                                            <p:strVal val="#ppt_x"/>
                                          </p:val>
                                        </p:tav>
                                        <p:tav tm="100000">
                                          <p:val>
                                            <p:strVal val="#ppt_x"/>
                                          </p:val>
                                        </p:tav>
                                      </p:tavLst>
                                    </p:anim>
                                    <p:anim calcmode="lin" valueType="num">
                                      <p:cBhvr additive="base">
                                        <p:cTn id="29"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69"/>
                                        </p:tgtEl>
                                        <p:attrNameLst>
                                          <p:attrName>style.visibility</p:attrName>
                                        </p:attrNameLst>
                                      </p:cBhvr>
                                      <p:to>
                                        <p:strVal val="visible"/>
                                      </p:to>
                                    </p:set>
                                    <p:anim calcmode="lin" valueType="num">
                                      <p:cBhvr additive="base">
                                        <p:cTn id="34" dur="500" fill="hold"/>
                                        <p:tgtEl>
                                          <p:spTgt spid="69"/>
                                        </p:tgtEl>
                                        <p:attrNameLst>
                                          <p:attrName>ppt_x</p:attrName>
                                        </p:attrNameLst>
                                      </p:cBhvr>
                                      <p:tavLst>
                                        <p:tav tm="0">
                                          <p:val>
                                            <p:strVal val="#ppt_x"/>
                                          </p:val>
                                        </p:tav>
                                        <p:tav tm="100000">
                                          <p:val>
                                            <p:strVal val="#ppt_x"/>
                                          </p:val>
                                        </p:tav>
                                      </p:tavLst>
                                    </p:anim>
                                    <p:anim calcmode="lin" valueType="num">
                                      <p:cBhvr additive="base">
                                        <p:cTn id="35" dur="500" fill="hold"/>
                                        <p:tgtEl>
                                          <p:spTgt spid="69"/>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57"/>
                                        </p:tgtEl>
                                        <p:attrNameLst>
                                          <p:attrName>style.visibility</p:attrName>
                                        </p:attrNameLst>
                                      </p:cBhvr>
                                      <p:to>
                                        <p:strVal val="visible"/>
                                      </p:to>
                                    </p:set>
                                    <p:anim calcmode="lin" valueType="num">
                                      <p:cBhvr additive="base">
                                        <p:cTn id="40" dur="500" fill="hold"/>
                                        <p:tgtEl>
                                          <p:spTgt spid="57"/>
                                        </p:tgtEl>
                                        <p:attrNameLst>
                                          <p:attrName>ppt_x</p:attrName>
                                        </p:attrNameLst>
                                      </p:cBhvr>
                                      <p:tavLst>
                                        <p:tav tm="0">
                                          <p:val>
                                            <p:strVal val="#ppt_x"/>
                                          </p:val>
                                        </p:tav>
                                        <p:tav tm="100000">
                                          <p:val>
                                            <p:strVal val="#ppt_x"/>
                                          </p:val>
                                        </p:tav>
                                      </p:tavLst>
                                    </p:anim>
                                    <p:anim calcmode="lin" valueType="num">
                                      <p:cBhvr additive="base">
                                        <p:cTn id="41"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75"/>
                                        </p:tgtEl>
                                        <p:attrNameLst>
                                          <p:attrName>style.visibility</p:attrName>
                                        </p:attrNameLst>
                                      </p:cBhvr>
                                      <p:to>
                                        <p:strVal val="visible"/>
                                      </p:to>
                                    </p:set>
                                    <p:anim calcmode="lin" valueType="num">
                                      <p:cBhvr additive="base">
                                        <p:cTn id="46" dur="500" fill="hold"/>
                                        <p:tgtEl>
                                          <p:spTgt spid="75"/>
                                        </p:tgtEl>
                                        <p:attrNameLst>
                                          <p:attrName>ppt_x</p:attrName>
                                        </p:attrNameLst>
                                      </p:cBhvr>
                                      <p:tavLst>
                                        <p:tav tm="0">
                                          <p:val>
                                            <p:strVal val="#ppt_x"/>
                                          </p:val>
                                        </p:tav>
                                        <p:tav tm="100000">
                                          <p:val>
                                            <p:strVal val="#ppt_x"/>
                                          </p:val>
                                        </p:tav>
                                      </p:tavLst>
                                    </p:anim>
                                    <p:anim calcmode="lin" valueType="num">
                                      <p:cBhvr additive="base">
                                        <p:cTn id="47" dur="500" fill="hold"/>
                                        <p:tgtEl>
                                          <p:spTgt spid="7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4136210" cy="876848"/>
            <a:chOff x="326687" y="247818"/>
            <a:chExt cx="5247397" cy="725466"/>
          </a:xfrm>
        </p:grpSpPr>
        <p:sp>
          <p:nvSpPr>
            <p:cNvPr id="8" name="文本框 7"/>
            <p:cNvSpPr txBox="1"/>
            <p:nvPr/>
          </p:nvSpPr>
          <p:spPr bwMode="auto">
            <a:xfrm>
              <a:off x="931471" y="412399"/>
              <a:ext cx="464261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二叉树的抽象数据类型</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64" name="Rectangle 3"/>
          <p:cNvSpPr txBox="1">
            <a:spLocks noRot="1" noChangeArrowheads="1"/>
          </p:cNvSpPr>
          <p:nvPr/>
        </p:nvSpPr>
        <p:spPr>
          <a:xfrm>
            <a:off x="4615543" y="1245777"/>
            <a:ext cx="7228114" cy="5138176"/>
          </a:xfrm>
          <a:prstGeom prst="rect">
            <a:avLst/>
          </a:prstGeom>
          <a:noFill/>
        </p:spPr>
        <p:txBody>
          <a:bodyPr vert="horz" lIns="91440" tIns="45720" rIns="91440" bIns="45720" rtlCol="0">
            <a:noAutofit/>
          </a:bodyPr>
          <a:lstStyle>
            <a:defPPr>
              <a:defRPr lang="zh-CN"/>
            </a:defPPr>
            <a:lvl1pPr marL="452755" indent="-452755">
              <a:lnSpc>
                <a:spcPct val="150000"/>
              </a:lnSpc>
              <a:spcBef>
                <a:spcPts val="600"/>
              </a:spcBef>
              <a:buClr>
                <a:srgbClr val="7030A0"/>
              </a:buClr>
              <a:buFont typeface="Arial" panose="020B0604020202020204" pitchFamily="34" charset="0"/>
              <a:buNone/>
              <a:defRPr>
                <a:solidFill>
                  <a:srgbClr val="FF0000"/>
                </a:solidFill>
                <a:latin typeface="Times New Roman" panose="02020603050405020304" pitchFamily="18" charset="0"/>
                <a:ea typeface="宋体" panose="02010600030101010101" pitchFamily="2" charset="-122"/>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100000"/>
              </a:lnSpc>
            </a:pPr>
            <a:r>
              <a:rPr lang="en-US" altLang="zh-CN" sz="2200" dirty="0">
                <a:solidFill>
                  <a:schemeClr val="tx1"/>
                </a:solidFill>
                <a:ea typeface="+mn-ea"/>
              </a:rPr>
              <a:t>ADT </a:t>
            </a:r>
            <a:r>
              <a:rPr lang="en-US" altLang="zh-CN" sz="2200" dirty="0" err="1">
                <a:solidFill>
                  <a:schemeClr val="tx1"/>
                </a:solidFill>
                <a:ea typeface="+mn-ea"/>
              </a:rPr>
              <a:t>BinTree</a:t>
            </a:r>
            <a:endParaRPr lang="en-US" altLang="zh-CN" sz="2200" dirty="0">
              <a:solidFill>
                <a:schemeClr val="tx1"/>
              </a:solidFill>
              <a:ea typeface="+mn-ea"/>
            </a:endParaRPr>
          </a:p>
          <a:p>
            <a:pPr>
              <a:lnSpc>
                <a:spcPct val="100000"/>
              </a:lnSpc>
            </a:pPr>
            <a:r>
              <a:rPr lang="en-US" altLang="zh-CN" sz="2200" dirty="0">
                <a:solidFill>
                  <a:schemeClr val="tx1"/>
                </a:solidFill>
                <a:ea typeface="+mn-ea"/>
              </a:rPr>
              <a:t>{</a:t>
            </a:r>
            <a:endParaRPr lang="en-US" altLang="zh-CN" sz="2200" dirty="0">
              <a:solidFill>
                <a:schemeClr val="tx1"/>
              </a:solidFill>
              <a:ea typeface="+mn-ea"/>
            </a:endParaRPr>
          </a:p>
          <a:p>
            <a:pPr>
              <a:lnSpc>
                <a:spcPct val="100000"/>
              </a:lnSpc>
            </a:pPr>
            <a:r>
              <a:rPr lang="en-US" altLang="zh-CN" sz="2200" dirty="0">
                <a:solidFill>
                  <a:schemeClr val="tx1"/>
                </a:solidFill>
                <a:ea typeface="+mn-ea"/>
              </a:rPr>
              <a:t>	Data</a:t>
            </a:r>
            <a:r>
              <a:rPr lang="zh-CN" altLang="en-US" sz="2200" dirty="0">
                <a:solidFill>
                  <a:schemeClr val="tx1"/>
                </a:solidFill>
                <a:ea typeface="+mn-ea"/>
              </a:rPr>
              <a:t>：</a:t>
            </a:r>
            <a:endParaRPr lang="zh-CN" altLang="en-US" sz="2200" dirty="0">
              <a:solidFill>
                <a:schemeClr val="tx1"/>
              </a:solidFill>
              <a:ea typeface="+mn-ea"/>
            </a:endParaRPr>
          </a:p>
          <a:p>
            <a:pPr>
              <a:lnSpc>
                <a:spcPct val="100000"/>
              </a:lnSpc>
            </a:pPr>
            <a:r>
              <a:rPr lang="zh-CN" altLang="en-US" sz="2200" dirty="0">
                <a:solidFill>
                  <a:schemeClr val="tx1"/>
                </a:solidFill>
                <a:ea typeface="+mn-ea"/>
              </a:rPr>
              <a:t>	具有二叉树型结构的</a:t>
            </a:r>
            <a:r>
              <a:rPr lang="en-US" altLang="zh-CN" sz="2200" dirty="0">
                <a:solidFill>
                  <a:schemeClr val="tx1"/>
                </a:solidFill>
                <a:ea typeface="+mn-ea"/>
              </a:rPr>
              <a:t>0</a:t>
            </a:r>
            <a:r>
              <a:rPr lang="zh-CN" altLang="en-US" sz="2200" dirty="0">
                <a:solidFill>
                  <a:schemeClr val="tx1"/>
                </a:solidFill>
                <a:ea typeface="+mn-ea"/>
              </a:rPr>
              <a:t>或多个相同类型数据元素的集合</a:t>
            </a:r>
            <a:endParaRPr lang="zh-CN" altLang="en-US" sz="2200" dirty="0">
              <a:solidFill>
                <a:schemeClr val="tx1"/>
              </a:solidFill>
              <a:ea typeface="+mn-ea"/>
            </a:endParaRPr>
          </a:p>
          <a:p>
            <a:pPr>
              <a:lnSpc>
                <a:spcPct val="100000"/>
              </a:lnSpc>
            </a:pPr>
            <a:r>
              <a:rPr lang="zh-CN" altLang="en-US" sz="2200" dirty="0">
                <a:solidFill>
                  <a:schemeClr val="tx1"/>
                </a:solidFill>
                <a:ea typeface="+mn-ea"/>
              </a:rPr>
              <a:t>	</a:t>
            </a:r>
            <a:r>
              <a:rPr lang="en-US" altLang="zh-CN" sz="2200" dirty="0">
                <a:solidFill>
                  <a:schemeClr val="tx1"/>
                </a:solidFill>
                <a:ea typeface="+mn-ea"/>
              </a:rPr>
              <a:t>Operations: </a:t>
            </a:r>
            <a:endParaRPr lang="en-US" altLang="zh-CN" sz="2200" dirty="0">
              <a:solidFill>
                <a:schemeClr val="tx1"/>
              </a:solidFill>
              <a:ea typeface="+mn-ea"/>
            </a:endParaRPr>
          </a:p>
          <a:p>
            <a:pPr>
              <a:lnSpc>
                <a:spcPct val="100000"/>
              </a:lnSpc>
            </a:pPr>
            <a:r>
              <a:rPr lang="en-US" altLang="zh-CN" sz="2200" dirty="0">
                <a:solidFill>
                  <a:schemeClr val="tx1"/>
                </a:solidFill>
                <a:ea typeface="+mn-ea"/>
              </a:rPr>
              <a:t>		</a:t>
            </a:r>
            <a:r>
              <a:rPr lang="en-US" altLang="zh-CN" sz="2200" dirty="0" err="1">
                <a:solidFill>
                  <a:schemeClr val="tx1"/>
                </a:solidFill>
                <a:ea typeface="+mn-ea"/>
              </a:rPr>
              <a:t>BinTree</a:t>
            </a:r>
            <a:r>
              <a:rPr lang="en-US" altLang="zh-CN" sz="2200" dirty="0">
                <a:solidFill>
                  <a:schemeClr val="tx1"/>
                </a:solidFill>
                <a:ea typeface="+mn-ea"/>
              </a:rPr>
              <a:t>();		// </a:t>
            </a:r>
            <a:r>
              <a:rPr lang="zh-CN" altLang="en-US" sz="2200" dirty="0">
                <a:solidFill>
                  <a:schemeClr val="tx1"/>
                </a:solidFill>
                <a:ea typeface="+mn-ea"/>
              </a:rPr>
              <a:t>创建空二叉树</a:t>
            </a:r>
            <a:endParaRPr lang="zh-CN" altLang="en-US" sz="2200" dirty="0">
              <a:solidFill>
                <a:schemeClr val="tx1"/>
              </a:solidFill>
              <a:ea typeface="+mn-ea"/>
            </a:endParaRPr>
          </a:p>
          <a:p>
            <a:pPr>
              <a:lnSpc>
                <a:spcPct val="100000"/>
              </a:lnSpc>
            </a:pPr>
            <a:r>
              <a:rPr lang="zh-CN" altLang="en-US" sz="2200" dirty="0">
                <a:solidFill>
                  <a:schemeClr val="tx1"/>
                </a:solidFill>
                <a:ea typeface="+mn-ea"/>
              </a:rPr>
              <a:t>		</a:t>
            </a:r>
            <a:r>
              <a:rPr lang="en-US" altLang="zh-CN" sz="2200" dirty="0">
                <a:solidFill>
                  <a:schemeClr val="tx1"/>
                </a:solidFill>
                <a:ea typeface="+mn-ea"/>
              </a:rPr>
              <a:t>~</a:t>
            </a:r>
            <a:r>
              <a:rPr lang="en-US" altLang="zh-CN" sz="2200" dirty="0" err="1">
                <a:solidFill>
                  <a:schemeClr val="tx1"/>
                </a:solidFill>
                <a:ea typeface="+mn-ea"/>
              </a:rPr>
              <a:t>BinTree</a:t>
            </a:r>
            <a:r>
              <a:rPr lang="en-US" altLang="zh-CN" sz="2200" dirty="0">
                <a:solidFill>
                  <a:schemeClr val="tx1"/>
                </a:solidFill>
                <a:ea typeface="+mn-ea"/>
              </a:rPr>
              <a:t>();		// </a:t>
            </a:r>
            <a:r>
              <a:rPr lang="zh-CN" altLang="en-US" sz="2200" dirty="0">
                <a:solidFill>
                  <a:schemeClr val="tx1"/>
                </a:solidFill>
                <a:ea typeface="+mn-ea"/>
              </a:rPr>
              <a:t>删除二叉树</a:t>
            </a:r>
            <a:endParaRPr lang="zh-CN" altLang="en-US" sz="2200" dirty="0">
              <a:solidFill>
                <a:schemeClr val="tx1"/>
              </a:solidFill>
              <a:ea typeface="+mn-ea"/>
            </a:endParaRPr>
          </a:p>
          <a:p>
            <a:pPr>
              <a:lnSpc>
                <a:spcPct val="100000"/>
              </a:lnSpc>
            </a:pPr>
            <a:r>
              <a:rPr lang="zh-CN" altLang="en-US" sz="2200" dirty="0">
                <a:solidFill>
                  <a:schemeClr val="tx1"/>
                </a:solidFill>
                <a:ea typeface="+mn-ea"/>
              </a:rPr>
              <a:t>		</a:t>
            </a:r>
            <a:r>
              <a:rPr lang="en-US" altLang="zh-CN" sz="2200" dirty="0" err="1">
                <a:solidFill>
                  <a:schemeClr val="tx1"/>
                </a:solidFill>
                <a:ea typeface="+mn-ea"/>
              </a:rPr>
              <a:t>PreOrderTraverse</a:t>
            </a:r>
            <a:r>
              <a:rPr lang="en-US" altLang="zh-CN" sz="2200" dirty="0">
                <a:solidFill>
                  <a:schemeClr val="tx1"/>
                </a:solidFill>
                <a:ea typeface="+mn-ea"/>
              </a:rPr>
              <a:t>();	// </a:t>
            </a:r>
            <a:r>
              <a:rPr lang="zh-CN" altLang="en-US" sz="2200" dirty="0">
                <a:solidFill>
                  <a:schemeClr val="tx1"/>
                </a:solidFill>
                <a:ea typeface="+mn-ea"/>
              </a:rPr>
              <a:t>先序遍历</a:t>
            </a:r>
            <a:endParaRPr lang="zh-CN" altLang="en-US" sz="2200" dirty="0">
              <a:solidFill>
                <a:schemeClr val="tx1"/>
              </a:solidFill>
              <a:ea typeface="+mn-ea"/>
            </a:endParaRPr>
          </a:p>
          <a:p>
            <a:pPr>
              <a:lnSpc>
                <a:spcPct val="100000"/>
              </a:lnSpc>
            </a:pPr>
            <a:r>
              <a:rPr lang="zh-CN" altLang="en-US" sz="2200" dirty="0">
                <a:solidFill>
                  <a:schemeClr val="tx1"/>
                </a:solidFill>
                <a:ea typeface="+mn-ea"/>
              </a:rPr>
              <a:t>		</a:t>
            </a:r>
            <a:r>
              <a:rPr lang="en-US" altLang="zh-CN" sz="2200" dirty="0" err="1">
                <a:solidFill>
                  <a:schemeClr val="tx1"/>
                </a:solidFill>
                <a:ea typeface="+mn-ea"/>
              </a:rPr>
              <a:t>InOrderTraverse</a:t>
            </a:r>
            <a:r>
              <a:rPr lang="en-US" altLang="zh-CN" sz="2200" dirty="0">
                <a:solidFill>
                  <a:schemeClr val="tx1"/>
                </a:solidFill>
                <a:ea typeface="+mn-ea"/>
              </a:rPr>
              <a:t>();	// </a:t>
            </a:r>
            <a:r>
              <a:rPr lang="zh-CN" altLang="en-US" sz="2200" dirty="0">
                <a:solidFill>
                  <a:schemeClr val="tx1"/>
                </a:solidFill>
                <a:ea typeface="+mn-ea"/>
              </a:rPr>
              <a:t>中序遍历</a:t>
            </a:r>
            <a:endParaRPr lang="zh-CN" altLang="en-US" sz="2200" dirty="0">
              <a:solidFill>
                <a:schemeClr val="tx1"/>
              </a:solidFill>
              <a:ea typeface="+mn-ea"/>
            </a:endParaRPr>
          </a:p>
          <a:p>
            <a:pPr>
              <a:lnSpc>
                <a:spcPct val="100000"/>
              </a:lnSpc>
            </a:pPr>
            <a:r>
              <a:rPr lang="zh-CN" altLang="en-US" sz="2200" dirty="0">
                <a:solidFill>
                  <a:schemeClr val="tx1"/>
                </a:solidFill>
                <a:ea typeface="+mn-ea"/>
              </a:rPr>
              <a:t>		</a:t>
            </a:r>
            <a:r>
              <a:rPr lang="en-US" altLang="zh-CN" sz="2200" dirty="0" err="1">
                <a:solidFill>
                  <a:schemeClr val="tx1"/>
                </a:solidFill>
                <a:ea typeface="+mn-ea"/>
              </a:rPr>
              <a:t>PostOrderTraverse</a:t>
            </a:r>
            <a:r>
              <a:rPr lang="en-US" altLang="zh-CN" sz="2200" dirty="0">
                <a:solidFill>
                  <a:schemeClr val="tx1"/>
                </a:solidFill>
                <a:ea typeface="+mn-ea"/>
              </a:rPr>
              <a:t>();	// </a:t>
            </a:r>
            <a:r>
              <a:rPr lang="zh-CN" altLang="en-US" sz="2200" dirty="0">
                <a:solidFill>
                  <a:schemeClr val="tx1"/>
                </a:solidFill>
                <a:ea typeface="+mn-ea"/>
              </a:rPr>
              <a:t>后序遍历</a:t>
            </a:r>
            <a:endParaRPr lang="zh-CN" altLang="en-US" sz="2200" dirty="0">
              <a:solidFill>
                <a:schemeClr val="tx1"/>
              </a:solidFill>
              <a:ea typeface="+mn-ea"/>
            </a:endParaRPr>
          </a:p>
          <a:p>
            <a:pPr>
              <a:lnSpc>
                <a:spcPct val="100000"/>
              </a:lnSpc>
            </a:pPr>
            <a:r>
              <a:rPr lang="zh-CN" altLang="en-US" sz="2200" dirty="0">
                <a:solidFill>
                  <a:schemeClr val="tx1"/>
                </a:solidFill>
                <a:ea typeface="+mn-ea"/>
              </a:rPr>
              <a:t>		</a:t>
            </a:r>
            <a:r>
              <a:rPr lang="en-US" altLang="zh-CN" sz="2200" dirty="0" err="1">
                <a:solidFill>
                  <a:schemeClr val="tx1"/>
                </a:solidFill>
                <a:ea typeface="+mn-ea"/>
              </a:rPr>
              <a:t>LevelOrderTraverse</a:t>
            </a:r>
            <a:r>
              <a:rPr lang="en-US" altLang="zh-CN" sz="2200" dirty="0">
                <a:solidFill>
                  <a:schemeClr val="tx1"/>
                </a:solidFill>
                <a:ea typeface="+mn-ea"/>
              </a:rPr>
              <a:t>();	// </a:t>
            </a:r>
            <a:r>
              <a:rPr lang="zh-CN" altLang="en-US" sz="2200" dirty="0">
                <a:solidFill>
                  <a:schemeClr val="tx1"/>
                </a:solidFill>
                <a:ea typeface="+mn-ea"/>
              </a:rPr>
              <a:t>逐层遍历</a:t>
            </a:r>
            <a:endParaRPr lang="zh-CN" altLang="en-US" sz="2200" dirty="0">
              <a:solidFill>
                <a:schemeClr val="tx1"/>
              </a:solidFill>
              <a:ea typeface="+mn-ea"/>
            </a:endParaRPr>
          </a:p>
          <a:p>
            <a:pPr>
              <a:lnSpc>
                <a:spcPct val="100000"/>
              </a:lnSpc>
            </a:pPr>
            <a:r>
              <a:rPr lang="zh-CN" altLang="en-US" sz="2200" dirty="0">
                <a:solidFill>
                  <a:schemeClr val="tx1"/>
                </a:solidFill>
                <a:ea typeface="+mn-ea"/>
              </a:rPr>
              <a:t>		</a:t>
            </a:r>
            <a:r>
              <a:rPr lang="en-US" altLang="zh-CN" sz="2200" dirty="0" err="1">
                <a:solidFill>
                  <a:schemeClr val="tx1"/>
                </a:solidFill>
                <a:ea typeface="+mn-ea"/>
              </a:rPr>
              <a:t>IsEmpty</a:t>
            </a:r>
            <a:r>
              <a:rPr lang="en-US" altLang="zh-CN" sz="2200" dirty="0">
                <a:solidFill>
                  <a:schemeClr val="tx1"/>
                </a:solidFill>
                <a:ea typeface="+mn-ea"/>
              </a:rPr>
              <a:t>();	// </a:t>
            </a:r>
            <a:r>
              <a:rPr lang="zh-CN" altLang="en-US" sz="2200" dirty="0">
                <a:solidFill>
                  <a:schemeClr val="tx1"/>
                </a:solidFill>
                <a:ea typeface="+mn-ea"/>
              </a:rPr>
              <a:t>判断二叉树是否为空</a:t>
            </a:r>
            <a:endParaRPr lang="zh-CN" altLang="en-US" sz="2200" dirty="0">
              <a:solidFill>
                <a:schemeClr val="tx1"/>
              </a:solidFill>
              <a:ea typeface="+mn-ea"/>
            </a:endParaRPr>
          </a:p>
          <a:p>
            <a:pPr>
              <a:lnSpc>
                <a:spcPct val="100000"/>
              </a:lnSpc>
            </a:pPr>
            <a:r>
              <a:rPr lang="zh-CN" altLang="en-US" sz="2200" dirty="0">
                <a:solidFill>
                  <a:schemeClr val="tx1"/>
                </a:solidFill>
                <a:ea typeface="+mn-ea"/>
              </a:rPr>
              <a:t>		</a:t>
            </a:r>
            <a:endParaRPr lang="zh-CN" altLang="en-US" sz="2200" dirty="0">
              <a:solidFill>
                <a:schemeClr val="tx1"/>
              </a:solidFill>
              <a:ea typeface="+mn-ea"/>
            </a:endParaRPr>
          </a:p>
        </p:txBody>
      </p:sp>
      <p:cxnSp>
        <p:nvCxnSpPr>
          <p:cNvPr id="31" name="直接连接符 30"/>
          <p:cNvCxnSpPr/>
          <p:nvPr/>
        </p:nvCxnSpPr>
        <p:spPr>
          <a:xfrm>
            <a:off x="4490657" y="1558715"/>
            <a:ext cx="0" cy="4884814"/>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64"/>
                                        </p:tgtEl>
                                        <p:attrNameLst>
                                          <p:attrName>style.visibility</p:attrName>
                                        </p:attrNameLst>
                                      </p:cBhvr>
                                      <p:to>
                                        <p:strVal val="visible"/>
                                      </p:to>
                                    </p:set>
                                    <p:animEffect transition="in" filter="wipe(up)">
                                      <p:cBhvr>
                                        <p:cTn id="15"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flipH="1">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64" name="Rectangle 3"/>
          <p:cNvSpPr txBox="1">
            <a:spLocks noRot="1" noChangeArrowheads="1"/>
          </p:cNvSpPr>
          <p:nvPr/>
        </p:nvSpPr>
        <p:spPr>
          <a:xfrm>
            <a:off x="2095500" y="1889761"/>
            <a:ext cx="9155974" cy="4502331"/>
          </a:xfrm>
          <a:prstGeom prst="rect">
            <a:avLst/>
          </a:prstGeom>
          <a:noFill/>
        </p:spPr>
        <p:txBody>
          <a:bodyPr vert="horz" lIns="91440" tIns="45720" rIns="91440" bIns="45720" rtlCol="0">
            <a:noAutofit/>
          </a:bodyPr>
          <a:lstStyle>
            <a:defPPr>
              <a:defRPr lang="zh-CN"/>
            </a:defPPr>
            <a:lvl1pPr marL="452755" indent="-452755">
              <a:lnSpc>
                <a:spcPct val="150000"/>
              </a:lnSpc>
              <a:spcBef>
                <a:spcPts val="600"/>
              </a:spcBef>
              <a:buClr>
                <a:srgbClr val="7030A0"/>
              </a:buClr>
              <a:buFont typeface="Arial" panose="020B0604020202020204" pitchFamily="34" charset="0"/>
              <a:buNone/>
              <a:defRPr>
                <a:solidFill>
                  <a:srgbClr val="FF0000"/>
                </a:solidFill>
                <a:latin typeface="Times New Roman" panose="02020603050405020304" pitchFamily="18" charset="0"/>
                <a:ea typeface="宋体" panose="02010600030101010101" pitchFamily="2" charset="-122"/>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125000"/>
              </a:lnSpc>
            </a:pPr>
            <a:r>
              <a:rPr lang="en-US" altLang="zh-CN" sz="2200" dirty="0">
                <a:solidFill>
                  <a:schemeClr val="tx1"/>
                </a:solidFill>
                <a:ea typeface="+mn-ea"/>
              </a:rPr>
              <a:t>		</a:t>
            </a:r>
            <a:r>
              <a:rPr lang="en-US" altLang="zh-CN" sz="2200" dirty="0" err="1">
                <a:solidFill>
                  <a:schemeClr val="tx1"/>
                </a:solidFill>
              </a:rPr>
              <a:t>CreateRoot</a:t>
            </a:r>
            <a:r>
              <a:rPr lang="en-US" altLang="zh-CN" sz="2200" dirty="0">
                <a:solidFill>
                  <a:schemeClr val="tx1"/>
                </a:solidFill>
              </a:rPr>
              <a:t>();		</a:t>
            </a:r>
            <a:r>
              <a:rPr lang="en-US" altLang="zh-CN" sz="2200" dirty="0">
                <a:solidFill>
                  <a:schemeClr val="tx1"/>
                </a:solidFill>
                <a:ea typeface="+mn-ea"/>
              </a:rPr>
              <a:t>// </a:t>
            </a:r>
            <a:r>
              <a:rPr lang="zh-CN" altLang="en-US" sz="2200" dirty="0">
                <a:solidFill>
                  <a:schemeClr val="tx1"/>
                </a:solidFill>
                <a:ea typeface="+mn-ea"/>
              </a:rPr>
              <a:t>以指定元素值创建根结点</a:t>
            </a:r>
            <a:endParaRPr lang="zh-CN" altLang="en-US" sz="2200" dirty="0">
              <a:solidFill>
                <a:schemeClr val="tx1"/>
              </a:solidFill>
              <a:ea typeface="+mn-ea"/>
            </a:endParaRPr>
          </a:p>
          <a:p>
            <a:pPr>
              <a:lnSpc>
                <a:spcPct val="125000"/>
              </a:lnSpc>
            </a:pPr>
            <a:r>
              <a:rPr lang="zh-CN" altLang="en-US" sz="2200" dirty="0">
                <a:solidFill>
                  <a:schemeClr val="tx1"/>
                </a:solidFill>
              </a:rPr>
              <a:t>		</a:t>
            </a:r>
            <a:r>
              <a:rPr lang="en-US" altLang="zh-CN" sz="2200" dirty="0">
                <a:solidFill>
                  <a:schemeClr val="tx1"/>
                </a:solidFill>
              </a:rPr>
              <a:t>Clear();			</a:t>
            </a:r>
            <a:r>
              <a:rPr lang="en-US" altLang="zh-CN" sz="2200" dirty="0">
                <a:solidFill>
                  <a:schemeClr val="tx1"/>
                </a:solidFill>
                <a:ea typeface="+mn-ea"/>
              </a:rPr>
              <a:t>// </a:t>
            </a:r>
            <a:r>
              <a:rPr lang="zh-CN" altLang="en-US" sz="2200" dirty="0">
                <a:solidFill>
                  <a:schemeClr val="tx1"/>
                </a:solidFill>
                <a:ea typeface="+mn-ea"/>
              </a:rPr>
              <a:t>清空二叉树</a:t>
            </a:r>
            <a:endParaRPr lang="zh-CN" altLang="en-US" sz="2200" dirty="0">
              <a:solidFill>
                <a:schemeClr val="tx1"/>
              </a:solidFill>
              <a:ea typeface="+mn-ea"/>
            </a:endParaRPr>
          </a:p>
          <a:p>
            <a:pPr>
              <a:lnSpc>
                <a:spcPct val="125000"/>
              </a:lnSpc>
            </a:pPr>
            <a:r>
              <a:rPr lang="en-US" altLang="zh-CN" sz="2200" dirty="0">
                <a:solidFill>
                  <a:schemeClr val="tx1"/>
                </a:solidFill>
                <a:ea typeface="+mn-ea"/>
              </a:rPr>
              <a:t>		</a:t>
            </a:r>
            <a:r>
              <a:rPr lang="en-US" altLang="zh-CN" sz="2200" dirty="0" err="1">
                <a:solidFill>
                  <a:schemeClr val="tx1"/>
                </a:solidFill>
                <a:ea typeface="+mn-ea"/>
              </a:rPr>
              <a:t>InsertLeftChild</a:t>
            </a:r>
            <a:r>
              <a:rPr lang="en-US" altLang="zh-CN" sz="2200" dirty="0">
                <a:solidFill>
                  <a:schemeClr val="tx1"/>
                </a:solidFill>
                <a:ea typeface="+mn-ea"/>
              </a:rPr>
              <a:t>();    	// </a:t>
            </a:r>
            <a:r>
              <a:rPr lang="zh-CN" altLang="en-US" sz="2200" dirty="0">
                <a:solidFill>
                  <a:schemeClr val="tx1"/>
                </a:solidFill>
                <a:ea typeface="+mn-ea"/>
              </a:rPr>
              <a:t>将一个结点作为指定结点的左孩子插入</a:t>
            </a:r>
            <a:endParaRPr lang="zh-CN" altLang="en-US" sz="2200" dirty="0">
              <a:solidFill>
                <a:schemeClr val="tx1"/>
              </a:solidFill>
              <a:ea typeface="+mn-ea"/>
            </a:endParaRPr>
          </a:p>
          <a:p>
            <a:pPr>
              <a:lnSpc>
                <a:spcPct val="125000"/>
              </a:lnSpc>
            </a:pPr>
            <a:r>
              <a:rPr lang="zh-CN" altLang="en-US" sz="2200" dirty="0">
                <a:solidFill>
                  <a:schemeClr val="tx1"/>
                </a:solidFill>
                <a:ea typeface="+mn-ea"/>
              </a:rPr>
              <a:t>		</a:t>
            </a:r>
            <a:r>
              <a:rPr lang="en-US" altLang="zh-CN" sz="2200" dirty="0" err="1">
                <a:solidFill>
                  <a:schemeClr val="tx1"/>
                </a:solidFill>
                <a:ea typeface="+mn-ea"/>
              </a:rPr>
              <a:t>InsertRightChild</a:t>
            </a:r>
            <a:r>
              <a:rPr lang="en-US" altLang="zh-CN" sz="2200" dirty="0">
                <a:solidFill>
                  <a:schemeClr val="tx1"/>
                </a:solidFill>
                <a:ea typeface="+mn-ea"/>
              </a:rPr>
              <a:t>(); 	// </a:t>
            </a:r>
            <a:r>
              <a:rPr lang="zh-CN" altLang="en-US" sz="2200" dirty="0">
                <a:solidFill>
                  <a:schemeClr val="tx1"/>
                </a:solidFill>
                <a:ea typeface="+mn-ea"/>
              </a:rPr>
              <a:t>将一个结点作为指定结点的右孩子插入</a:t>
            </a:r>
            <a:endParaRPr lang="zh-CN" altLang="en-US" sz="2200" dirty="0">
              <a:solidFill>
                <a:schemeClr val="tx1"/>
              </a:solidFill>
              <a:ea typeface="+mn-ea"/>
            </a:endParaRPr>
          </a:p>
          <a:p>
            <a:pPr>
              <a:lnSpc>
                <a:spcPct val="125000"/>
              </a:lnSpc>
            </a:pPr>
            <a:r>
              <a:rPr lang="zh-CN" altLang="en-US" sz="2200" dirty="0">
                <a:solidFill>
                  <a:schemeClr val="tx1"/>
                </a:solidFill>
                <a:ea typeface="+mn-ea"/>
              </a:rPr>
              <a:t>		</a:t>
            </a:r>
            <a:r>
              <a:rPr lang="en-US" altLang="zh-CN" sz="2200" dirty="0" err="1">
                <a:solidFill>
                  <a:schemeClr val="tx1"/>
                </a:solidFill>
                <a:ea typeface="+mn-ea"/>
              </a:rPr>
              <a:t>DeleteSubTree</a:t>
            </a:r>
            <a:r>
              <a:rPr lang="en-US" altLang="zh-CN" sz="2200" dirty="0">
                <a:solidFill>
                  <a:schemeClr val="tx1"/>
                </a:solidFill>
                <a:ea typeface="+mn-ea"/>
              </a:rPr>
              <a:t>();    	// </a:t>
            </a:r>
            <a:r>
              <a:rPr lang="zh-CN" altLang="en-US" sz="2200" dirty="0">
                <a:solidFill>
                  <a:schemeClr val="tx1"/>
                </a:solidFill>
                <a:ea typeface="+mn-ea"/>
              </a:rPr>
              <a:t>删除以指定结点为根的子树</a:t>
            </a:r>
            <a:endParaRPr lang="zh-CN" altLang="en-US" sz="2200" dirty="0">
              <a:solidFill>
                <a:schemeClr val="tx1"/>
              </a:solidFill>
              <a:ea typeface="+mn-ea"/>
            </a:endParaRPr>
          </a:p>
          <a:p>
            <a:pPr>
              <a:lnSpc>
                <a:spcPct val="125000"/>
              </a:lnSpc>
            </a:pPr>
            <a:r>
              <a:rPr lang="zh-CN" altLang="en-US" sz="2200" dirty="0">
                <a:solidFill>
                  <a:schemeClr val="tx1"/>
                </a:solidFill>
                <a:ea typeface="+mn-ea"/>
              </a:rPr>
              <a:t>		</a:t>
            </a:r>
            <a:r>
              <a:rPr lang="en-US" altLang="zh-CN" sz="2200" dirty="0" err="1">
                <a:solidFill>
                  <a:schemeClr val="tx1"/>
                </a:solidFill>
                <a:ea typeface="+mn-ea"/>
              </a:rPr>
              <a:t>SearchByKey</a:t>
            </a:r>
            <a:r>
              <a:rPr lang="en-US" altLang="zh-CN" sz="2200" dirty="0">
                <a:solidFill>
                  <a:schemeClr val="tx1"/>
                </a:solidFill>
                <a:ea typeface="+mn-ea"/>
              </a:rPr>
              <a:t>();	      	// </a:t>
            </a:r>
            <a:r>
              <a:rPr lang="zh-CN" altLang="en-US" sz="2200" dirty="0">
                <a:solidFill>
                  <a:schemeClr val="tx1"/>
                </a:solidFill>
                <a:ea typeface="+mn-ea"/>
              </a:rPr>
              <a:t>按关键字查找结点</a:t>
            </a:r>
            <a:endParaRPr lang="zh-CN" altLang="en-US" sz="2200" dirty="0">
              <a:solidFill>
                <a:schemeClr val="tx1"/>
              </a:solidFill>
              <a:ea typeface="+mn-ea"/>
            </a:endParaRPr>
          </a:p>
          <a:p>
            <a:pPr>
              <a:lnSpc>
                <a:spcPct val="125000"/>
              </a:lnSpc>
            </a:pPr>
            <a:r>
              <a:rPr lang="zh-CN" altLang="en-US" sz="2200" dirty="0">
                <a:solidFill>
                  <a:schemeClr val="tx1"/>
                </a:solidFill>
                <a:ea typeface="+mn-ea"/>
              </a:rPr>
              <a:t>		</a:t>
            </a:r>
            <a:r>
              <a:rPr lang="en-US" altLang="zh-CN" sz="2200" dirty="0" err="1">
                <a:solidFill>
                  <a:schemeClr val="tx1"/>
                </a:solidFill>
                <a:ea typeface="+mn-ea"/>
              </a:rPr>
              <a:t>ModifyNodeValue</a:t>
            </a:r>
            <a:r>
              <a:rPr lang="en-US" altLang="zh-CN" sz="2200" dirty="0">
                <a:solidFill>
                  <a:schemeClr val="tx1"/>
                </a:solidFill>
                <a:ea typeface="+mn-ea"/>
              </a:rPr>
              <a:t>();	// </a:t>
            </a:r>
            <a:r>
              <a:rPr lang="zh-CN" altLang="en-US" sz="2200" dirty="0">
                <a:solidFill>
                  <a:schemeClr val="tx1"/>
                </a:solidFill>
                <a:ea typeface="+mn-ea"/>
              </a:rPr>
              <a:t>修改指定结点的元素值</a:t>
            </a:r>
            <a:endParaRPr lang="zh-CN" altLang="en-US" sz="2200" dirty="0">
              <a:solidFill>
                <a:schemeClr val="tx1"/>
              </a:solidFill>
              <a:ea typeface="+mn-ea"/>
            </a:endParaRPr>
          </a:p>
          <a:p>
            <a:pPr>
              <a:lnSpc>
                <a:spcPct val="125000"/>
              </a:lnSpc>
            </a:pPr>
            <a:r>
              <a:rPr lang="zh-CN" altLang="en-US" sz="2200" dirty="0">
                <a:solidFill>
                  <a:schemeClr val="tx1"/>
                </a:solidFill>
                <a:ea typeface="+mn-ea"/>
              </a:rPr>
              <a:t>		</a:t>
            </a:r>
            <a:r>
              <a:rPr lang="en-US" altLang="zh-CN" sz="2200" dirty="0" err="1">
                <a:solidFill>
                  <a:schemeClr val="tx1"/>
                </a:solidFill>
                <a:ea typeface="+mn-ea"/>
              </a:rPr>
              <a:t>GetParent</a:t>
            </a:r>
            <a:r>
              <a:rPr lang="en-US" altLang="zh-CN" sz="2200" dirty="0">
                <a:solidFill>
                  <a:schemeClr val="tx1"/>
                </a:solidFill>
                <a:ea typeface="+mn-ea"/>
              </a:rPr>
              <a:t>();		// </a:t>
            </a:r>
            <a:r>
              <a:rPr lang="zh-CN" altLang="en-US" sz="2200" dirty="0">
                <a:solidFill>
                  <a:schemeClr val="tx1"/>
                </a:solidFill>
                <a:ea typeface="+mn-ea"/>
              </a:rPr>
              <a:t>获取指定结点的双亲结点</a:t>
            </a:r>
            <a:endParaRPr lang="zh-CN" altLang="en-US" sz="2200" dirty="0">
              <a:solidFill>
                <a:schemeClr val="tx1"/>
              </a:solidFill>
              <a:ea typeface="+mn-ea"/>
            </a:endParaRPr>
          </a:p>
          <a:p>
            <a:pPr>
              <a:lnSpc>
                <a:spcPct val="125000"/>
              </a:lnSpc>
            </a:pPr>
            <a:r>
              <a:rPr lang="en-US" altLang="zh-CN" sz="2200" dirty="0">
                <a:solidFill>
                  <a:schemeClr val="tx1"/>
                </a:solidFill>
                <a:ea typeface="+mn-ea"/>
              </a:rPr>
              <a:t>} ADT </a:t>
            </a:r>
            <a:r>
              <a:rPr lang="en-US" altLang="zh-CN" sz="2200" dirty="0" err="1">
                <a:solidFill>
                  <a:schemeClr val="tx1"/>
                </a:solidFill>
                <a:ea typeface="+mn-ea"/>
              </a:rPr>
              <a:t>BinTree</a:t>
            </a:r>
            <a:r>
              <a:rPr lang="en-US" altLang="zh-CN" sz="2200" dirty="0">
                <a:solidFill>
                  <a:schemeClr val="tx1"/>
                </a:solidFill>
                <a:ea typeface="+mn-ea"/>
              </a:rPr>
              <a:t> </a:t>
            </a:r>
            <a:endParaRPr lang="en-US" altLang="zh-CN" sz="2200" dirty="0">
              <a:solidFill>
                <a:schemeClr val="tx1"/>
              </a:solidFill>
              <a:ea typeface="+mn-ea"/>
            </a:endParaRPr>
          </a:p>
        </p:txBody>
      </p:sp>
      <p:grpSp>
        <p:nvGrpSpPr>
          <p:cNvPr id="31" name="组合 5"/>
          <p:cNvGrpSpPr/>
          <p:nvPr/>
        </p:nvGrpSpPr>
        <p:grpSpPr>
          <a:xfrm>
            <a:off x="549001" y="555626"/>
            <a:ext cx="4136210" cy="876848"/>
            <a:chOff x="326687" y="247818"/>
            <a:chExt cx="5247397" cy="725466"/>
          </a:xfrm>
        </p:grpSpPr>
        <p:sp>
          <p:nvSpPr>
            <p:cNvPr id="32" name="文本框 7"/>
            <p:cNvSpPr txBox="1"/>
            <p:nvPr/>
          </p:nvSpPr>
          <p:spPr bwMode="auto">
            <a:xfrm>
              <a:off x="931471" y="412399"/>
              <a:ext cx="464261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二叉树的抽象数据类型</a:t>
              </a:r>
              <a:endParaRPr lang="zh-CN" altLang="en-US" sz="2400" kern="0" dirty="0">
                <a:solidFill>
                  <a:srgbClr val="0070C0"/>
                </a:solidFill>
                <a:latin typeface="+mn-ea"/>
              </a:endParaRPr>
            </a:p>
          </p:txBody>
        </p:sp>
        <p:grpSp>
          <p:nvGrpSpPr>
            <p:cNvPr id="33" name="组合 8"/>
            <p:cNvGrpSpPr/>
            <p:nvPr/>
          </p:nvGrpSpPr>
          <p:grpSpPr>
            <a:xfrm>
              <a:off x="326687" y="247818"/>
              <a:ext cx="4861582" cy="725466"/>
              <a:chOff x="326687" y="247818"/>
              <a:chExt cx="4861582" cy="725466"/>
            </a:xfrm>
          </p:grpSpPr>
          <p:grpSp>
            <p:nvGrpSpPr>
              <p:cNvPr id="34" name="组合 9"/>
              <p:cNvGrpSpPr/>
              <p:nvPr/>
            </p:nvGrpSpPr>
            <p:grpSpPr>
              <a:xfrm>
                <a:off x="349799" y="247818"/>
                <a:ext cx="4791980" cy="261575"/>
                <a:chOff x="349799" y="247818"/>
                <a:chExt cx="4791980" cy="261575"/>
              </a:xfrm>
            </p:grpSpPr>
            <p:cxnSp>
              <p:nvCxnSpPr>
                <p:cNvPr id="49"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54"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5" name="组合 10"/>
              <p:cNvGrpSpPr/>
              <p:nvPr/>
            </p:nvGrpSpPr>
            <p:grpSpPr>
              <a:xfrm>
                <a:off x="349799" y="711709"/>
                <a:ext cx="4815092" cy="261575"/>
                <a:chOff x="358852" y="925118"/>
                <a:chExt cx="4815092" cy="261575"/>
              </a:xfrm>
            </p:grpSpPr>
            <p:cxnSp>
              <p:nvCxnSpPr>
                <p:cNvPr id="42"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48"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6" name="组合 11"/>
              <p:cNvGrpSpPr/>
              <p:nvPr/>
            </p:nvGrpSpPr>
            <p:grpSpPr>
              <a:xfrm>
                <a:off x="5138963" y="489126"/>
                <a:ext cx="49306" cy="329693"/>
                <a:chOff x="5138963" y="489126"/>
                <a:chExt cx="49306" cy="329693"/>
              </a:xfrm>
            </p:grpSpPr>
            <p:sp>
              <p:nvSpPr>
                <p:cNvPr id="40"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1"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7" name="组合 12"/>
              <p:cNvGrpSpPr/>
              <p:nvPr/>
            </p:nvGrpSpPr>
            <p:grpSpPr>
              <a:xfrm>
                <a:off x="326687" y="399838"/>
                <a:ext cx="49306" cy="329693"/>
                <a:chOff x="5138963" y="489126"/>
                <a:chExt cx="49306" cy="329693"/>
              </a:xfrm>
            </p:grpSpPr>
            <p:sp>
              <p:nvSpPr>
                <p:cNvPr id="38"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64"/>
                                        </p:tgtEl>
                                        <p:attrNameLst>
                                          <p:attrName>style.visibility</p:attrName>
                                        </p:attrNameLst>
                                      </p:cBhvr>
                                      <p:to>
                                        <p:strVal val="visible"/>
                                      </p:to>
                                    </p:set>
                                    <p:animEffect transition="in" filter="wipe(up)">
                                      <p:cBhvr>
                                        <p:cTn id="11"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3"/>
          <p:cNvSpPr txBox="1">
            <a:spLocks noChangeArrowheads="1"/>
          </p:cNvSpPr>
          <p:nvPr/>
        </p:nvSpPr>
        <p:spPr>
          <a:xfrm>
            <a:off x="827316" y="2290354"/>
            <a:ext cx="10582275" cy="42520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5000"/>
              </a:lnSpc>
              <a:spcBef>
                <a:spcPts val="600"/>
              </a:spcBef>
              <a:buClr>
                <a:srgbClr val="7030A0"/>
              </a:buClr>
              <a:buNone/>
            </a:pPr>
            <a:r>
              <a:rPr lang="zh-CN" altLang="en-US" sz="2400" dirty="0">
                <a:latin typeface="Times New Roman" panose="02020603050405020304" pitchFamily="18" charset="0"/>
                <a:cs typeface="Times New Roman" panose="02020603050405020304" pitchFamily="18" charset="0"/>
              </a:rPr>
              <a:t>把二叉树的结点按完全二叉树的顺序编号规则自上而下、从左至右依次存放在一组地址连续的存储单元里就构成了二叉树的顺序存储，</a:t>
            </a:r>
            <a:r>
              <a:rPr lang="zh-CN" altLang="en-US" sz="2400" dirty="0">
                <a:solidFill>
                  <a:srgbClr val="0070C0"/>
                </a:solidFill>
                <a:latin typeface="Times New Roman" panose="02020603050405020304" pitchFamily="18" charset="0"/>
                <a:cs typeface="Times New Roman" panose="02020603050405020304" pitchFamily="18" charset="0"/>
              </a:rPr>
              <a:t>树中结点的编号就可以唯一地反映出结点之间的逻辑关系。</a:t>
            </a:r>
            <a:r>
              <a:rPr lang="zh-CN" altLang="en-US" sz="2400" dirty="0">
                <a:latin typeface="Times New Roman" panose="02020603050405020304" pitchFamily="18" charset="0"/>
                <a:cs typeface="Times New Roman" panose="02020603050405020304" pitchFamily="18" charset="0"/>
              </a:rPr>
              <a:t>通常通过定义</a:t>
            </a:r>
            <a:r>
              <a:rPr lang="zh-CN" altLang="en-US" sz="2400" dirty="0">
                <a:solidFill>
                  <a:srgbClr val="0070C0"/>
                </a:solidFill>
                <a:latin typeface="Times New Roman" panose="02020603050405020304" pitchFamily="18" charset="0"/>
                <a:cs typeface="Times New Roman" panose="02020603050405020304" pitchFamily="18" charset="0"/>
              </a:rPr>
              <a:t>一个一维数组</a:t>
            </a:r>
            <a:r>
              <a:rPr lang="zh-CN" altLang="en-US" sz="2400" dirty="0">
                <a:latin typeface="Times New Roman" panose="02020603050405020304" pitchFamily="18" charset="0"/>
                <a:cs typeface="Times New Roman" panose="02020603050405020304" pitchFamily="18" charset="0"/>
              </a:rPr>
              <a:t>来表示二叉树的顺序存储空间，为了使数组元素的下标值与其对应的结点编号一致，将</a:t>
            </a:r>
            <a:endParaRPr lang="en-US" altLang="zh-CN" sz="2400" dirty="0">
              <a:latin typeface="Times New Roman" panose="02020603050405020304" pitchFamily="18" charset="0"/>
              <a:cs typeface="Times New Roman" panose="02020603050405020304" pitchFamily="18" charset="0"/>
            </a:endParaRPr>
          </a:p>
          <a:p>
            <a:pPr marL="0" indent="0" algn="just">
              <a:lnSpc>
                <a:spcPct val="125000"/>
              </a:lnSpc>
              <a:spcBef>
                <a:spcPts val="600"/>
              </a:spcBef>
              <a:buClr>
                <a:srgbClr val="7030A0"/>
              </a:buClr>
              <a:buNone/>
            </a:pPr>
            <a:r>
              <a:rPr lang="zh-CN" altLang="en-US" sz="2400" dirty="0">
                <a:latin typeface="Times New Roman" panose="02020603050405020304" pitchFamily="18" charset="0"/>
                <a:cs typeface="Times New Roman" panose="02020603050405020304" pitchFamily="18" charset="0"/>
              </a:rPr>
              <a:t>下标为</a:t>
            </a:r>
            <a:r>
              <a:rPr lang="en-US" altLang="zh-CN" sz="2400" dirty="0">
                <a:latin typeface="Times New Roman" panose="02020603050405020304" pitchFamily="18" charset="0"/>
                <a:cs typeface="Times New Roman" panose="02020603050405020304" pitchFamily="18" charset="0"/>
              </a:rPr>
              <a:t>0</a:t>
            </a:r>
            <a:r>
              <a:rPr lang="zh-CN" altLang="en-US" sz="2400" dirty="0">
                <a:latin typeface="Times New Roman" panose="02020603050405020304" pitchFamily="18" charset="0"/>
                <a:cs typeface="Times New Roman" panose="02020603050405020304" pitchFamily="18" charset="0"/>
              </a:rPr>
              <a:t>的空间空闲不用或者用作其他用途。</a:t>
            </a:r>
            <a:endParaRPr lang="zh-CN" altLang="en-US" sz="2400" dirty="0">
              <a:latin typeface="Times New Roman" panose="02020603050405020304" pitchFamily="18" charset="0"/>
              <a:cs typeface="Times New Roman" panose="02020603050405020304" pitchFamily="18" charset="0"/>
            </a:endParaRPr>
          </a:p>
        </p:txBody>
      </p:sp>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5799" cy="876848"/>
            <a:chOff x="326687" y="247818"/>
            <a:chExt cx="4861582" cy="725466"/>
          </a:xfrm>
        </p:grpSpPr>
        <p:sp>
          <p:nvSpPr>
            <p:cNvPr id="8" name="文本框 7"/>
            <p:cNvSpPr txBox="1"/>
            <p:nvPr/>
          </p:nvSpPr>
          <p:spPr bwMode="auto">
            <a:xfrm>
              <a:off x="73746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二叉树的顺序表示</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31" name="组合 30"/>
          <p:cNvGrpSpPr/>
          <p:nvPr/>
        </p:nvGrpSpPr>
        <p:grpSpPr>
          <a:xfrm>
            <a:off x="3371376" y="4835964"/>
            <a:ext cx="5624577" cy="1639889"/>
            <a:chOff x="5960125" y="2504386"/>
            <a:chExt cx="5179022" cy="2756474"/>
          </a:xfrm>
        </p:grpSpPr>
        <p:grpSp>
          <p:nvGrpSpPr>
            <p:cNvPr id="32" name="组合 31"/>
            <p:cNvGrpSpPr/>
            <p:nvPr/>
          </p:nvGrpSpPr>
          <p:grpSpPr>
            <a:xfrm>
              <a:off x="5960125" y="2504386"/>
              <a:ext cx="5179022" cy="2756474"/>
              <a:chOff x="1584402" y="1903846"/>
              <a:chExt cx="9062674" cy="3823037"/>
            </a:xfrm>
          </p:grpSpPr>
          <p:grpSp>
            <p:nvGrpSpPr>
              <p:cNvPr id="34" name="组合 33"/>
              <p:cNvGrpSpPr/>
              <p:nvPr/>
            </p:nvGrpSpPr>
            <p:grpSpPr>
              <a:xfrm>
                <a:off x="1584402" y="3589771"/>
                <a:ext cx="9062674" cy="2137112"/>
                <a:chOff x="1584402" y="3589771"/>
                <a:chExt cx="9062674" cy="2137112"/>
              </a:xfrm>
            </p:grpSpPr>
            <p:sp>
              <p:nvSpPr>
                <p:cNvPr id="45" name="任意多边形: 形状 44"/>
                <p:cNvSpPr/>
                <p:nvPr/>
              </p:nvSpPr>
              <p:spPr>
                <a:xfrm>
                  <a:off x="1652007" y="3589771"/>
                  <a:ext cx="8888986" cy="2005808"/>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0"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flipH="1" flipV="1">
                <a:off x="1584402" y="1903846"/>
                <a:ext cx="9062674" cy="2137112"/>
                <a:chOff x="1584402" y="3589771"/>
                <a:chExt cx="9062674" cy="2137112"/>
              </a:xfrm>
            </p:grpSpPr>
            <p:sp>
              <p:nvSpPr>
                <p:cNvPr id="36" name="任意多边形: 形状 3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3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矩形 32"/>
            <p:cNvSpPr/>
            <p:nvPr/>
          </p:nvSpPr>
          <p:spPr>
            <a:xfrm>
              <a:off x="6358181" y="3104872"/>
              <a:ext cx="4460868" cy="1639778"/>
            </a:xfrm>
            <a:prstGeom prst="rect">
              <a:avLst/>
            </a:prstGeom>
          </p:spPr>
          <p:txBody>
            <a:bodyPr wrap="square">
              <a:spAutoFit/>
            </a:bodyPr>
            <a:lstStyle/>
            <a:p>
              <a:r>
                <a:rPr lang="zh-CN" altLang="en-US" sz="2400" dirty="0">
                  <a:solidFill>
                    <a:srgbClr val="0070C0"/>
                  </a:solidFill>
                </a:rPr>
                <a:t>二叉树的顺序表示法操作方便，但缺点是容易造成存储空间的浪费。</a:t>
              </a:r>
              <a:endParaRPr lang="zh-CN" altLang="en-US" sz="2400" dirty="0">
                <a:solidFill>
                  <a:srgbClr val="0070C0"/>
                </a:solidFill>
              </a:endParaRPr>
            </a:p>
          </p:txBody>
        </p:sp>
      </p:grpSp>
      <p:sp>
        <p:nvSpPr>
          <p:cNvPr id="56" name="矩形 55"/>
          <p:cNvSpPr/>
          <p:nvPr/>
        </p:nvSpPr>
        <p:spPr>
          <a:xfrm>
            <a:off x="634399" y="1630985"/>
            <a:ext cx="3443571"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1</a:t>
            </a:r>
            <a:r>
              <a:rPr lang="zh-CN" altLang="en-US" sz="2400" dirty="0">
                <a:solidFill>
                  <a:srgbClr val="0070C0"/>
                </a:solidFill>
                <a:latin typeface="Times New Roman" panose="02020603050405020304" pitchFamily="18" charset="0"/>
                <a:cs typeface="Times New Roman" panose="02020603050405020304" pitchFamily="18" charset="0"/>
              </a:rPr>
              <a:t>）二叉树的顺序表示</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wipe(left)">
                                      <p:cBhvr>
                                        <p:cTn id="11" dur="500"/>
                                        <p:tgtEl>
                                          <p:spTgt spid="5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wipe(left)">
                                      <p:cBhvr>
                                        <p:cTn id="15" dur="500"/>
                                        <p:tgtEl>
                                          <p:spTgt spid="54"/>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anim calcmode="lin" valueType="num">
                                      <p:cBhvr additive="base">
                                        <p:cTn id="20" dur="500" fill="hold"/>
                                        <p:tgtEl>
                                          <p:spTgt spid="31"/>
                                        </p:tgtEl>
                                        <p:attrNameLst>
                                          <p:attrName>ppt_x</p:attrName>
                                        </p:attrNameLst>
                                      </p:cBhvr>
                                      <p:tavLst>
                                        <p:tav tm="0">
                                          <p:val>
                                            <p:strVal val="#ppt_x"/>
                                          </p:val>
                                        </p:tav>
                                        <p:tav tm="100000">
                                          <p:val>
                                            <p:strVal val="#ppt_x"/>
                                          </p:val>
                                        </p:tav>
                                      </p:tavLst>
                                    </p:anim>
                                    <p:anim calcmode="lin" valueType="num">
                                      <p:cBhvr additive="base">
                                        <p:cTn id="21"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6"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5799" cy="876848"/>
            <a:chOff x="326687" y="247818"/>
            <a:chExt cx="4861582" cy="725466"/>
          </a:xfrm>
        </p:grpSpPr>
        <p:sp>
          <p:nvSpPr>
            <p:cNvPr id="8" name="文本框 7"/>
            <p:cNvSpPr txBox="1"/>
            <p:nvPr/>
          </p:nvSpPr>
          <p:spPr bwMode="auto">
            <a:xfrm>
              <a:off x="73746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二叉树的顺序表示</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7" name="AutoShape 5"/>
          <p:cNvSpPr>
            <a:spLocks noChangeAspect="1" noChangeArrowheads="1"/>
          </p:cNvSpPr>
          <p:nvPr/>
        </p:nvSpPr>
        <p:spPr bwMode="auto">
          <a:xfrm>
            <a:off x="1574344" y="1645634"/>
            <a:ext cx="8568952" cy="2925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grpSp>
        <p:nvGrpSpPr>
          <p:cNvPr id="161" name="组合 160"/>
          <p:cNvGrpSpPr/>
          <p:nvPr/>
        </p:nvGrpSpPr>
        <p:grpSpPr>
          <a:xfrm>
            <a:off x="1900227" y="2121473"/>
            <a:ext cx="3247358" cy="3605238"/>
            <a:chOff x="962892" y="1436479"/>
            <a:chExt cx="3247358" cy="3605238"/>
          </a:xfrm>
        </p:grpSpPr>
        <p:grpSp>
          <p:nvGrpSpPr>
            <p:cNvPr id="99" name="组合 98"/>
            <p:cNvGrpSpPr/>
            <p:nvPr/>
          </p:nvGrpSpPr>
          <p:grpSpPr>
            <a:xfrm>
              <a:off x="1486800" y="1436479"/>
              <a:ext cx="2165228" cy="3605238"/>
              <a:chOff x="1529473" y="1988564"/>
              <a:chExt cx="2165228" cy="3605238"/>
            </a:xfrm>
          </p:grpSpPr>
          <p:grpSp>
            <p:nvGrpSpPr>
              <p:cNvPr id="94" name="组合 93"/>
              <p:cNvGrpSpPr/>
              <p:nvPr/>
            </p:nvGrpSpPr>
            <p:grpSpPr>
              <a:xfrm>
                <a:off x="1529473" y="2326851"/>
                <a:ext cx="2165228" cy="3266951"/>
                <a:chOff x="1670377" y="1645634"/>
                <a:chExt cx="2165228" cy="3266951"/>
              </a:xfrm>
            </p:grpSpPr>
            <p:sp>
              <p:nvSpPr>
                <p:cNvPr id="58" name="Oval 6"/>
                <p:cNvSpPr>
                  <a:spLocks noChangeArrowheads="1"/>
                </p:cNvSpPr>
                <p:nvPr/>
              </p:nvSpPr>
              <p:spPr bwMode="auto">
                <a:xfrm>
                  <a:off x="2640411" y="1645634"/>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A</a:t>
                  </a:r>
                  <a:endParaRPr lang="en-US" altLang="zh-CN" sz="2000" dirty="0"/>
                </a:p>
              </p:txBody>
            </p:sp>
            <p:sp>
              <p:nvSpPr>
                <p:cNvPr id="59" name="Oval 7"/>
                <p:cNvSpPr>
                  <a:spLocks noChangeArrowheads="1"/>
                </p:cNvSpPr>
                <p:nvPr/>
              </p:nvSpPr>
              <p:spPr bwMode="auto">
                <a:xfrm>
                  <a:off x="2090550" y="2275814"/>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t>B</a:t>
                  </a:r>
                  <a:endParaRPr lang="en-US" altLang="zh-CN" sz="2000" dirty="0"/>
                </a:p>
              </p:txBody>
            </p:sp>
            <p:sp>
              <p:nvSpPr>
                <p:cNvPr id="60" name="Oval 8"/>
                <p:cNvSpPr>
                  <a:spLocks noChangeArrowheads="1"/>
                </p:cNvSpPr>
                <p:nvPr/>
              </p:nvSpPr>
              <p:spPr bwMode="auto">
                <a:xfrm>
                  <a:off x="3292741" y="2334624"/>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C</a:t>
                  </a:r>
                  <a:endParaRPr lang="en-US" altLang="zh-CN" sz="2000" dirty="0"/>
                </a:p>
              </p:txBody>
            </p:sp>
            <p:sp>
              <p:nvSpPr>
                <p:cNvPr id="61" name="Oval 9"/>
                <p:cNvSpPr>
                  <a:spLocks noChangeArrowheads="1"/>
                </p:cNvSpPr>
                <p:nvPr/>
              </p:nvSpPr>
              <p:spPr bwMode="auto">
                <a:xfrm>
                  <a:off x="1670377" y="3036501"/>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D</a:t>
                  </a:r>
                  <a:endParaRPr lang="en-US" altLang="zh-CN" sz="2000" dirty="0"/>
                </a:p>
              </p:txBody>
            </p:sp>
            <p:cxnSp>
              <p:nvCxnSpPr>
                <p:cNvPr id="65" name="AutoShape 13"/>
                <p:cNvCxnSpPr>
                  <a:cxnSpLocks noChangeShapeType="1"/>
                  <a:stCxn id="58" idx="3"/>
                  <a:endCxn id="59" idx="7"/>
                </p:cNvCxnSpPr>
                <p:nvPr/>
              </p:nvCxnSpPr>
              <p:spPr bwMode="auto">
                <a:xfrm flipH="1">
                  <a:off x="2553913" y="2100886"/>
                  <a:ext cx="165999" cy="2530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14"/>
                <p:cNvCxnSpPr>
                  <a:cxnSpLocks noChangeShapeType="1"/>
                  <a:stCxn id="58" idx="5"/>
                  <a:endCxn id="60" idx="1"/>
                </p:cNvCxnSpPr>
                <p:nvPr/>
              </p:nvCxnSpPr>
              <p:spPr bwMode="auto">
                <a:xfrm>
                  <a:off x="3103774" y="2100886"/>
                  <a:ext cx="268468" cy="31184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15"/>
                <p:cNvCxnSpPr>
                  <a:cxnSpLocks noChangeShapeType="1"/>
                  <a:stCxn id="59" idx="3"/>
                  <a:endCxn id="61" idx="0"/>
                </p:cNvCxnSpPr>
                <p:nvPr/>
              </p:nvCxnSpPr>
              <p:spPr bwMode="auto">
                <a:xfrm flipH="1">
                  <a:off x="1941809" y="2731066"/>
                  <a:ext cx="228242" cy="30543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1" name="Text Box 19"/>
                <p:cNvSpPr txBox="1">
                  <a:spLocks noChangeArrowheads="1"/>
                </p:cNvSpPr>
                <p:nvPr/>
              </p:nvSpPr>
              <p:spPr bwMode="auto">
                <a:xfrm>
                  <a:off x="1990267" y="4519016"/>
                  <a:ext cx="1459289"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latin typeface="Times New Roman" panose="02020603050405020304" pitchFamily="18" charset="0"/>
                      <a:cs typeface="Times New Roman" panose="02020603050405020304" pitchFamily="18" charset="0"/>
                    </a:rPr>
                    <a:t>(a)</a:t>
                  </a:r>
                  <a:endParaRPr lang="zh-CN" altLang="en-US" sz="2400" dirty="0">
                    <a:latin typeface="Times New Roman" panose="02020603050405020304" pitchFamily="18" charset="0"/>
                    <a:cs typeface="Times New Roman" panose="02020603050405020304" pitchFamily="18" charset="0"/>
                  </a:endParaRPr>
                </a:p>
              </p:txBody>
            </p:sp>
          </p:grpSp>
          <p:sp>
            <p:nvSpPr>
              <p:cNvPr id="95" name="文本框 94"/>
              <p:cNvSpPr txBox="1"/>
              <p:nvPr/>
            </p:nvSpPr>
            <p:spPr>
              <a:xfrm>
                <a:off x="2611280" y="1988564"/>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1</a:t>
                </a:r>
                <a:endParaRPr lang="zh-CN" altLang="en-US" sz="2000" dirty="0">
                  <a:latin typeface="Times New Roman" panose="02020603050405020304" pitchFamily="18" charset="0"/>
                  <a:cs typeface="Times New Roman" panose="02020603050405020304" pitchFamily="18" charset="0"/>
                </a:endParaRPr>
              </a:p>
            </p:txBody>
          </p:sp>
          <p:sp>
            <p:nvSpPr>
              <p:cNvPr id="96" name="文本框 95"/>
              <p:cNvSpPr txBox="1"/>
              <p:nvPr/>
            </p:nvSpPr>
            <p:spPr>
              <a:xfrm>
                <a:off x="2085636" y="2673754"/>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2</a:t>
                </a:r>
                <a:endParaRPr lang="zh-CN" altLang="en-US" sz="2000" dirty="0">
                  <a:latin typeface="Times New Roman" panose="02020603050405020304" pitchFamily="18" charset="0"/>
                  <a:cs typeface="Times New Roman" panose="02020603050405020304" pitchFamily="18" charset="0"/>
                </a:endParaRPr>
              </a:p>
            </p:txBody>
          </p:sp>
          <p:sp>
            <p:nvSpPr>
              <p:cNvPr id="97" name="文本框 96"/>
              <p:cNvSpPr txBox="1"/>
              <p:nvPr/>
            </p:nvSpPr>
            <p:spPr>
              <a:xfrm>
                <a:off x="1569888" y="3424468"/>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4</a:t>
                </a:r>
                <a:endParaRPr lang="zh-CN" altLang="en-US" sz="2000" dirty="0">
                  <a:latin typeface="Times New Roman" panose="02020603050405020304" pitchFamily="18" charset="0"/>
                  <a:cs typeface="Times New Roman" panose="02020603050405020304" pitchFamily="18" charset="0"/>
                </a:endParaRPr>
              </a:p>
            </p:txBody>
          </p:sp>
          <p:sp>
            <p:nvSpPr>
              <p:cNvPr id="98" name="文本框 97"/>
              <p:cNvSpPr txBox="1"/>
              <p:nvPr/>
            </p:nvSpPr>
            <p:spPr>
              <a:xfrm>
                <a:off x="3340597" y="2699663"/>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3</a:t>
                </a:r>
                <a:endParaRPr lang="zh-CN" altLang="en-US" sz="2000" dirty="0">
                  <a:latin typeface="Times New Roman" panose="02020603050405020304" pitchFamily="18" charset="0"/>
                  <a:cs typeface="Times New Roman" panose="02020603050405020304" pitchFamily="18" charset="0"/>
                </a:endParaRPr>
              </a:p>
            </p:txBody>
          </p:sp>
        </p:grpSp>
        <p:grpSp>
          <p:nvGrpSpPr>
            <p:cNvPr id="144" name="组合 143"/>
            <p:cNvGrpSpPr/>
            <p:nvPr/>
          </p:nvGrpSpPr>
          <p:grpSpPr>
            <a:xfrm>
              <a:off x="962892" y="3798771"/>
              <a:ext cx="3247358" cy="803598"/>
              <a:chOff x="962892" y="3798771"/>
              <a:chExt cx="3247358" cy="803598"/>
            </a:xfrm>
          </p:grpSpPr>
          <p:grpSp>
            <p:nvGrpSpPr>
              <p:cNvPr id="120" name="组合 119"/>
              <p:cNvGrpSpPr/>
              <p:nvPr/>
            </p:nvGrpSpPr>
            <p:grpSpPr>
              <a:xfrm>
                <a:off x="962892" y="3815239"/>
                <a:ext cx="3247358" cy="352755"/>
                <a:chOff x="4279950" y="2644427"/>
                <a:chExt cx="4031199" cy="553035"/>
              </a:xfrm>
            </p:grpSpPr>
            <p:sp>
              <p:nvSpPr>
                <p:cNvPr id="113" name="矩形 112"/>
                <p:cNvSpPr/>
                <p:nvPr/>
              </p:nvSpPr>
              <p:spPr>
                <a:xfrm>
                  <a:off x="4279950" y="2651749"/>
                  <a:ext cx="4031199" cy="533361"/>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cxnSp>
              <p:nvCxnSpPr>
                <p:cNvPr id="115" name="直接连接符 114"/>
                <p:cNvCxnSpPr/>
                <p:nvPr/>
              </p:nvCxnSpPr>
              <p:spPr>
                <a:xfrm>
                  <a:off x="5044524" y="2656779"/>
                  <a:ext cx="0" cy="5406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5852417" y="2656779"/>
                  <a:ext cx="0" cy="5406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6665029" y="2644427"/>
                  <a:ext cx="0" cy="5406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7514115" y="2644427"/>
                  <a:ext cx="0" cy="5406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28" name="Text Box 19"/>
              <p:cNvSpPr txBox="1">
                <a:spLocks noChangeArrowheads="1"/>
              </p:cNvSpPr>
              <p:nvPr/>
            </p:nvSpPr>
            <p:spPr bwMode="auto">
              <a:xfrm>
                <a:off x="1741091" y="3823118"/>
                <a:ext cx="322421"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000">
                    <a:latin typeface="Times New Roman" panose="02020603050405020304" pitchFamily="18" charset="0"/>
                    <a:cs typeface="Times New Roman" panose="02020603050405020304" pitchFamily="18" charset="0"/>
                  </a:rPr>
                  <a:t>A</a:t>
                </a:r>
                <a:endParaRPr lang="zh-CN" altLang="en-US" sz="2000" dirty="0">
                  <a:latin typeface="Times New Roman" panose="02020603050405020304" pitchFamily="18" charset="0"/>
                  <a:cs typeface="Times New Roman" panose="02020603050405020304" pitchFamily="18" charset="0"/>
                </a:endParaRPr>
              </a:p>
            </p:txBody>
          </p:sp>
          <p:sp>
            <p:nvSpPr>
              <p:cNvPr id="129" name="Text Box 19"/>
              <p:cNvSpPr txBox="1">
                <a:spLocks noChangeArrowheads="1"/>
              </p:cNvSpPr>
              <p:nvPr/>
            </p:nvSpPr>
            <p:spPr bwMode="auto">
              <a:xfrm>
                <a:off x="2394694" y="3798771"/>
                <a:ext cx="322421"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000" dirty="0">
                    <a:latin typeface="Times New Roman" panose="02020603050405020304" pitchFamily="18" charset="0"/>
                    <a:cs typeface="Times New Roman" panose="02020603050405020304" pitchFamily="18" charset="0"/>
                  </a:rPr>
                  <a:t>B</a:t>
                </a:r>
                <a:endParaRPr lang="zh-CN" altLang="en-US" sz="2000" dirty="0">
                  <a:latin typeface="Times New Roman" panose="02020603050405020304" pitchFamily="18" charset="0"/>
                  <a:cs typeface="Times New Roman" panose="02020603050405020304" pitchFamily="18" charset="0"/>
                </a:endParaRPr>
              </a:p>
            </p:txBody>
          </p:sp>
          <p:sp>
            <p:nvSpPr>
              <p:cNvPr id="130" name="Text Box 19"/>
              <p:cNvSpPr txBox="1">
                <a:spLocks noChangeArrowheads="1"/>
              </p:cNvSpPr>
              <p:nvPr/>
            </p:nvSpPr>
            <p:spPr bwMode="auto">
              <a:xfrm>
                <a:off x="3067970" y="3812144"/>
                <a:ext cx="322421"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000" dirty="0">
                    <a:latin typeface="Times New Roman" panose="02020603050405020304" pitchFamily="18" charset="0"/>
                    <a:cs typeface="Times New Roman" panose="02020603050405020304" pitchFamily="18" charset="0"/>
                  </a:rPr>
                  <a:t>C</a:t>
                </a:r>
                <a:endParaRPr lang="zh-CN" altLang="en-US" sz="2000" dirty="0">
                  <a:latin typeface="Times New Roman" panose="02020603050405020304" pitchFamily="18" charset="0"/>
                  <a:cs typeface="Times New Roman" panose="02020603050405020304" pitchFamily="18" charset="0"/>
                </a:endParaRPr>
              </a:p>
            </p:txBody>
          </p:sp>
          <p:sp>
            <p:nvSpPr>
              <p:cNvPr id="131" name="Text Box 19"/>
              <p:cNvSpPr txBox="1">
                <a:spLocks noChangeArrowheads="1"/>
              </p:cNvSpPr>
              <p:nvPr/>
            </p:nvSpPr>
            <p:spPr bwMode="auto">
              <a:xfrm>
                <a:off x="3764602" y="3812144"/>
                <a:ext cx="322421"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000" dirty="0">
                    <a:latin typeface="Times New Roman" panose="02020603050405020304" pitchFamily="18" charset="0"/>
                    <a:cs typeface="Times New Roman" panose="02020603050405020304" pitchFamily="18" charset="0"/>
                  </a:rPr>
                  <a:t>D</a:t>
                </a:r>
                <a:endParaRPr lang="zh-CN" altLang="en-US" sz="2000" dirty="0">
                  <a:latin typeface="Times New Roman" panose="02020603050405020304" pitchFamily="18" charset="0"/>
                  <a:cs typeface="Times New Roman" panose="02020603050405020304" pitchFamily="18" charset="0"/>
                </a:endParaRPr>
              </a:p>
            </p:txBody>
          </p:sp>
          <p:sp>
            <p:nvSpPr>
              <p:cNvPr id="132" name="文本框 131"/>
              <p:cNvSpPr txBox="1"/>
              <p:nvPr/>
            </p:nvSpPr>
            <p:spPr>
              <a:xfrm>
                <a:off x="1785372" y="4178931"/>
                <a:ext cx="300082"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1</a:t>
                </a:r>
                <a:endParaRPr lang="zh-CN" altLang="en-US" sz="2000" dirty="0">
                  <a:latin typeface="Times New Roman" panose="02020603050405020304" pitchFamily="18" charset="0"/>
                  <a:cs typeface="Times New Roman" panose="02020603050405020304" pitchFamily="18" charset="0"/>
                </a:endParaRPr>
              </a:p>
            </p:txBody>
          </p:sp>
          <p:sp>
            <p:nvSpPr>
              <p:cNvPr id="133" name="文本框 132"/>
              <p:cNvSpPr txBox="1"/>
              <p:nvPr/>
            </p:nvSpPr>
            <p:spPr>
              <a:xfrm>
                <a:off x="2413709" y="4167880"/>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2</a:t>
                </a:r>
                <a:endParaRPr lang="zh-CN" altLang="en-US" sz="2000" dirty="0">
                  <a:latin typeface="Times New Roman" panose="02020603050405020304" pitchFamily="18" charset="0"/>
                  <a:cs typeface="Times New Roman" panose="02020603050405020304" pitchFamily="18" charset="0"/>
                </a:endParaRPr>
              </a:p>
            </p:txBody>
          </p:sp>
          <p:sp>
            <p:nvSpPr>
              <p:cNvPr id="134" name="文本框 133"/>
              <p:cNvSpPr txBox="1"/>
              <p:nvPr/>
            </p:nvSpPr>
            <p:spPr>
              <a:xfrm>
                <a:off x="3069704" y="4151057"/>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3</a:t>
                </a:r>
                <a:endParaRPr lang="zh-CN" altLang="en-US" sz="2000" dirty="0">
                  <a:latin typeface="Times New Roman" panose="02020603050405020304" pitchFamily="18" charset="0"/>
                  <a:cs typeface="Times New Roman" panose="02020603050405020304" pitchFamily="18" charset="0"/>
                </a:endParaRPr>
              </a:p>
            </p:txBody>
          </p:sp>
          <p:sp>
            <p:nvSpPr>
              <p:cNvPr id="135" name="文本框 134"/>
              <p:cNvSpPr txBox="1"/>
              <p:nvPr/>
            </p:nvSpPr>
            <p:spPr>
              <a:xfrm>
                <a:off x="3746519" y="4145811"/>
                <a:ext cx="235226"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4</a:t>
                </a:r>
                <a:endParaRPr lang="zh-CN" altLang="en-US" sz="2000" dirty="0">
                  <a:latin typeface="Times New Roman" panose="02020603050405020304" pitchFamily="18" charset="0"/>
                  <a:cs typeface="Times New Roman" panose="02020603050405020304" pitchFamily="18" charset="0"/>
                </a:endParaRPr>
              </a:p>
            </p:txBody>
          </p:sp>
          <p:sp>
            <p:nvSpPr>
              <p:cNvPr id="136" name="文本框 135"/>
              <p:cNvSpPr txBox="1"/>
              <p:nvPr/>
            </p:nvSpPr>
            <p:spPr>
              <a:xfrm>
                <a:off x="1145828" y="4202259"/>
                <a:ext cx="300082"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0</a:t>
                </a:r>
                <a:endParaRPr lang="zh-CN" altLang="en-US" sz="2000" dirty="0">
                  <a:latin typeface="Times New Roman" panose="02020603050405020304" pitchFamily="18" charset="0"/>
                  <a:cs typeface="Times New Roman" panose="02020603050405020304" pitchFamily="18" charset="0"/>
                </a:endParaRPr>
              </a:p>
            </p:txBody>
          </p:sp>
        </p:grpSp>
        <p:pic>
          <p:nvPicPr>
            <p:cNvPr id="139" name="图片 138"/>
            <p:cNvPicPr>
              <a:picLocks noChangeAspect="1"/>
            </p:cNvPicPr>
            <p:nvPr/>
          </p:nvPicPr>
          <p:blipFill>
            <a:blip r:embed="rId1"/>
            <a:stretch>
              <a:fillRect/>
            </a:stretch>
          </p:blipFill>
          <p:spPr>
            <a:xfrm rot="17188517">
              <a:off x="1123226" y="3829489"/>
              <a:ext cx="363119" cy="272473"/>
            </a:xfrm>
            <a:prstGeom prst="rect">
              <a:avLst/>
            </a:prstGeom>
          </p:spPr>
        </p:pic>
      </p:grpSp>
      <p:grpSp>
        <p:nvGrpSpPr>
          <p:cNvPr id="3" name="组合 2"/>
          <p:cNvGrpSpPr/>
          <p:nvPr/>
        </p:nvGrpSpPr>
        <p:grpSpPr>
          <a:xfrm>
            <a:off x="6373033" y="1851925"/>
            <a:ext cx="3247358" cy="3935967"/>
            <a:chOff x="6373033" y="1851925"/>
            <a:chExt cx="3247358" cy="3935967"/>
          </a:xfrm>
        </p:grpSpPr>
        <p:grpSp>
          <p:nvGrpSpPr>
            <p:cNvPr id="2" name="组合 1"/>
            <p:cNvGrpSpPr/>
            <p:nvPr/>
          </p:nvGrpSpPr>
          <p:grpSpPr>
            <a:xfrm>
              <a:off x="6373033" y="1851925"/>
              <a:ext cx="3247358" cy="3935967"/>
              <a:chOff x="8495354" y="1380408"/>
              <a:chExt cx="3247358" cy="3935967"/>
            </a:xfrm>
          </p:grpSpPr>
          <p:grpSp>
            <p:nvGrpSpPr>
              <p:cNvPr id="107" name="组合 106"/>
              <p:cNvGrpSpPr/>
              <p:nvPr/>
            </p:nvGrpSpPr>
            <p:grpSpPr>
              <a:xfrm>
                <a:off x="9008348" y="1380408"/>
                <a:ext cx="2361347" cy="3935967"/>
                <a:chOff x="4588116" y="1353756"/>
                <a:chExt cx="2361347" cy="3935967"/>
              </a:xfrm>
            </p:grpSpPr>
            <p:sp>
              <p:nvSpPr>
                <p:cNvPr id="72" name="Oval 20"/>
                <p:cNvSpPr>
                  <a:spLocks noChangeArrowheads="1"/>
                </p:cNvSpPr>
                <p:nvPr/>
              </p:nvSpPr>
              <p:spPr bwMode="auto">
                <a:xfrm>
                  <a:off x="5698801" y="1671442"/>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A</a:t>
                  </a:r>
                  <a:endParaRPr lang="en-US" altLang="zh-CN" sz="2000" dirty="0"/>
                </a:p>
              </p:txBody>
            </p:sp>
            <p:sp>
              <p:nvSpPr>
                <p:cNvPr id="73" name="Oval 21"/>
                <p:cNvSpPr>
                  <a:spLocks noChangeArrowheads="1"/>
                </p:cNvSpPr>
                <p:nvPr/>
              </p:nvSpPr>
              <p:spPr bwMode="auto">
                <a:xfrm>
                  <a:off x="4956049" y="2532776"/>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B</a:t>
                  </a:r>
                  <a:endParaRPr lang="en-US" altLang="zh-CN" sz="2000" dirty="0"/>
                </a:p>
              </p:txBody>
            </p:sp>
            <p:sp>
              <p:nvSpPr>
                <p:cNvPr id="74" name="Oval 22"/>
                <p:cNvSpPr>
                  <a:spLocks noChangeArrowheads="1"/>
                </p:cNvSpPr>
                <p:nvPr/>
              </p:nvSpPr>
              <p:spPr bwMode="auto">
                <a:xfrm>
                  <a:off x="6406599" y="2532776"/>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C</a:t>
                  </a:r>
                  <a:endParaRPr lang="en-US" altLang="zh-CN" sz="2000" dirty="0"/>
                </a:p>
              </p:txBody>
            </p:sp>
            <p:sp>
              <p:nvSpPr>
                <p:cNvPr id="75" name="Oval 23"/>
                <p:cNvSpPr>
                  <a:spLocks noChangeArrowheads="1"/>
                </p:cNvSpPr>
                <p:nvPr/>
              </p:nvSpPr>
              <p:spPr bwMode="auto">
                <a:xfrm>
                  <a:off x="4606519" y="3523150"/>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sp>
              <p:nvSpPr>
                <p:cNvPr id="76" name="Oval 24"/>
                <p:cNvSpPr>
                  <a:spLocks noChangeArrowheads="1"/>
                </p:cNvSpPr>
                <p:nvPr/>
              </p:nvSpPr>
              <p:spPr bwMode="auto">
                <a:xfrm>
                  <a:off x="5288103" y="3523150"/>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 </a:t>
                  </a:r>
                  <a:endParaRPr lang="en-US" altLang="zh-CN" sz="2000" dirty="0"/>
                </a:p>
              </p:txBody>
            </p:sp>
            <p:sp>
              <p:nvSpPr>
                <p:cNvPr id="77" name="Oval 25"/>
                <p:cNvSpPr>
                  <a:spLocks noChangeArrowheads="1"/>
                </p:cNvSpPr>
                <p:nvPr/>
              </p:nvSpPr>
              <p:spPr bwMode="auto">
                <a:xfrm>
                  <a:off x="6083284" y="3516698"/>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D</a:t>
                  </a:r>
                  <a:endParaRPr lang="en-US" altLang="zh-CN" sz="2000" dirty="0"/>
                </a:p>
              </p:txBody>
            </p:sp>
            <p:cxnSp>
              <p:nvCxnSpPr>
                <p:cNvPr id="78" name="AutoShape 26"/>
                <p:cNvCxnSpPr>
                  <a:cxnSpLocks noChangeShapeType="1"/>
                  <a:stCxn id="72" idx="3"/>
                  <a:endCxn id="73" idx="7"/>
                </p:cNvCxnSpPr>
                <p:nvPr/>
              </p:nvCxnSpPr>
              <p:spPr bwMode="auto">
                <a:xfrm flipH="1">
                  <a:off x="5419177" y="2126304"/>
                  <a:ext cx="359361" cy="48497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9" name="AutoShape 27"/>
                <p:cNvCxnSpPr>
                  <a:cxnSpLocks noChangeShapeType="1"/>
                  <a:stCxn id="72" idx="5"/>
                  <a:endCxn id="74" idx="1"/>
                </p:cNvCxnSpPr>
                <p:nvPr/>
              </p:nvCxnSpPr>
              <p:spPr bwMode="auto">
                <a:xfrm>
                  <a:off x="6161928" y="2126304"/>
                  <a:ext cx="324408" cy="48497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80" name="AutoShape 28"/>
                <p:cNvCxnSpPr>
                  <a:cxnSpLocks noChangeShapeType="1"/>
                  <a:stCxn id="73" idx="3"/>
                  <a:endCxn id="75" idx="0"/>
                </p:cNvCxnSpPr>
                <p:nvPr/>
              </p:nvCxnSpPr>
              <p:spPr bwMode="auto">
                <a:xfrm flipH="1">
                  <a:off x="4878497" y="2987639"/>
                  <a:ext cx="157289" cy="535511"/>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cxnSp>
              <p:nvCxnSpPr>
                <p:cNvPr id="81" name="AutoShape 29"/>
                <p:cNvCxnSpPr>
                  <a:cxnSpLocks noChangeShapeType="1"/>
                  <a:stCxn id="73" idx="5"/>
                  <a:endCxn id="76" idx="0"/>
                </p:cNvCxnSpPr>
                <p:nvPr/>
              </p:nvCxnSpPr>
              <p:spPr bwMode="auto">
                <a:xfrm>
                  <a:off x="5419177" y="2987639"/>
                  <a:ext cx="140904" cy="535511"/>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cxnSp>
              <p:nvCxnSpPr>
                <p:cNvPr id="82" name="AutoShape 30"/>
                <p:cNvCxnSpPr>
                  <a:cxnSpLocks noChangeShapeType="1"/>
                  <a:stCxn id="74" idx="3"/>
                  <a:endCxn id="77" idx="0"/>
                </p:cNvCxnSpPr>
                <p:nvPr/>
              </p:nvCxnSpPr>
              <p:spPr bwMode="auto">
                <a:xfrm flipH="1">
                  <a:off x="6355262" y="2987639"/>
                  <a:ext cx="131074" cy="529059"/>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83" name="Text Box 31"/>
                <p:cNvSpPr txBox="1">
                  <a:spLocks noChangeArrowheads="1"/>
                </p:cNvSpPr>
                <p:nvPr/>
              </p:nvSpPr>
              <p:spPr bwMode="auto">
                <a:xfrm>
                  <a:off x="5061453" y="4896154"/>
                  <a:ext cx="1459289"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latin typeface="Times New Roman" panose="02020603050405020304" pitchFamily="18" charset="0"/>
                      <a:cs typeface="Times New Roman" panose="02020603050405020304" pitchFamily="18" charset="0"/>
                    </a:rPr>
                    <a:t>(b)</a:t>
                  </a:r>
                  <a:endParaRPr lang="zh-CN" altLang="en-US" sz="2400" dirty="0">
                    <a:latin typeface="Times New Roman" panose="02020603050405020304" pitchFamily="18" charset="0"/>
                    <a:cs typeface="Times New Roman" panose="02020603050405020304" pitchFamily="18" charset="0"/>
                  </a:endParaRPr>
                </a:p>
              </p:txBody>
            </p:sp>
            <p:sp>
              <p:nvSpPr>
                <p:cNvPr id="101" name="文本框 100"/>
                <p:cNvSpPr txBox="1"/>
                <p:nvPr/>
              </p:nvSpPr>
              <p:spPr>
                <a:xfrm>
                  <a:off x="5861846" y="1353756"/>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1</a:t>
                  </a:r>
                  <a:endParaRPr lang="zh-CN" altLang="en-US" sz="2000" dirty="0">
                    <a:latin typeface="Times New Roman" panose="02020603050405020304" pitchFamily="18" charset="0"/>
                    <a:cs typeface="Times New Roman" panose="02020603050405020304" pitchFamily="18" charset="0"/>
                  </a:endParaRPr>
                </a:p>
              </p:txBody>
            </p:sp>
            <p:sp>
              <p:nvSpPr>
                <p:cNvPr id="102" name="文本框 101"/>
                <p:cNvSpPr txBox="1"/>
                <p:nvPr/>
              </p:nvSpPr>
              <p:spPr>
                <a:xfrm>
                  <a:off x="5078762" y="2208213"/>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2</a:t>
                  </a:r>
                  <a:endParaRPr lang="zh-CN" altLang="en-US" sz="2000" dirty="0">
                    <a:latin typeface="Times New Roman" panose="02020603050405020304" pitchFamily="18" charset="0"/>
                    <a:cs typeface="Times New Roman" panose="02020603050405020304" pitchFamily="18" charset="0"/>
                  </a:endParaRPr>
                </a:p>
              </p:txBody>
            </p:sp>
            <p:sp>
              <p:nvSpPr>
                <p:cNvPr id="103" name="文本框 102"/>
                <p:cNvSpPr txBox="1"/>
                <p:nvPr/>
              </p:nvSpPr>
              <p:spPr>
                <a:xfrm>
                  <a:off x="4588116" y="3219846"/>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4</a:t>
                  </a:r>
                  <a:endParaRPr lang="zh-CN" altLang="en-US" sz="2000" dirty="0">
                    <a:latin typeface="Times New Roman" panose="02020603050405020304" pitchFamily="18" charset="0"/>
                    <a:cs typeface="Times New Roman" panose="02020603050405020304" pitchFamily="18" charset="0"/>
                  </a:endParaRPr>
                </a:p>
              </p:txBody>
            </p:sp>
            <p:sp>
              <p:nvSpPr>
                <p:cNvPr id="104" name="文本框 103"/>
                <p:cNvSpPr txBox="1"/>
                <p:nvPr/>
              </p:nvSpPr>
              <p:spPr>
                <a:xfrm>
                  <a:off x="6583699" y="2187533"/>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3</a:t>
                  </a:r>
                  <a:endParaRPr lang="zh-CN" altLang="en-US" sz="2000" dirty="0">
                    <a:latin typeface="Times New Roman" panose="02020603050405020304" pitchFamily="18" charset="0"/>
                    <a:cs typeface="Times New Roman" panose="02020603050405020304" pitchFamily="18" charset="0"/>
                  </a:endParaRPr>
                </a:p>
              </p:txBody>
            </p:sp>
            <p:sp>
              <p:nvSpPr>
                <p:cNvPr id="105" name="文本框 104"/>
                <p:cNvSpPr txBox="1"/>
                <p:nvPr/>
              </p:nvSpPr>
              <p:spPr>
                <a:xfrm>
                  <a:off x="5641057" y="3215063"/>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5</a:t>
                  </a:r>
                  <a:endParaRPr lang="zh-CN" altLang="en-US" sz="2000" dirty="0">
                    <a:latin typeface="Times New Roman" panose="02020603050405020304" pitchFamily="18" charset="0"/>
                    <a:cs typeface="Times New Roman" panose="02020603050405020304" pitchFamily="18" charset="0"/>
                  </a:endParaRPr>
                </a:p>
              </p:txBody>
            </p:sp>
            <p:sp>
              <p:nvSpPr>
                <p:cNvPr id="106" name="文本框 105"/>
                <p:cNvSpPr txBox="1"/>
                <p:nvPr/>
              </p:nvSpPr>
              <p:spPr>
                <a:xfrm>
                  <a:off x="6114961" y="3219846"/>
                  <a:ext cx="265423"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6</a:t>
                  </a:r>
                  <a:endParaRPr lang="zh-CN" altLang="en-US" sz="2000" dirty="0">
                    <a:latin typeface="Times New Roman" panose="02020603050405020304" pitchFamily="18" charset="0"/>
                    <a:cs typeface="Times New Roman" panose="02020603050405020304" pitchFamily="18" charset="0"/>
                  </a:endParaRPr>
                </a:p>
              </p:txBody>
            </p:sp>
          </p:grpSp>
          <p:grpSp>
            <p:nvGrpSpPr>
              <p:cNvPr id="167" name="组合 166"/>
              <p:cNvGrpSpPr/>
              <p:nvPr/>
            </p:nvGrpSpPr>
            <p:grpSpPr>
              <a:xfrm>
                <a:off x="8495354" y="4186973"/>
                <a:ext cx="3247358" cy="821868"/>
                <a:chOff x="5138798" y="2301699"/>
                <a:chExt cx="3247358" cy="821868"/>
              </a:xfrm>
            </p:grpSpPr>
            <p:grpSp>
              <p:nvGrpSpPr>
                <p:cNvPr id="145" name="组合 144"/>
                <p:cNvGrpSpPr/>
                <p:nvPr/>
              </p:nvGrpSpPr>
              <p:grpSpPr>
                <a:xfrm>
                  <a:off x="5138798" y="2347818"/>
                  <a:ext cx="3247358" cy="775749"/>
                  <a:chOff x="962892" y="3814345"/>
                  <a:chExt cx="3247358" cy="775749"/>
                </a:xfrm>
              </p:grpSpPr>
              <p:grpSp>
                <p:nvGrpSpPr>
                  <p:cNvPr id="146" name="组合 145"/>
                  <p:cNvGrpSpPr/>
                  <p:nvPr/>
                </p:nvGrpSpPr>
                <p:grpSpPr>
                  <a:xfrm>
                    <a:off x="962892" y="3814345"/>
                    <a:ext cx="3247358" cy="355053"/>
                    <a:chOff x="4279950" y="2643028"/>
                    <a:chExt cx="4031199" cy="556638"/>
                  </a:xfrm>
                </p:grpSpPr>
                <p:sp>
                  <p:nvSpPr>
                    <p:cNvPr id="156" name="矩形 155"/>
                    <p:cNvSpPr/>
                    <p:nvPr/>
                  </p:nvSpPr>
                  <p:spPr>
                    <a:xfrm>
                      <a:off x="4279950" y="2651748"/>
                      <a:ext cx="4031199" cy="533361"/>
                    </a:xfrm>
                    <a:prstGeom prst="rect">
                      <a:avLst/>
                    </a:prstGeom>
                    <a:solidFill>
                      <a:schemeClr val="bg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cxnSp>
                  <p:nvCxnSpPr>
                    <p:cNvPr id="157" name="直接连接符 156"/>
                    <p:cNvCxnSpPr/>
                    <p:nvPr/>
                  </p:nvCxnSpPr>
                  <p:spPr>
                    <a:xfrm>
                      <a:off x="4848512" y="2658983"/>
                      <a:ext cx="0" cy="5406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5992717" y="2656602"/>
                      <a:ext cx="0" cy="5406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a:off x="6623777" y="2643028"/>
                      <a:ext cx="0" cy="5406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7730512" y="2658983"/>
                      <a:ext cx="0" cy="5406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7" name="Text Box 19"/>
                  <p:cNvSpPr txBox="1">
                    <a:spLocks noChangeArrowheads="1"/>
                  </p:cNvSpPr>
                  <p:nvPr/>
                </p:nvSpPr>
                <p:spPr bwMode="auto">
                  <a:xfrm>
                    <a:off x="1477107" y="3844838"/>
                    <a:ext cx="322421"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000" dirty="0">
                        <a:latin typeface="Times New Roman" panose="02020603050405020304" pitchFamily="18" charset="0"/>
                        <a:cs typeface="Times New Roman" panose="02020603050405020304" pitchFamily="18" charset="0"/>
                      </a:rPr>
                      <a:t>A</a:t>
                    </a:r>
                    <a:endParaRPr lang="zh-CN" altLang="en-US" sz="2000" dirty="0">
                      <a:latin typeface="Times New Roman" panose="02020603050405020304" pitchFamily="18" charset="0"/>
                      <a:cs typeface="Times New Roman" panose="02020603050405020304" pitchFamily="18" charset="0"/>
                    </a:endParaRPr>
                  </a:p>
                </p:txBody>
              </p:sp>
              <p:sp>
                <p:nvSpPr>
                  <p:cNvPr id="148" name="Text Box 19"/>
                  <p:cNvSpPr txBox="1">
                    <a:spLocks noChangeArrowheads="1"/>
                  </p:cNvSpPr>
                  <p:nvPr/>
                </p:nvSpPr>
                <p:spPr bwMode="auto">
                  <a:xfrm>
                    <a:off x="1948775" y="3844654"/>
                    <a:ext cx="322421"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000" dirty="0">
                        <a:latin typeface="Times New Roman" panose="02020603050405020304" pitchFamily="18" charset="0"/>
                        <a:cs typeface="Times New Roman" panose="02020603050405020304" pitchFamily="18" charset="0"/>
                      </a:rPr>
                      <a:t>B</a:t>
                    </a:r>
                    <a:endParaRPr lang="zh-CN" altLang="en-US" sz="2000" dirty="0">
                      <a:latin typeface="Times New Roman" panose="02020603050405020304" pitchFamily="18" charset="0"/>
                      <a:cs typeface="Times New Roman" panose="02020603050405020304" pitchFamily="18" charset="0"/>
                    </a:endParaRPr>
                  </a:p>
                </p:txBody>
              </p:sp>
              <p:sp>
                <p:nvSpPr>
                  <p:cNvPr id="149" name="Text Box 19"/>
                  <p:cNvSpPr txBox="1">
                    <a:spLocks noChangeArrowheads="1"/>
                  </p:cNvSpPr>
                  <p:nvPr/>
                </p:nvSpPr>
                <p:spPr bwMode="auto">
                  <a:xfrm>
                    <a:off x="2427826" y="3835395"/>
                    <a:ext cx="322421"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000" dirty="0">
                        <a:latin typeface="Times New Roman" panose="02020603050405020304" pitchFamily="18" charset="0"/>
                        <a:cs typeface="Times New Roman" panose="02020603050405020304" pitchFamily="18" charset="0"/>
                      </a:rPr>
                      <a:t>C</a:t>
                    </a:r>
                    <a:endParaRPr lang="zh-CN" altLang="en-US" sz="2000" dirty="0">
                      <a:latin typeface="Times New Roman" panose="02020603050405020304" pitchFamily="18" charset="0"/>
                      <a:cs typeface="Times New Roman" panose="02020603050405020304" pitchFamily="18" charset="0"/>
                    </a:endParaRPr>
                  </a:p>
                </p:txBody>
              </p:sp>
              <p:sp>
                <p:nvSpPr>
                  <p:cNvPr id="150" name="Text Box 19"/>
                  <p:cNvSpPr txBox="1">
                    <a:spLocks noChangeArrowheads="1"/>
                  </p:cNvSpPr>
                  <p:nvPr/>
                </p:nvSpPr>
                <p:spPr bwMode="auto">
                  <a:xfrm>
                    <a:off x="3820534" y="3821063"/>
                    <a:ext cx="322421"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000" dirty="0">
                        <a:latin typeface="Times New Roman" panose="02020603050405020304" pitchFamily="18" charset="0"/>
                        <a:cs typeface="Times New Roman" panose="02020603050405020304" pitchFamily="18" charset="0"/>
                      </a:rPr>
                      <a:t>D</a:t>
                    </a:r>
                    <a:endParaRPr lang="zh-CN" altLang="en-US" sz="2000" dirty="0">
                      <a:latin typeface="Times New Roman" panose="02020603050405020304" pitchFamily="18" charset="0"/>
                      <a:cs typeface="Times New Roman" panose="02020603050405020304" pitchFamily="18" charset="0"/>
                    </a:endParaRPr>
                  </a:p>
                </p:txBody>
              </p:sp>
              <p:sp>
                <p:nvSpPr>
                  <p:cNvPr id="151" name="文本框 150"/>
                  <p:cNvSpPr txBox="1"/>
                  <p:nvPr/>
                </p:nvSpPr>
                <p:spPr>
                  <a:xfrm>
                    <a:off x="1477106" y="4175252"/>
                    <a:ext cx="300082"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1</a:t>
                    </a:r>
                    <a:endParaRPr lang="zh-CN" altLang="en-US" sz="2000" dirty="0">
                      <a:latin typeface="Times New Roman" panose="02020603050405020304" pitchFamily="18" charset="0"/>
                      <a:cs typeface="Times New Roman" panose="02020603050405020304" pitchFamily="18" charset="0"/>
                    </a:endParaRPr>
                  </a:p>
                </p:txBody>
              </p:sp>
              <p:sp>
                <p:nvSpPr>
                  <p:cNvPr id="152" name="文本框 151"/>
                  <p:cNvSpPr txBox="1"/>
                  <p:nvPr/>
                </p:nvSpPr>
                <p:spPr>
                  <a:xfrm>
                    <a:off x="1967675" y="4189984"/>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2</a:t>
                    </a:r>
                    <a:endParaRPr lang="zh-CN" altLang="en-US" sz="2000" dirty="0">
                      <a:latin typeface="Times New Roman" panose="02020603050405020304" pitchFamily="18" charset="0"/>
                      <a:cs typeface="Times New Roman" panose="02020603050405020304" pitchFamily="18" charset="0"/>
                    </a:endParaRPr>
                  </a:p>
                </p:txBody>
              </p:sp>
              <p:sp>
                <p:nvSpPr>
                  <p:cNvPr id="153" name="文本框 152"/>
                  <p:cNvSpPr txBox="1"/>
                  <p:nvPr/>
                </p:nvSpPr>
                <p:spPr>
                  <a:xfrm>
                    <a:off x="2439343" y="4183744"/>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3</a:t>
                    </a:r>
                    <a:endParaRPr lang="zh-CN" altLang="en-US" sz="2000" dirty="0">
                      <a:latin typeface="Times New Roman" panose="02020603050405020304" pitchFamily="18" charset="0"/>
                      <a:cs typeface="Times New Roman" panose="02020603050405020304" pitchFamily="18" charset="0"/>
                    </a:endParaRPr>
                  </a:p>
                </p:txBody>
              </p:sp>
              <p:sp>
                <p:nvSpPr>
                  <p:cNvPr id="154" name="文本框 153"/>
                  <p:cNvSpPr txBox="1"/>
                  <p:nvPr/>
                </p:nvSpPr>
                <p:spPr>
                  <a:xfrm>
                    <a:off x="2889716" y="4180634"/>
                    <a:ext cx="272883"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4</a:t>
                    </a:r>
                    <a:endParaRPr lang="zh-CN" altLang="en-US" sz="2000" dirty="0">
                      <a:latin typeface="Times New Roman" panose="02020603050405020304" pitchFamily="18" charset="0"/>
                      <a:cs typeface="Times New Roman" panose="02020603050405020304" pitchFamily="18" charset="0"/>
                    </a:endParaRPr>
                  </a:p>
                </p:txBody>
              </p:sp>
              <p:sp>
                <p:nvSpPr>
                  <p:cNvPr id="155" name="文本框 154"/>
                  <p:cNvSpPr txBox="1"/>
                  <p:nvPr/>
                </p:nvSpPr>
                <p:spPr>
                  <a:xfrm>
                    <a:off x="1039378" y="4179351"/>
                    <a:ext cx="300082"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0</a:t>
                    </a:r>
                    <a:endParaRPr lang="zh-CN" altLang="en-US" sz="2000" dirty="0">
                      <a:latin typeface="Times New Roman" panose="02020603050405020304" pitchFamily="18" charset="0"/>
                      <a:cs typeface="Times New Roman" panose="02020603050405020304" pitchFamily="18" charset="0"/>
                    </a:endParaRPr>
                  </a:p>
                </p:txBody>
              </p:sp>
            </p:grpSp>
            <p:pic>
              <p:nvPicPr>
                <p:cNvPr id="162" name="图片 161"/>
                <p:cNvPicPr>
                  <a:picLocks noChangeAspect="1"/>
                </p:cNvPicPr>
                <p:nvPr/>
              </p:nvPicPr>
              <p:blipFill>
                <a:blip r:embed="rId1"/>
                <a:stretch>
                  <a:fillRect/>
                </a:stretch>
              </p:blipFill>
              <p:spPr>
                <a:xfrm rot="17188517">
                  <a:off x="5218966" y="2347022"/>
                  <a:ext cx="363119" cy="272473"/>
                </a:xfrm>
                <a:prstGeom prst="rect">
                  <a:avLst/>
                </a:prstGeom>
              </p:spPr>
            </p:pic>
            <p:cxnSp>
              <p:nvCxnSpPr>
                <p:cNvPr id="163" name="直接连接符 162"/>
                <p:cNvCxnSpPr/>
                <p:nvPr/>
              </p:nvCxnSpPr>
              <p:spPr>
                <a:xfrm>
                  <a:off x="6022190" y="2357996"/>
                  <a:ext cx="0" cy="34487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直接连接符 163"/>
                <p:cNvCxnSpPr/>
                <p:nvPr/>
              </p:nvCxnSpPr>
              <p:spPr>
                <a:xfrm>
                  <a:off x="7475661" y="2356477"/>
                  <a:ext cx="0" cy="34487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65" name="文本框 164"/>
                <p:cNvSpPr txBox="1"/>
                <p:nvPr/>
              </p:nvSpPr>
              <p:spPr>
                <a:xfrm>
                  <a:off x="7561240" y="2708219"/>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5</a:t>
                  </a:r>
                  <a:endParaRPr lang="zh-CN" altLang="en-US" sz="2000" dirty="0">
                    <a:latin typeface="Times New Roman" panose="02020603050405020304" pitchFamily="18" charset="0"/>
                    <a:cs typeface="Times New Roman" panose="02020603050405020304" pitchFamily="18" charset="0"/>
                  </a:endParaRPr>
                </a:p>
              </p:txBody>
            </p:sp>
            <p:sp>
              <p:nvSpPr>
                <p:cNvPr id="166" name="文本框 165"/>
                <p:cNvSpPr txBox="1"/>
                <p:nvPr/>
              </p:nvSpPr>
              <p:spPr>
                <a:xfrm>
                  <a:off x="8035144" y="2713002"/>
                  <a:ext cx="265423"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6</a:t>
                  </a:r>
                  <a:endParaRPr lang="zh-CN" altLang="en-US" sz="2000" dirty="0">
                    <a:latin typeface="Times New Roman" panose="02020603050405020304" pitchFamily="18" charset="0"/>
                    <a:cs typeface="Times New Roman" panose="02020603050405020304" pitchFamily="18" charset="0"/>
                  </a:endParaRPr>
                </a:p>
              </p:txBody>
            </p:sp>
          </p:grpSp>
        </p:grpSp>
        <p:sp>
          <p:nvSpPr>
            <p:cNvPr id="108" name="文本框 107"/>
            <p:cNvSpPr txBox="1"/>
            <p:nvPr/>
          </p:nvSpPr>
          <p:spPr>
            <a:xfrm rot="16200000">
              <a:off x="6955289" y="4081492"/>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109" name="文本框 108"/>
            <p:cNvSpPr txBox="1"/>
            <p:nvPr/>
          </p:nvSpPr>
          <p:spPr>
            <a:xfrm rot="16200000">
              <a:off x="7649463" y="4084157"/>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61"/>
                                        </p:tgtEl>
                                        <p:attrNameLst>
                                          <p:attrName>style.visibility</p:attrName>
                                        </p:attrNameLst>
                                      </p:cBhvr>
                                      <p:to>
                                        <p:strVal val="visible"/>
                                      </p:to>
                                    </p:set>
                                    <p:animEffect transition="in" filter="wipe(up)">
                                      <p:cBhvr>
                                        <p:cTn id="11" dur="500"/>
                                        <p:tgtEl>
                                          <p:spTgt spid="161"/>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up)">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49001" y="555626"/>
            <a:ext cx="3565799" cy="876848"/>
            <a:chOff x="326687" y="247818"/>
            <a:chExt cx="4861582" cy="725466"/>
          </a:xfrm>
        </p:grpSpPr>
        <p:sp>
          <p:nvSpPr>
            <p:cNvPr id="8" name="文本框 7"/>
            <p:cNvSpPr txBox="1"/>
            <p:nvPr/>
          </p:nvSpPr>
          <p:spPr bwMode="auto">
            <a:xfrm>
              <a:off x="73746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二叉树的顺序表示</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aphicFrame>
        <p:nvGraphicFramePr>
          <p:cNvPr id="264" name="表格 263"/>
          <p:cNvGraphicFramePr>
            <a:graphicFrameLocks noGrp="1"/>
          </p:cNvGraphicFramePr>
          <p:nvPr/>
        </p:nvGraphicFramePr>
        <p:xfrm>
          <a:off x="1921079" y="5558859"/>
          <a:ext cx="8128000" cy="741680"/>
        </p:xfrm>
        <a:graphic>
          <a:graphicData uri="http://schemas.openxmlformats.org/drawingml/2006/table">
            <a:tbl>
              <a:tblPr firstRow="1" bandRow="1">
                <a:tableStyleId>{5C22544A-7EE6-4342-B048-85BDC9FD1C3A}</a:tableStyleId>
              </a:tblPr>
              <a:tblGrid>
                <a:gridCol w="508000"/>
                <a:gridCol w="508000"/>
                <a:gridCol w="508000"/>
                <a:gridCol w="508000"/>
                <a:gridCol w="508000"/>
                <a:gridCol w="508000"/>
                <a:gridCol w="508000"/>
                <a:gridCol w="508000"/>
                <a:gridCol w="508000"/>
                <a:gridCol w="508000"/>
                <a:gridCol w="508000"/>
                <a:gridCol w="508000"/>
                <a:gridCol w="508000"/>
                <a:gridCol w="508000"/>
                <a:gridCol w="508000"/>
                <a:gridCol w="508000"/>
              </a:tblGrid>
              <a:tr h="370840">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A</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B</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C</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D</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r h="370840">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0</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1</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2</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3</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4</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5</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6</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7</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8</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9</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10</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11</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12</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13</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14</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altLang="zh-CN"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rPr>
                        <a:t>15</a:t>
                      </a:r>
                      <a:endParaRPr lang="zh-CN" altLang="en-US" b="0" cap="none" spc="0" dirty="0">
                        <a:ln>
                          <a:noFill/>
                        </a:ln>
                        <a:solidFill>
                          <a:schemeClr val="tx1">
                            <a:lumMod val="85000"/>
                            <a:lumOff val="15000"/>
                          </a:schemeClr>
                        </a:solidFill>
                        <a:effectLst/>
                        <a:latin typeface="Times New Roman" panose="02020603050405020304" pitchFamily="18" charset="0"/>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65" name="图片 264"/>
          <p:cNvPicPr>
            <a:picLocks noChangeAspect="1"/>
          </p:cNvPicPr>
          <p:nvPr/>
        </p:nvPicPr>
        <p:blipFill>
          <a:blip r:embed="rId1"/>
          <a:stretch>
            <a:fillRect/>
          </a:stretch>
        </p:blipFill>
        <p:spPr>
          <a:xfrm rot="17188517">
            <a:off x="1977806" y="5557592"/>
            <a:ext cx="363119" cy="272473"/>
          </a:xfrm>
          <a:prstGeom prst="rect">
            <a:avLst/>
          </a:prstGeom>
        </p:spPr>
      </p:pic>
      <p:grpSp>
        <p:nvGrpSpPr>
          <p:cNvPr id="2" name="组合 1"/>
          <p:cNvGrpSpPr/>
          <p:nvPr/>
        </p:nvGrpSpPr>
        <p:grpSpPr>
          <a:xfrm>
            <a:off x="1032905" y="193379"/>
            <a:ext cx="9989684" cy="6538317"/>
            <a:chOff x="1010126" y="184793"/>
            <a:chExt cx="9989684" cy="6538317"/>
          </a:xfrm>
        </p:grpSpPr>
        <p:grpSp>
          <p:nvGrpSpPr>
            <p:cNvPr id="263" name="组合 262"/>
            <p:cNvGrpSpPr/>
            <p:nvPr/>
          </p:nvGrpSpPr>
          <p:grpSpPr>
            <a:xfrm>
              <a:off x="1010126" y="184793"/>
              <a:ext cx="9989684" cy="6538317"/>
              <a:chOff x="2095500" y="44450"/>
              <a:chExt cx="9989684" cy="6538317"/>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sz="2000" kern="0" dirty="0">
                  <a:ea typeface="宋体" panose="02010600030101010101" pitchFamily="2" charset="-122"/>
                </a:endParaRPr>
              </a:p>
            </p:txBody>
          </p:sp>
          <p:sp>
            <p:nvSpPr>
              <p:cNvPr id="84" name="Oval 32"/>
              <p:cNvSpPr>
                <a:spLocks noChangeArrowheads="1"/>
              </p:cNvSpPr>
              <p:nvPr/>
            </p:nvSpPr>
            <p:spPr bwMode="auto">
              <a:xfrm>
                <a:off x="7281924" y="910482"/>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t>A</a:t>
                </a:r>
                <a:endParaRPr lang="en-US" altLang="zh-CN" sz="2000" dirty="0"/>
              </a:p>
            </p:txBody>
          </p:sp>
          <p:sp>
            <p:nvSpPr>
              <p:cNvPr id="85" name="Oval 33"/>
              <p:cNvSpPr>
                <a:spLocks noChangeArrowheads="1"/>
              </p:cNvSpPr>
              <p:nvPr/>
            </p:nvSpPr>
            <p:spPr bwMode="auto">
              <a:xfrm>
                <a:off x="4834872" y="2103115"/>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sp>
            <p:nvSpPr>
              <p:cNvPr id="86" name="Oval 34"/>
              <p:cNvSpPr>
                <a:spLocks noChangeArrowheads="1"/>
              </p:cNvSpPr>
              <p:nvPr/>
            </p:nvSpPr>
            <p:spPr bwMode="auto">
              <a:xfrm>
                <a:off x="9626042" y="2177292"/>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B</a:t>
                </a:r>
                <a:endParaRPr lang="en-US" altLang="zh-CN" sz="2000" dirty="0"/>
              </a:p>
            </p:txBody>
          </p:sp>
          <p:sp>
            <p:nvSpPr>
              <p:cNvPr id="87" name="Oval 35"/>
              <p:cNvSpPr>
                <a:spLocks noChangeArrowheads="1"/>
              </p:cNvSpPr>
              <p:nvPr/>
            </p:nvSpPr>
            <p:spPr bwMode="auto">
              <a:xfrm>
                <a:off x="3521001" y="3205736"/>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sp>
            <p:nvSpPr>
              <p:cNvPr id="88" name="Oval 36"/>
              <p:cNvSpPr>
                <a:spLocks noChangeArrowheads="1"/>
              </p:cNvSpPr>
              <p:nvPr/>
            </p:nvSpPr>
            <p:spPr bwMode="auto">
              <a:xfrm>
                <a:off x="10712834" y="3290203"/>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C</a:t>
                </a:r>
                <a:endParaRPr lang="en-US" altLang="zh-CN" sz="2000" dirty="0"/>
              </a:p>
            </p:txBody>
          </p:sp>
          <p:cxnSp>
            <p:nvCxnSpPr>
              <p:cNvPr id="89" name="AutoShape 37"/>
              <p:cNvCxnSpPr>
                <a:cxnSpLocks noChangeShapeType="1"/>
                <a:stCxn id="84" idx="3"/>
                <a:endCxn id="85" idx="7"/>
              </p:cNvCxnSpPr>
              <p:nvPr/>
            </p:nvCxnSpPr>
            <p:spPr bwMode="auto">
              <a:xfrm flipH="1">
                <a:off x="5298235" y="1365734"/>
                <a:ext cx="2063190" cy="815490"/>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cxnSp>
            <p:nvCxnSpPr>
              <p:cNvPr id="90" name="AutoShape 38"/>
              <p:cNvCxnSpPr>
                <a:cxnSpLocks noChangeShapeType="1"/>
                <a:stCxn id="84" idx="5"/>
                <a:endCxn id="86" idx="1"/>
              </p:cNvCxnSpPr>
              <p:nvPr/>
            </p:nvCxnSpPr>
            <p:spPr bwMode="auto">
              <a:xfrm>
                <a:off x="7745287" y="1365734"/>
                <a:ext cx="1960256" cy="88966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91" name="AutoShape 39"/>
              <p:cNvCxnSpPr>
                <a:cxnSpLocks noChangeShapeType="1"/>
                <a:stCxn id="85" idx="3"/>
                <a:endCxn id="87" idx="7"/>
              </p:cNvCxnSpPr>
              <p:nvPr/>
            </p:nvCxnSpPr>
            <p:spPr bwMode="auto">
              <a:xfrm flipH="1">
                <a:off x="3984364" y="2558367"/>
                <a:ext cx="930009" cy="725478"/>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cxnSp>
            <p:nvCxnSpPr>
              <p:cNvPr id="92" name="AutoShape 40"/>
              <p:cNvCxnSpPr>
                <a:cxnSpLocks noChangeShapeType="1"/>
                <a:stCxn id="86" idx="5"/>
                <a:endCxn id="88" idx="1"/>
              </p:cNvCxnSpPr>
              <p:nvPr/>
            </p:nvCxnSpPr>
            <p:spPr bwMode="auto">
              <a:xfrm>
                <a:off x="10089405" y="2632544"/>
                <a:ext cx="702930" cy="73576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93" name="Text Box 41"/>
              <p:cNvSpPr txBox="1">
                <a:spLocks noChangeArrowheads="1"/>
              </p:cNvSpPr>
              <p:nvPr/>
            </p:nvSpPr>
            <p:spPr bwMode="auto">
              <a:xfrm>
                <a:off x="6338088" y="6189198"/>
                <a:ext cx="1730175" cy="3935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spcBef>
                    <a:spcPts val="300"/>
                  </a:spcBef>
                  <a:spcAft>
                    <a:spcPts val="300"/>
                  </a:spcAft>
                </a:pPr>
                <a:r>
                  <a:rPr lang="en-US" altLang="zh-CN" sz="2400" dirty="0">
                    <a:latin typeface="Times New Roman" panose="02020603050405020304" pitchFamily="18" charset="0"/>
                    <a:cs typeface="Times New Roman" panose="02020603050405020304" pitchFamily="18" charset="0"/>
                  </a:rPr>
                  <a:t>(c)</a:t>
                </a:r>
                <a:endParaRPr lang="zh-CN" altLang="en-US" sz="2400" dirty="0">
                  <a:latin typeface="Times New Roman" panose="02020603050405020304" pitchFamily="18" charset="0"/>
                  <a:cs typeface="Times New Roman" panose="02020603050405020304" pitchFamily="18" charset="0"/>
                </a:endParaRPr>
              </a:p>
            </p:txBody>
          </p:sp>
          <p:sp>
            <p:nvSpPr>
              <p:cNvPr id="75" name="Oval 23"/>
              <p:cNvSpPr>
                <a:spLocks noChangeArrowheads="1"/>
              </p:cNvSpPr>
              <p:nvPr/>
            </p:nvSpPr>
            <p:spPr bwMode="auto">
              <a:xfrm>
                <a:off x="8521257" y="3290203"/>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cxnSp>
            <p:nvCxnSpPr>
              <p:cNvPr id="80" name="AutoShape 28"/>
              <p:cNvCxnSpPr>
                <a:cxnSpLocks noChangeShapeType="1"/>
                <a:stCxn id="86" idx="3"/>
                <a:endCxn id="75" idx="7"/>
              </p:cNvCxnSpPr>
              <p:nvPr/>
            </p:nvCxnSpPr>
            <p:spPr bwMode="auto">
              <a:xfrm flipH="1">
                <a:off x="8984620" y="2632544"/>
                <a:ext cx="720923" cy="735768"/>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sp>
            <p:nvSpPr>
              <p:cNvPr id="101" name="文本框 100"/>
              <p:cNvSpPr txBox="1"/>
              <p:nvPr/>
            </p:nvSpPr>
            <p:spPr>
              <a:xfrm>
                <a:off x="10873975" y="2912849"/>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7</a:t>
                </a:r>
                <a:endParaRPr lang="zh-CN" altLang="en-US" sz="2000" dirty="0">
                  <a:latin typeface="Times New Roman" panose="02020603050405020304" pitchFamily="18" charset="0"/>
                  <a:cs typeface="Times New Roman" panose="02020603050405020304" pitchFamily="18" charset="0"/>
                </a:endParaRPr>
              </a:p>
            </p:txBody>
          </p:sp>
          <p:sp>
            <p:nvSpPr>
              <p:cNvPr id="102" name="文本框 101"/>
              <p:cNvSpPr txBox="1"/>
              <p:nvPr/>
            </p:nvSpPr>
            <p:spPr>
              <a:xfrm>
                <a:off x="2587749" y="3922268"/>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8</a:t>
                </a:r>
                <a:endParaRPr lang="zh-CN" altLang="en-US" sz="2000" dirty="0">
                  <a:latin typeface="Times New Roman" panose="02020603050405020304" pitchFamily="18" charset="0"/>
                  <a:cs typeface="Times New Roman" panose="02020603050405020304" pitchFamily="18" charset="0"/>
                </a:endParaRPr>
              </a:p>
            </p:txBody>
          </p:sp>
          <p:sp>
            <p:nvSpPr>
              <p:cNvPr id="103" name="文本框 102"/>
              <p:cNvSpPr txBox="1"/>
              <p:nvPr/>
            </p:nvSpPr>
            <p:spPr>
              <a:xfrm>
                <a:off x="4377952" y="4028405"/>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9</a:t>
                </a:r>
                <a:endParaRPr lang="zh-CN" altLang="en-US" sz="2000" dirty="0">
                  <a:latin typeface="Times New Roman" panose="02020603050405020304" pitchFamily="18" charset="0"/>
                  <a:cs typeface="Times New Roman" panose="02020603050405020304" pitchFamily="18" charset="0"/>
                </a:endParaRPr>
              </a:p>
            </p:txBody>
          </p:sp>
          <p:sp>
            <p:nvSpPr>
              <p:cNvPr id="104" name="文本框 103"/>
              <p:cNvSpPr txBox="1"/>
              <p:nvPr/>
            </p:nvSpPr>
            <p:spPr>
              <a:xfrm>
                <a:off x="5372231" y="4034980"/>
                <a:ext cx="44114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10</a:t>
                </a:r>
                <a:endParaRPr lang="zh-CN" altLang="en-US" sz="2000" dirty="0">
                  <a:latin typeface="Times New Roman" panose="02020603050405020304" pitchFamily="18" charset="0"/>
                  <a:cs typeface="Times New Roman" panose="02020603050405020304" pitchFamily="18" charset="0"/>
                </a:endParaRPr>
              </a:p>
            </p:txBody>
          </p:sp>
          <p:sp>
            <p:nvSpPr>
              <p:cNvPr id="105" name="文本框 104"/>
              <p:cNvSpPr txBox="1"/>
              <p:nvPr/>
            </p:nvSpPr>
            <p:spPr>
              <a:xfrm>
                <a:off x="6162416" y="2918650"/>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5</a:t>
                </a:r>
                <a:endParaRPr lang="zh-CN" altLang="en-US" sz="2000" dirty="0">
                  <a:latin typeface="Times New Roman" panose="02020603050405020304" pitchFamily="18" charset="0"/>
                  <a:cs typeface="Times New Roman" panose="02020603050405020304" pitchFamily="18" charset="0"/>
                </a:endParaRPr>
              </a:p>
            </p:txBody>
          </p:sp>
          <p:sp>
            <p:nvSpPr>
              <p:cNvPr id="106" name="文本框 105"/>
              <p:cNvSpPr txBox="1"/>
              <p:nvPr/>
            </p:nvSpPr>
            <p:spPr>
              <a:xfrm>
                <a:off x="8600005" y="2938016"/>
                <a:ext cx="265423"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6</a:t>
                </a:r>
                <a:endParaRPr lang="zh-CN" altLang="en-US" sz="2000" dirty="0">
                  <a:latin typeface="Times New Roman" panose="02020603050405020304" pitchFamily="18" charset="0"/>
                  <a:cs typeface="Times New Roman" panose="02020603050405020304" pitchFamily="18" charset="0"/>
                </a:endParaRPr>
              </a:p>
            </p:txBody>
          </p:sp>
          <p:sp>
            <p:nvSpPr>
              <p:cNvPr id="58" name="Oval 6"/>
              <p:cNvSpPr>
                <a:spLocks noChangeArrowheads="1"/>
              </p:cNvSpPr>
              <p:nvPr/>
            </p:nvSpPr>
            <p:spPr bwMode="auto">
              <a:xfrm>
                <a:off x="6004486" y="3230497"/>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sp>
            <p:nvSpPr>
              <p:cNvPr id="59" name="Oval 7"/>
              <p:cNvSpPr>
                <a:spLocks noChangeArrowheads="1"/>
              </p:cNvSpPr>
              <p:nvPr/>
            </p:nvSpPr>
            <p:spPr bwMode="auto">
              <a:xfrm>
                <a:off x="5436094" y="4381030"/>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sp>
            <p:nvSpPr>
              <p:cNvPr id="60" name="Oval 8"/>
              <p:cNvSpPr>
                <a:spLocks noChangeArrowheads="1"/>
              </p:cNvSpPr>
              <p:nvPr/>
            </p:nvSpPr>
            <p:spPr bwMode="auto">
              <a:xfrm>
                <a:off x="6948514" y="4389445"/>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sp>
            <p:nvSpPr>
              <p:cNvPr id="61" name="Oval 9"/>
              <p:cNvSpPr>
                <a:spLocks noChangeArrowheads="1"/>
              </p:cNvSpPr>
              <p:nvPr/>
            </p:nvSpPr>
            <p:spPr bwMode="auto">
              <a:xfrm>
                <a:off x="2530037" y="4267927"/>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cxnSp>
            <p:nvCxnSpPr>
              <p:cNvPr id="65" name="AutoShape 13"/>
              <p:cNvCxnSpPr>
                <a:cxnSpLocks noChangeShapeType="1"/>
                <a:stCxn id="58" idx="1"/>
                <a:endCxn id="85" idx="5"/>
              </p:cNvCxnSpPr>
              <p:nvPr/>
            </p:nvCxnSpPr>
            <p:spPr bwMode="auto">
              <a:xfrm flipH="1" flipV="1">
                <a:off x="5298235" y="2558367"/>
                <a:ext cx="785752" cy="750239"/>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cxnSp>
            <p:nvCxnSpPr>
              <p:cNvPr id="66" name="AutoShape 14"/>
              <p:cNvCxnSpPr>
                <a:cxnSpLocks noChangeShapeType="1"/>
                <a:stCxn id="58" idx="5"/>
                <a:endCxn id="60" idx="1"/>
              </p:cNvCxnSpPr>
              <p:nvPr/>
            </p:nvCxnSpPr>
            <p:spPr bwMode="auto">
              <a:xfrm>
                <a:off x="6467849" y="3685749"/>
                <a:ext cx="560166" cy="781805"/>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cxnSp>
            <p:nvCxnSpPr>
              <p:cNvPr id="67" name="AutoShape 15"/>
              <p:cNvCxnSpPr>
                <a:cxnSpLocks noChangeShapeType="1"/>
                <a:stCxn id="59" idx="0"/>
                <a:endCxn id="58" idx="3"/>
              </p:cNvCxnSpPr>
              <p:nvPr/>
            </p:nvCxnSpPr>
            <p:spPr bwMode="auto">
              <a:xfrm flipV="1">
                <a:off x="5707526" y="3685749"/>
                <a:ext cx="376461" cy="695281"/>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sp>
            <p:nvSpPr>
              <p:cNvPr id="95" name="文本框 94"/>
              <p:cNvSpPr txBox="1"/>
              <p:nvPr/>
            </p:nvSpPr>
            <p:spPr>
              <a:xfrm>
                <a:off x="7361425" y="560430"/>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1</a:t>
                </a:r>
                <a:endParaRPr lang="zh-CN" altLang="en-US" sz="2000" dirty="0">
                  <a:latin typeface="Times New Roman" panose="02020603050405020304" pitchFamily="18" charset="0"/>
                  <a:cs typeface="Times New Roman" panose="02020603050405020304" pitchFamily="18" charset="0"/>
                </a:endParaRPr>
              </a:p>
            </p:txBody>
          </p:sp>
          <p:sp>
            <p:nvSpPr>
              <p:cNvPr id="96" name="文本框 95"/>
              <p:cNvSpPr txBox="1"/>
              <p:nvPr/>
            </p:nvSpPr>
            <p:spPr>
              <a:xfrm>
                <a:off x="4893740" y="1719791"/>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2</a:t>
                </a:r>
                <a:endParaRPr lang="zh-CN" altLang="en-US" sz="2000" dirty="0">
                  <a:latin typeface="Times New Roman" panose="02020603050405020304" pitchFamily="18" charset="0"/>
                  <a:cs typeface="Times New Roman" panose="02020603050405020304" pitchFamily="18" charset="0"/>
                </a:endParaRPr>
              </a:p>
            </p:txBody>
          </p:sp>
          <p:sp>
            <p:nvSpPr>
              <p:cNvPr id="97" name="文本框 96"/>
              <p:cNvSpPr txBox="1"/>
              <p:nvPr/>
            </p:nvSpPr>
            <p:spPr>
              <a:xfrm>
                <a:off x="3641479" y="2861165"/>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4</a:t>
                </a:r>
                <a:endParaRPr lang="zh-CN" altLang="en-US" sz="2000" dirty="0">
                  <a:latin typeface="Times New Roman" panose="02020603050405020304" pitchFamily="18" charset="0"/>
                  <a:cs typeface="Times New Roman" panose="02020603050405020304" pitchFamily="18" charset="0"/>
                </a:endParaRPr>
              </a:p>
            </p:txBody>
          </p:sp>
          <p:sp>
            <p:nvSpPr>
              <p:cNvPr id="98" name="文本框 97"/>
              <p:cNvSpPr txBox="1"/>
              <p:nvPr/>
            </p:nvSpPr>
            <p:spPr>
              <a:xfrm>
                <a:off x="9749272" y="1852676"/>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3</a:t>
                </a:r>
                <a:endParaRPr lang="zh-CN" altLang="en-US" sz="2000" dirty="0">
                  <a:latin typeface="Times New Roman" panose="02020603050405020304" pitchFamily="18" charset="0"/>
                  <a:cs typeface="Times New Roman" panose="02020603050405020304" pitchFamily="18" charset="0"/>
                </a:endParaRPr>
              </a:p>
            </p:txBody>
          </p:sp>
          <p:sp>
            <p:nvSpPr>
              <p:cNvPr id="187" name="Oval 9"/>
              <p:cNvSpPr>
                <a:spLocks noChangeArrowheads="1"/>
              </p:cNvSpPr>
              <p:nvPr/>
            </p:nvSpPr>
            <p:spPr bwMode="auto">
              <a:xfrm>
                <a:off x="4153363" y="4375153"/>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cxnSp>
            <p:nvCxnSpPr>
              <p:cNvPr id="188" name="AutoShape 28"/>
              <p:cNvCxnSpPr>
                <a:cxnSpLocks noChangeShapeType="1"/>
                <a:stCxn id="87" idx="3"/>
                <a:endCxn id="61" idx="0"/>
              </p:cNvCxnSpPr>
              <p:nvPr/>
            </p:nvCxnSpPr>
            <p:spPr bwMode="auto">
              <a:xfrm flipH="1">
                <a:off x="2801469" y="3660988"/>
                <a:ext cx="799033" cy="606939"/>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cxnSp>
            <p:nvCxnSpPr>
              <p:cNvPr id="191" name="AutoShape 28"/>
              <p:cNvCxnSpPr>
                <a:cxnSpLocks noChangeShapeType="1"/>
                <a:stCxn id="87" idx="5"/>
                <a:endCxn id="187" idx="0"/>
              </p:cNvCxnSpPr>
              <p:nvPr/>
            </p:nvCxnSpPr>
            <p:spPr bwMode="auto">
              <a:xfrm>
                <a:off x="3984364" y="3660988"/>
                <a:ext cx="440431" cy="714165"/>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sp>
            <p:nvSpPr>
              <p:cNvPr id="238" name="Oval 23"/>
              <p:cNvSpPr>
                <a:spLocks noChangeArrowheads="1"/>
              </p:cNvSpPr>
              <p:nvPr/>
            </p:nvSpPr>
            <p:spPr bwMode="auto">
              <a:xfrm>
                <a:off x="7811110" y="4387020"/>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sp>
            <p:nvSpPr>
              <p:cNvPr id="239" name="Oval 23"/>
              <p:cNvSpPr>
                <a:spLocks noChangeArrowheads="1"/>
              </p:cNvSpPr>
              <p:nvPr/>
            </p:nvSpPr>
            <p:spPr bwMode="auto">
              <a:xfrm>
                <a:off x="8963768" y="4403114"/>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sp>
            <p:nvSpPr>
              <p:cNvPr id="240" name="Oval 23"/>
              <p:cNvSpPr>
                <a:spLocks noChangeArrowheads="1"/>
              </p:cNvSpPr>
              <p:nvPr/>
            </p:nvSpPr>
            <p:spPr bwMode="auto">
              <a:xfrm>
                <a:off x="9987972" y="4376031"/>
                <a:ext cx="542864" cy="533361"/>
              </a:xfrm>
              <a:prstGeom prst="ellipse">
                <a:avLst/>
              </a:prstGeom>
              <a:solidFill>
                <a:srgbClr val="FFFFFF"/>
              </a:solidFill>
              <a:ln w="9525" algn="ctr">
                <a:solidFill>
                  <a:srgbClr val="000000"/>
                </a:solidFill>
                <a:prstDash val="dash"/>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endParaRPr lang="en-US" altLang="zh-CN" sz="2000" dirty="0"/>
              </a:p>
            </p:txBody>
          </p:sp>
          <p:sp>
            <p:nvSpPr>
              <p:cNvPr id="241" name="Oval 36"/>
              <p:cNvSpPr>
                <a:spLocks noChangeArrowheads="1"/>
              </p:cNvSpPr>
              <p:nvPr/>
            </p:nvSpPr>
            <p:spPr bwMode="auto">
              <a:xfrm>
                <a:off x="11429890" y="4372728"/>
                <a:ext cx="542864" cy="533361"/>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000" dirty="0">
                    <a:latin typeface="Times New Roman" panose="02020603050405020304" pitchFamily="18" charset="0"/>
                  </a:rPr>
                  <a:t>D</a:t>
                </a:r>
                <a:endParaRPr lang="en-US" altLang="zh-CN" sz="2000" dirty="0"/>
              </a:p>
            </p:txBody>
          </p:sp>
          <p:cxnSp>
            <p:nvCxnSpPr>
              <p:cNvPr id="242" name="AutoShape 28"/>
              <p:cNvCxnSpPr>
                <a:cxnSpLocks noChangeShapeType="1"/>
                <a:stCxn id="75" idx="3"/>
                <a:endCxn id="238" idx="0"/>
              </p:cNvCxnSpPr>
              <p:nvPr/>
            </p:nvCxnSpPr>
            <p:spPr bwMode="auto">
              <a:xfrm flipH="1">
                <a:off x="8082542" y="3745455"/>
                <a:ext cx="518216" cy="641565"/>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cxnSp>
            <p:nvCxnSpPr>
              <p:cNvPr id="245" name="AutoShape 28"/>
              <p:cNvCxnSpPr>
                <a:cxnSpLocks noChangeShapeType="1"/>
                <a:stCxn id="75" idx="5"/>
                <a:endCxn id="239" idx="0"/>
              </p:cNvCxnSpPr>
              <p:nvPr/>
            </p:nvCxnSpPr>
            <p:spPr bwMode="auto">
              <a:xfrm>
                <a:off x="8984620" y="3745455"/>
                <a:ext cx="250580" cy="657659"/>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cxnSp>
            <p:nvCxnSpPr>
              <p:cNvPr id="248" name="AutoShape 28"/>
              <p:cNvCxnSpPr>
                <a:cxnSpLocks noChangeShapeType="1"/>
                <a:stCxn id="88" idx="5"/>
                <a:endCxn id="241" idx="0"/>
              </p:cNvCxnSpPr>
              <p:nvPr/>
            </p:nvCxnSpPr>
            <p:spPr bwMode="auto">
              <a:xfrm>
                <a:off x="11176197" y="3745455"/>
                <a:ext cx="525125" cy="627273"/>
              </a:xfrm>
              <a:prstGeom prst="straightConnector1">
                <a:avLst/>
              </a:prstGeom>
              <a:noFill/>
              <a:ln w="9525">
                <a:solidFill>
                  <a:srgbClr val="000000"/>
                </a:solidFill>
                <a:prstDash val="solid"/>
                <a:round/>
              </a:ln>
              <a:extLst>
                <a:ext uri="{909E8E84-426E-40DD-AFC4-6F175D3DCCD1}">
                  <a14:hiddenFill xmlns:a14="http://schemas.microsoft.com/office/drawing/2010/main">
                    <a:noFill/>
                  </a14:hiddenFill>
                </a:ext>
              </a:extLst>
            </p:spPr>
          </p:cxnSp>
          <p:cxnSp>
            <p:nvCxnSpPr>
              <p:cNvPr id="251" name="AutoShape 28"/>
              <p:cNvCxnSpPr>
                <a:cxnSpLocks noChangeShapeType="1"/>
                <a:stCxn id="88" idx="3"/>
                <a:endCxn id="240" idx="0"/>
              </p:cNvCxnSpPr>
              <p:nvPr/>
            </p:nvCxnSpPr>
            <p:spPr bwMode="auto">
              <a:xfrm flipH="1">
                <a:off x="10259404" y="3745455"/>
                <a:ext cx="532931" cy="630576"/>
              </a:xfrm>
              <a:prstGeom prst="straightConnector1">
                <a:avLst/>
              </a:prstGeom>
              <a:noFill/>
              <a:ln w="9525">
                <a:solidFill>
                  <a:srgbClr val="000000"/>
                </a:solidFill>
                <a:prstDash val="dash"/>
                <a:round/>
              </a:ln>
              <a:extLst>
                <a:ext uri="{909E8E84-426E-40DD-AFC4-6F175D3DCCD1}">
                  <a14:hiddenFill xmlns:a14="http://schemas.microsoft.com/office/drawing/2010/main">
                    <a:noFill/>
                  </a14:hiddenFill>
                </a:ext>
              </a:extLst>
            </p:spPr>
          </p:cxnSp>
          <p:sp>
            <p:nvSpPr>
              <p:cNvPr id="254" name="文本框 253"/>
              <p:cNvSpPr txBox="1"/>
              <p:nvPr/>
            </p:nvSpPr>
            <p:spPr>
              <a:xfrm>
                <a:off x="6989997" y="4028405"/>
                <a:ext cx="431657"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11</a:t>
                </a:r>
                <a:endParaRPr lang="zh-CN" altLang="en-US" sz="2000" dirty="0">
                  <a:latin typeface="Times New Roman" panose="02020603050405020304" pitchFamily="18" charset="0"/>
                  <a:cs typeface="Times New Roman" panose="02020603050405020304" pitchFamily="18" charset="0"/>
                </a:endParaRPr>
              </a:p>
            </p:txBody>
          </p:sp>
          <p:sp>
            <p:nvSpPr>
              <p:cNvPr id="255" name="文本框 254"/>
              <p:cNvSpPr txBox="1"/>
              <p:nvPr/>
            </p:nvSpPr>
            <p:spPr>
              <a:xfrm>
                <a:off x="7762981" y="4018070"/>
                <a:ext cx="44114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12</a:t>
                </a:r>
                <a:endParaRPr lang="zh-CN" altLang="en-US" sz="2000" dirty="0">
                  <a:latin typeface="Times New Roman" panose="02020603050405020304" pitchFamily="18" charset="0"/>
                  <a:cs typeface="Times New Roman" panose="02020603050405020304" pitchFamily="18" charset="0"/>
                </a:endParaRPr>
              </a:p>
            </p:txBody>
          </p:sp>
          <p:sp>
            <p:nvSpPr>
              <p:cNvPr id="256" name="文本框 255"/>
              <p:cNvSpPr txBox="1"/>
              <p:nvPr/>
            </p:nvSpPr>
            <p:spPr>
              <a:xfrm>
                <a:off x="9138684" y="4048719"/>
                <a:ext cx="44114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13</a:t>
                </a:r>
                <a:endParaRPr lang="zh-CN" altLang="en-US" sz="2000" dirty="0">
                  <a:latin typeface="Times New Roman" panose="02020603050405020304" pitchFamily="18" charset="0"/>
                  <a:cs typeface="Times New Roman" panose="02020603050405020304" pitchFamily="18" charset="0"/>
                </a:endParaRPr>
              </a:p>
            </p:txBody>
          </p:sp>
          <p:sp>
            <p:nvSpPr>
              <p:cNvPr id="257" name="文本框 256"/>
              <p:cNvSpPr txBox="1"/>
              <p:nvPr/>
            </p:nvSpPr>
            <p:spPr>
              <a:xfrm>
                <a:off x="9924040" y="4034118"/>
                <a:ext cx="481645"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14</a:t>
                </a:r>
                <a:endParaRPr lang="zh-CN" altLang="en-US" sz="2000" dirty="0">
                  <a:latin typeface="Times New Roman" panose="02020603050405020304" pitchFamily="18" charset="0"/>
                  <a:cs typeface="Times New Roman" panose="02020603050405020304" pitchFamily="18" charset="0"/>
                </a:endParaRPr>
              </a:p>
            </p:txBody>
          </p:sp>
          <p:sp>
            <p:nvSpPr>
              <p:cNvPr id="258" name="文本框 257"/>
              <p:cNvSpPr txBox="1"/>
              <p:nvPr/>
            </p:nvSpPr>
            <p:spPr>
              <a:xfrm>
                <a:off x="11629488" y="4022442"/>
                <a:ext cx="455696" cy="400110"/>
              </a:xfrm>
              <a:prstGeom prst="rect">
                <a:avLst/>
              </a:prstGeom>
              <a:noFill/>
            </p:spPr>
            <p:txBody>
              <a:bodyPr wrap="square" rtlCol="0">
                <a:spAutoFit/>
              </a:bodyPr>
              <a:lstStyle/>
              <a:p>
                <a:r>
                  <a:rPr lang="en-US" altLang="zh-CN" sz="2000" dirty="0">
                    <a:latin typeface="Times New Roman" panose="02020603050405020304" pitchFamily="18" charset="0"/>
                    <a:cs typeface="Times New Roman" panose="02020603050405020304" pitchFamily="18" charset="0"/>
                  </a:rPr>
                  <a:t>15</a:t>
                </a:r>
                <a:endParaRPr lang="zh-CN" altLang="en-US" sz="2000" dirty="0">
                  <a:latin typeface="Times New Roman" panose="02020603050405020304" pitchFamily="18" charset="0"/>
                  <a:cs typeface="Times New Roman" panose="02020603050405020304" pitchFamily="18" charset="0"/>
                </a:endParaRPr>
              </a:p>
            </p:txBody>
          </p:sp>
        </p:grpSp>
        <p:sp>
          <p:nvSpPr>
            <p:cNvPr id="76" name="文本框 75"/>
            <p:cNvSpPr txBox="1"/>
            <p:nvPr/>
          </p:nvSpPr>
          <p:spPr>
            <a:xfrm rot="16200000">
              <a:off x="1490236" y="4469495"/>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77" name="文本框 76"/>
            <p:cNvSpPr txBox="1"/>
            <p:nvPr/>
          </p:nvSpPr>
          <p:spPr>
            <a:xfrm rot="16200000">
              <a:off x="2499046" y="3398847"/>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78" name="文本框 77"/>
            <p:cNvSpPr txBox="1"/>
            <p:nvPr/>
          </p:nvSpPr>
          <p:spPr>
            <a:xfrm rot="16200000">
              <a:off x="3800357" y="2311958"/>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79" name="文本框 78"/>
            <p:cNvSpPr txBox="1"/>
            <p:nvPr/>
          </p:nvSpPr>
          <p:spPr>
            <a:xfrm rot="16200000">
              <a:off x="3116230" y="4563975"/>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81" name="文本框 80"/>
            <p:cNvSpPr txBox="1"/>
            <p:nvPr/>
          </p:nvSpPr>
          <p:spPr>
            <a:xfrm rot="16200000">
              <a:off x="4979343" y="3432389"/>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82" name="文本框 81"/>
            <p:cNvSpPr txBox="1"/>
            <p:nvPr/>
          </p:nvSpPr>
          <p:spPr>
            <a:xfrm rot="16200000">
              <a:off x="4396972" y="4587340"/>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83" name="文本框 82"/>
            <p:cNvSpPr txBox="1"/>
            <p:nvPr/>
          </p:nvSpPr>
          <p:spPr>
            <a:xfrm rot="16200000">
              <a:off x="5915652" y="4587340"/>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94" name="文本框 93"/>
            <p:cNvSpPr txBox="1"/>
            <p:nvPr/>
          </p:nvSpPr>
          <p:spPr>
            <a:xfrm rot="16200000">
              <a:off x="6791660" y="4596793"/>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99" name="文本框 98"/>
            <p:cNvSpPr txBox="1"/>
            <p:nvPr/>
          </p:nvSpPr>
          <p:spPr>
            <a:xfrm rot="16200000">
              <a:off x="7494113" y="3499977"/>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100" name="文本框 99"/>
            <p:cNvSpPr txBox="1"/>
            <p:nvPr/>
          </p:nvSpPr>
          <p:spPr>
            <a:xfrm rot="16200000">
              <a:off x="7929253" y="4621986"/>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sp>
          <p:nvSpPr>
            <p:cNvPr id="107" name="文本框 106"/>
            <p:cNvSpPr txBox="1"/>
            <p:nvPr/>
          </p:nvSpPr>
          <p:spPr>
            <a:xfrm rot="16200000">
              <a:off x="8968754" y="4573933"/>
              <a:ext cx="441146" cy="400110"/>
            </a:xfrm>
            <a:prstGeom prst="rect">
              <a:avLst/>
            </a:prstGeom>
            <a:noFill/>
          </p:spPr>
          <p:txBody>
            <a:bodyPr wrap="none" rtlCol="0">
              <a:spAutoFit/>
            </a:bodyPr>
            <a:lstStyle/>
            <a:p>
              <a:r>
                <a:rPr lang="zh-CN" altLang="en-US" sz="2000" dirty="0">
                  <a:latin typeface="Times New Roman" panose="02020603050405020304" pitchFamily="18" charset="0"/>
                  <a:cs typeface="Times New Roman" panose="02020603050405020304" pitchFamily="18" charset="0"/>
                </a:rPr>
                <a:t>＞</a:t>
              </a:r>
              <a:endParaRPr lang="zh-CN" altLang="en-US" sz="2000" dirty="0">
                <a:latin typeface="Times New Roman" panose="02020603050405020304" pitchFamily="18" charset="0"/>
                <a:cs typeface="Times New Roman" panose="02020603050405020304" pitchFamily="18" charset="0"/>
              </a:endParaRPr>
            </a:p>
          </p:txBody>
        </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nodeType="withEffect">
                                  <p:stCondLst>
                                    <p:cond delay="0"/>
                                  </p:stCondLst>
                                  <p:childTnLst>
                                    <p:set>
                                      <p:cBhvr>
                                        <p:cTn id="13" dur="1" fill="hold">
                                          <p:stCondLst>
                                            <p:cond delay="0"/>
                                          </p:stCondLst>
                                        </p:cTn>
                                        <p:tgtEl>
                                          <p:spTgt spid="265"/>
                                        </p:tgtEl>
                                        <p:attrNameLst>
                                          <p:attrName>style.visibility</p:attrName>
                                        </p:attrNameLst>
                                      </p:cBhvr>
                                      <p:to>
                                        <p:strVal val="visible"/>
                                      </p:to>
                                    </p:set>
                                    <p:animEffect transition="in" filter="fade">
                                      <p:cBhvr>
                                        <p:cTn id="14" dur="500"/>
                                        <p:tgtEl>
                                          <p:spTgt spid="265"/>
                                        </p:tgtEl>
                                      </p:cBhvr>
                                    </p:animEffect>
                                  </p:childTnLst>
                                </p:cTn>
                              </p:par>
                            </p:childTnLst>
                          </p:cTn>
                        </p:par>
                        <p:par>
                          <p:cTn id="15" fill="hold">
                            <p:stCondLst>
                              <p:cond delay="1000"/>
                            </p:stCondLst>
                            <p:childTnLst>
                              <p:par>
                                <p:cTn id="16" presetID="16" presetClass="entr" presetSubtype="21" fill="hold" nodeType="afterEffect">
                                  <p:stCondLst>
                                    <p:cond delay="0"/>
                                  </p:stCondLst>
                                  <p:childTnLst>
                                    <p:set>
                                      <p:cBhvr>
                                        <p:cTn id="17" dur="1" fill="hold">
                                          <p:stCondLst>
                                            <p:cond delay="0"/>
                                          </p:stCondLst>
                                        </p:cTn>
                                        <p:tgtEl>
                                          <p:spTgt spid="264"/>
                                        </p:tgtEl>
                                        <p:attrNameLst>
                                          <p:attrName>style.visibility</p:attrName>
                                        </p:attrNameLst>
                                      </p:cBhvr>
                                      <p:to>
                                        <p:strVal val="visible"/>
                                      </p:to>
                                    </p:set>
                                    <p:animEffect transition="in" filter="barn(inVertical)">
                                      <p:cBhvr>
                                        <p:cTn id="18" dur="500"/>
                                        <p:tgtEl>
                                          <p:spTgt spid="2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5799" cy="876848"/>
            <a:chOff x="326687" y="247818"/>
            <a:chExt cx="4861582" cy="725466"/>
          </a:xfrm>
        </p:grpSpPr>
        <p:sp>
          <p:nvSpPr>
            <p:cNvPr id="8" name="文本框 7"/>
            <p:cNvSpPr txBox="1"/>
            <p:nvPr/>
          </p:nvSpPr>
          <p:spPr bwMode="auto">
            <a:xfrm>
              <a:off x="931471"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二叉树的顺序表示</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 name="矩形 4"/>
          <p:cNvSpPr/>
          <p:nvPr/>
        </p:nvSpPr>
        <p:spPr>
          <a:xfrm>
            <a:off x="2002571" y="2181656"/>
            <a:ext cx="8494633" cy="461665"/>
          </a:xfrm>
          <a:prstGeom prst="rect">
            <a:avLst/>
          </a:prstGeom>
        </p:spPr>
        <p:txBody>
          <a:bodyPr wrap="none">
            <a:spAutoFit/>
          </a:bodyPr>
          <a:lstStyle/>
          <a:p>
            <a:r>
              <a:rPr lang="zh-CN" altLang="en-US" sz="2400" dirty="0">
                <a:solidFill>
                  <a:srgbClr val="0070C0"/>
                </a:solidFill>
                <a:latin typeface="Times New Roman" panose="02020603050405020304" pitchFamily="18" charset="0"/>
                <a:cs typeface="Times New Roman" panose="02020603050405020304" pitchFamily="18" charset="0"/>
              </a:rPr>
              <a:t>二叉树顺序表示适用于完全二叉树而不适用于非完全二叉树。</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36" name="组合 35"/>
          <p:cNvGrpSpPr/>
          <p:nvPr/>
        </p:nvGrpSpPr>
        <p:grpSpPr>
          <a:xfrm>
            <a:off x="2229394" y="3108338"/>
            <a:ext cx="6731250" cy="2416867"/>
            <a:chOff x="3072309" y="2913847"/>
            <a:chExt cx="5729288" cy="2416867"/>
          </a:xfrm>
        </p:grpSpPr>
        <p:sp>
          <p:nvSpPr>
            <p:cNvPr id="2" name="矩形 1"/>
            <p:cNvSpPr/>
            <p:nvPr/>
          </p:nvSpPr>
          <p:spPr>
            <a:xfrm>
              <a:off x="3649635" y="3467701"/>
              <a:ext cx="4550312" cy="1421928"/>
            </a:xfrm>
            <a:prstGeom prst="rect">
              <a:avLst/>
            </a:prstGeom>
          </p:spPr>
          <p:txBody>
            <a:bodyPr wrap="square">
              <a:spAutoFit/>
            </a:bodyPr>
            <a:lstStyle/>
            <a:p>
              <a:pPr algn="just">
                <a:lnSpc>
                  <a:spcPct val="120000"/>
                </a:lnSpc>
              </a:pPr>
              <a:r>
                <a:rPr lang="zh-CN" altLang="en-US" sz="2400" dirty="0">
                  <a:latin typeface="Times New Roman" panose="02020603050405020304" pitchFamily="18" charset="0"/>
                  <a:cs typeface="Times New Roman" panose="02020603050405020304" pitchFamily="18" charset="0"/>
                </a:rPr>
                <a:t>由于顺序表示非完全二叉树时空间利用率较低，因此，</a:t>
              </a:r>
              <a:r>
                <a:rPr lang="zh-CN" altLang="en-US" sz="2400" dirty="0">
                  <a:solidFill>
                    <a:srgbClr val="0070C0"/>
                  </a:solidFill>
                  <a:latin typeface="Times New Roman" panose="02020603050405020304" pitchFamily="18" charset="0"/>
                  <a:cs typeface="Times New Roman" panose="02020603050405020304" pitchFamily="18" charset="0"/>
                </a:rPr>
                <a:t>二叉树的顺序表示在实际中应用不多。</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64" name="组合 63"/>
            <p:cNvGrpSpPr/>
            <p:nvPr/>
          </p:nvGrpSpPr>
          <p:grpSpPr>
            <a:xfrm>
              <a:off x="3072309" y="2913847"/>
              <a:ext cx="5729288" cy="2416867"/>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36"/>
                                        </p:tgtEl>
                                        <p:attrNameLst>
                                          <p:attrName>style.visibility</p:attrName>
                                        </p:attrNameLst>
                                      </p:cBhvr>
                                      <p:to>
                                        <p:strVal val="visible"/>
                                      </p:to>
                                    </p:set>
                                    <p:anim calcmode="lin" valueType="num">
                                      <p:cBhvr additive="base">
                                        <p:cTn id="16" dur="500" fill="hold"/>
                                        <p:tgtEl>
                                          <p:spTgt spid="36"/>
                                        </p:tgtEl>
                                        <p:attrNameLst>
                                          <p:attrName>ppt_x</p:attrName>
                                        </p:attrNameLst>
                                      </p:cBhvr>
                                      <p:tavLst>
                                        <p:tav tm="0">
                                          <p:val>
                                            <p:strVal val="#ppt_x"/>
                                          </p:val>
                                        </p:tav>
                                        <p:tav tm="100000">
                                          <p:val>
                                            <p:strVal val="#ppt_x"/>
                                          </p:val>
                                        </p:tav>
                                      </p:tavLst>
                                    </p:anim>
                                    <p:anim calcmode="lin" valueType="num">
                                      <p:cBhvr additive="base">
                                        <p:cTn id="17"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695325" y="3097971"/>
            <a:ext cx="5188676" cy="1754326"/>
          </a:xfrm>
          <a:prstGeom prst="rect">
            <a:avLst/>
          </a:prstGeom>
        </p:spPr>
        <p:txBody>
          <a:bodyPr wrap="square">
            <a:spAutoFit/>
          </a:bodyPr>
          <a:lstStyle/>
          <a:p>
            <a:pPr>
              <a:lnSpc>
                <a:spcPct val="150000"/>
              </a:lnSpc>
            </a:pPr>
            <a:r>
              <a:rPr lang="zh-CN" altLang="en-US" sz="2400" dirty="0">
                <a:latin typeface="Times New Roman" panose="02020603050405020304" pitchFamily="18" charset="0"/>
                <a:cs typeface="Times New Roman" panose="02020603050405020304" pitchFamily="18" charset="0"/>
              </a:rPr>
              <a:t>与顺序表示相比，链式表示通常具有</a:t>
            </a:r>
            <a:r>
              <a:rPr lang="zh-CN" altLang="en-US" sz="2400" dirty="0">
                <a:solidFill>
                  <a:srgbClr val="0070C0"/>
                </a:solidFill>
                <a:latin typeface="Times New Roman" panose="02020603050405020304" pitchFamily="18" charset="0"/>
                <a:cs typeface="Times New Roman" panose="02020603050405020304" pitchFamily="18" charset="0"/>
              </a:rPr>
              <a:t>更高的空间利用率</a:t>
            </a:r>
            <a:r>
              <a:rPr lang="zh-CN" altLang="en-US" sz="2400" dirty="0">
                <a:solidFill>
                  <a:srgbClr val="44546A"/>
                </a:solidFill>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因此在</a:t>
            </a:r>
            <a:r>
              <a:rPr lang="zh-CN" altLang="en-US" sz="2400" dirty="0">
                <a:solidFill>
                  <a:srgbClr val="0070C0"/>
                </a:solidFill>
                <a:latin typeface="Times New Roman" panose="02020603050405020304" pitchFamily="18" charset="0"/>
                <a:cs typeface="Times New Roman" panose="02020603050405020304" pitchFamily="18" charset="0"/>
              </a:rPr>
              <a:t>实际应用中一般会使用链式表示来存储二叉树。</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4" name="组合 43"/>
          <p:cNvGrpSpPr/>
          <p:nvPr/>
        </p:nvGrpSpPr>
        <p:grpSpPr>
          <a:xfrm>
            <a:off x="5884002" y="2020389"/>
            <a:ext cx="5055366" cy="3824301"/>
            <a:chOff x="6929120" y="2200155"/>
            <a:chExt cx="4302259" cy="3459162"/>
          </a:xfrm>
        </p:grpSpPr>
        <p:sp>
          <p:nvSpPr>
            <p:cNvPr id="48" name="Rectangle 3"/>
            <p:cNvSpPr txBox="1">
              <a:spLocks noChangeArrowheads="1"/>
            </p:cNvSpPr>
            <p:nvPr/>
          </p:nvSpPr>
          <p:spPr>
            <a:xfrm>
              <a:off x="7348948" y="2455755"/>
              <a:ext cx="3670405" cy="302126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rgbClr val="080808"/>
                  </a:solidFill>
                  <a:latin typeface="+mn-ea"/>
                </a:rPr>
                <a:t>在二叉树的链式表示中，结点之间的关系通过指针来体现。根据一个结点中指针域数量的不同，二叉树的链式表示又可以分为二叉链表表示和三叉链表表示。</a:t>
              </a:r>
              <a:endParaRPr lang="zh-CN" altLang="en-US" sz="2400" dirty="0">
                <a:solidFill>
                  <a:srgbClr val="080808"/>
                </a:solidFill>
                <a:latin typeface="+mn-ea"/>
              </a:endParaRPr>
            </a:p>
          </p:txBody>
        </p:sp>
        <p:grpSp>
          <p:nvGrpSpPr>
            <p:cNvPr id="49" name="组合 48"/>
            <p:cNvGrpSpPr/>
            <p:nvPr/>
          </p:nvGrpSpPr>
          <p:grpSpPr>
            <a:xfrm rot="16200000">
              <a:off x="7350669" y="1778606"/>
              <a:ext cx="3459162" cy="4302259"/>
              <a:chOff x="1280369" y="2576747"/>
              <a:chExt cx="2118361" cy="2634666"/>
            </a:xfrm>
            <a:solidFill>
              <a:srgbClr val="0070C0"/>
            </a:solidFill>
          </p:grpSpPr>
          <p:sp>
            <p:nvSpPr>
              <p:cNvPr id="50"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43" name="组合 42"/>
          <p:cNvGrpSpPr/>
          <p:nvPr/>
        </p:nvGrpSpPr>
        <p:grpSpPr>
          <a:xfrm>
            <a:off x="549001" y="555626"/>
            <a:ext cx="4667433" cy="876848"/>
            <a:chOff x="326687" y="247818"/>
            <a:chExt cx="5872335" cy="725466"/>
          </a:xfrm>
        </p:grpSpPr>
        <p:sp>
          <p:nvSpPr>
            <p:cNvPr id="45" name="文本框 44"/>
            <p:cNvSpPr txBox="1"/>
            <p:nvPr/>
          </p:nvSpPr>
          <p:spPr bwMode="auto">
            <a:xfrm>
              <a:off x="1191812" y="413221"/>
              <a:ext cx="5007210"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二叉树的链式表示</a:t>
              </a:r>
              <a:endParaRPr lang="zh-CN" altLang="en-US" sz="2400" kern="0" dirty="0">
                <a:solidFill>
                  <a:srgbClr val="0070C0"/>
                </a:solidFill>
                <a:latin typeface="+mn-ea"/>
              </a:endParaRPr>
            </a:p>
          </p:txBody>
        </p:sp>
        <p:grpSp>
          <p:nvGrpSpPr>
            <p:cNvPr id="46" name="组合 45"/>
            <p:cNvGrpSpPr/>
            <p:nvPr/>
          </p:nvGrpSpPr>
          <p:grpSpPr>
            <a:xfrm>
              <a:off x="326687" y="247818"/>
              <a:ext cx="4861582" cy="725466"/>
              <a:chOff x="326687" y="247818"/>
              <a:chExt cx="4861582" cy="725466"/>
            </a:xfrm>
          </p:grpSpPr>
          <p:grpSp>
            <p:nvGrpSpPr>
              <p:cNvPr id="47" name="组合 46"/>
              <p:cNvGrpSpPr/>
              <p:nvPr/>
            </p:nvGrpSpPr>
            <p:grpSpPr>
              <a:xfrm>
                <a:off x="349799" y="247818"/>
                <a:ext cx="4791980" cy="261575"/>
                <a:chOff x="349799" y="247818"/>
                <a:chExt cx="4791980" cy="261575"/>
              </a:xfrm>
            </p:grpSpPr>
            <p:cxnSp>
              <p:nvCxnSpPr>
                <p:cNvPr id="66"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71"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2" name="组合 51"/>
              <p:cNvGrpSpPr/>
              <p:nvPr/>
            </p:nvGrpSpPr>
            <p:grpSpPr>
              <a:xfrm>
                <a:off x="349799" y="711709"/>
                <a:ext cx="4815092" cy="261575"/>
                <a:chOff x="358852" y="925118"/>
                <a:chExt cx="4815092" cy="261575"/>
              </a:xfrm>
            </p:grpSpPr>
            <p:cxnSp>
              <p:nvCxnSpPr>
                <p:cNvPr id="59"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4"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65"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3" name="组合 52"/>
              <p:cNvGrpSpPr/>
              <p:nvPr/>
            </p:nvGrpSpPr>
            <p:grpSpPr>
              <a:xfrm>
                <a:off x="5138963" y="489126"/>
                <a:ext cx="49306" cy="329693"/>
                <a:chOff x="5138963" y="489126"/>
                <a:chExt cx="49306" cy="329693"/>
              </a:xfrm>
            </p:grpSpPr>
            <p:sp>
              <p:nvSpPr>
                <p:cNvPr id="57"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8"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54" name="组合 53"/>
              <p:cNvGrpSpPr/>
              <p:nvPr/>
            </p:nvGrpSpPr>
            <p:grpSpPr>
              <a:xfrm>
                <a:off x="326687" y="399838"/>
                <a:ext cx="49306" cy="329693"/>
                <a:chOff x="5138963" y="489126"/>
                <a:chExt cx="49306" cy="329693"/>
              </a:xfrm>
            </p:grpSpPr>
            <p:sp>
              <p:nvSpPr>
                <p:cNvPr id="55"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6"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left)">
                                      <p:cBhvr>
                                        <p:cTn id="7" dur="500"/>
                                        <p:tgtEl>
                                          <p:spTgt spid="4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44"/>
                                        </p:tgtEl>
                                        <p:attrNameLst>
                                          <p:attrName>style.visibility</p:attrName>
                                        </p:attrNameLst>
                                      </p:cBhvr>
                                      <p:to>
                                        <p:strVal val="visible"/>
                                      </p:to>
                                    </p:set>
                                    <p:anim calcmode="lin" valueType="num">
                                      <p:cBhvr additive="base">
                                        <p:cTn id="16" dur="500" fill="hold"/>
                                        <p:tgtEl>
                                          <p:spTgt spid="44"/>
                                        </p:tgtEl>
                                        <p:attrNameLst>
                                          <p:attrName>ppt_x</p:attrName>
                                        </p:attrNameLst>
                                      </p:cBhvr>
                                      <p:tavLst>
                                        <p:tav tm="0">
                                          <p:val>
                                            <p:strVal val="#ppt_x"/>
                                          </p:val>
                                        </p:tav>
                                        <p:tav tm="100000">
                                          <p:val>
                                            <p:strVal val="#ppt_x"/>
                                          </p:val>
                                        </p:tav>
                                      </p:tavLst>
                                    </p:anim>
                                    <p:anim calcmode="lin" valueType="num">
                                      <p:cBhvr additive="base">
                                        <p:cTn id="17"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210159" y="1622175"/>
            <a:ext cx="9984583" cy="2751522"/>
          </a:xfrm>
          <a:prstGeom prst="rect">
            <a:avLst/>
          </a:prstGeom>
        </p:spPr>
        <p:txBody>
          <a:bodyPr wrap="square">
            <a:spAutoFit/>
          </a:bodyPr>
          <a:lstStyle/>
          <a:p>
            <a:pPr algn="just">
              <a:lnSpc>
                <a:spcPct val="120000"/>
              </a:lnSpc>
            </a:pPr>
            <a:r>
              <a:rPr lang="zh-CN" altLang="en-US" sz="2400" dirty="0">
                <a:latin typeface="Times New Roman" panose="02020603050405020304" pitchFamily="18" charset="0"/>
                <a:cs typeface="Times New Roman" panose="02020603050405020304" pitchFamily="18" charset="0"/>
              </a:rPr>
              <a:t>在二叉链表表示中，双亲结点有指向其孩子结点的指针，而孩子结点不包含指向其双亲结点的指针。由于二叉树中每个结点最多有两个孩子，因此在一个结点中设置两个指针域</a:t>
            </a:r>
            <a:r>
              <a:rPr lang="en-US" altLang="zh-CN" sz="2400" dirty="0" err="1">
                <a:latin typeface="Times New Roman" panose="02020603050405020304" pitchFamily="18" charset="0"/>
                <a:cs typeface="Times New Roman" panose="02020603050405020304" pitchFamily="18" charset="0"/>
              </a:rPr>
              <a:t>leftchild</a:t>
            </a:r>
            <a:r>
              <a:rPr lang="zh-CN" altLang="en-US" sz="2400" dirty="0">
                <a:latin typeface="Times New Roman" panose="02020603050405020304" pitchFamily="18" charset="0"/>
                <a:cs typeface="Times New Roman" panose="02020603050405020304" pitchFamily="18" charset="0"/>
              </a:rPr>
              <a:t>和</a:t>
            </a:r>
            <a:r>
              <a:rPr lang="en-US" altLang="zh-CN" sz="2400" dirty="0" err="1">
                <a:latin typeface="Times New Roman" panose="02020603050405020304" pitchFamily="18" charset="0"/>
                <a:cs typeface="Times New Roman" panose="02020603050405020304" pitchFamily="18" charset="0"/>
              </a:rPr>
              <a:t>rightchild</a:t>
            </a:r>
            <a:r>
              <a:rPr lang="zh-CN" altLang="en-US" sz="2400" dirty="0">
                <a:latin typeface="Times New Roman" panose="02020603050405020304" pitchFamily="18" charset="0"/>
                <a:cs typeface="Times New Roman" panose="02020603050405020304" pitchFamily="18" charset="0"/>
              </a:rPr>
              <a:t>分别指向其左孩子和右孩子，数据域</a:t>
            </a:r>
            <a:r>
              <a:rPr lang="en-US" altLang="zh-CN" sz="2400" dirty="0">
                <a:latin typeface="Times New Roman" panose="02020603050405020304" pitchFamily="18" charset="0"/>
                <a:cs typeface="Times New Roman" panose="02020603050405020304" pitchFamily="18" charset="0"/>
              </a:rPr>
              <a:t>data</a:t>
            </a:r>
            <a:r>
              <a:rPr lang="zh-CN" altLang="en-US" sz="2400" dirty="0">
                <a:latin typeface="Times New Roman" panose="02020603050405020304" pitchFamily="18" charset="0"/>
                <a:cs typeface="Times New Roman" panose="02020603050405020304" pitchFamily="18" charset="0"/>
              </a:rPr>
              <a:t>用于存放每个结点中数据元素的值。如果一个结点没有左孩子，则其</a:t>
            </a:r>
            <a:r>
              <a:rPr lang="en-US" altLang="zh-CN" sz="2400" dirty="0" err="1">
                <a:latin typeface="Times New Roman" panose="02020603050405020304" pitchFamily="18" charset="0"/>
                <a:cs typeface="Times New Roman" panose="02020603050405020304" pitchFamily="18" charset="0"/>
              </a:rPr>
              <a:t>leftchild</a:t>
            </a:r>
            <a:r>
              <a:rPr lang="zh-CN" altLang="en-US" sz="2400" dirty="0">
                <a:latin typeface="Times New Roman" panose="02020603050405020304" pitchFamily="18" charset="0"/>
                <a:cs typeface="Times New Roman" panose="02020603050405020304" pitchFamily="18" charset="0"/>
              </a:rPr>
              <a:t>指针为空（用</a:t>
            </a:r>
            <a:r>
              <a:rPr lang="en-US" altLang="zh-CN" sz="2400" dirty="0">
                <a:latin typeface="Times New Roman" panose="02020603050405020304" pitchFamily="18" charset="0"/>
                <a:cs typeface="Times New Roman" panose="02020603050405020304" pitchFamily="18" charset="0"/>
              </a:rPr>
              <a:t>NULL</a:t>
            </a:r>
            <a:r>
              <a:rPr lang="zh-CN" altLang="en-US" sz="2400" dirty="0">
                <a:latin typeface="Times New Roman" panose="02020603050405020304" pitchFamily="18" charset="0"/>
                <a:cs typeface="Times New Roman" panose="02020603050405020304" pitchFamily="18" charset="0"/>
              </a:rPr>
              <a:t>或</a:t>
            </a:r>
            <a:r>
              <a:rPr lang="en-US" altLang="zh-CN" sz="2400" dirty="0">
                <a:latin typeface="Times New Roman" panose="02020603050405020304" pitchFamily="18" charset="0"/>
                <a:cs typeface="Times New Roman" panose="02020603050405020304" pitchFamily="18" charset="0"/>
              </a:rPr>
              <a:t>0</a:t>
            </a:r>
            <a:r>
              <a:rPr lang="zh-CN" altLang="en-US" sz="2400" dirty="0">
                <a:latin typeface="Times New Roman" panose="02020603050405020304" pitchFamily="18" charset="0"/>
                <a:cs typeface="Times New Roman" panose="02020603050405020304" pitchFamily="18" charset="0"/>
              </a:rPr>
              <a:t>表示）；如果一个结点没有右孩子，则其</a:t>
            </a:r>
            <a:r>
              <a:rPr lang="en-US" altLang="zh-CN" sz="2400" dirty="0" err="1">
                <a:latin typeface="Times New Roman" panose="02020603050405020304" pitchFamily="18" charset="0"/>
                <a:cs typeface="Times New Roman" panose="02020603050405020304" pitchFamily="18" charset="0"/>
              </a:rPr>
              <a:t>rightchild</a:t>
            </a:r>
            <a:r>
              <a:rPr lang="zh-CN" altLang="en-US" sz="2400" dirty="0">
                <a:latin typeface="Times New Roman" panose="02020603050405020304" pitchFamily="18" charset="0"/>
                <a:cs typeface="Times New Roman" panose="02020603050405020304" pitchFamily="18" charset="0"/>
              </a:rPr>
              <a:t>指针为空（用</a:t>
            </a:r>
            <a:r>
              <a:rPr lang="en-US" altLang="zh-CN" sz="2400" dirty="0">
                <a:latin typeface="Times New Roman" panose="02020603050405020304" pitchFamily="18" charset="0"/>
                <a:cs typeface="Times New Roman" panose="02020603050405020304" pitchFamily="18" charset="0"/>
              </a:rPr>
              <a:t>NULL</a:t>
            </a:r>
            <a:r>
              <a:rPr lang="zh-CN" altLang="en-US" sz="2400" dirty="0">
                <a:latin typeface="Times New Roman" panose="02020603050405020304" pitchFamily="18" charset="0"/>
                <a:cs typeface="Times New Roman" panose="02020603050405020304" pitchFamily="18" charset="0"/>
              </a:rPr>
              <a:t>或</a:t>
            </a:r>
            <a:r>
              <a:rPr lang="en-US" altLang="zh-CN" sz="2400" dirty="0">
                <a:latin typeface="Times New Roman" panose="02020603050405020304" pitchFamily="18" charset="0"/>
                <a:cs typeface="Times New Roman" panose="02020603050405020304" pitchFamily="18" charset="0"/>
              </a:rPr>
              <a:t>0</a:t>
            </a:r>
            <a:r>
              <a:rPr lang="zh-CN" altLang="en-US" sz="2400" dirty="0">
                <a:latin typeface="Times New Roman" panose="02020603050405020304" pitchFamily="18" charset="0"/>
                <a:cs typeface="Times New Roman" panose="02020603050405020304" pitchFamily="18" charset="0"/>
              </a:rPr>
              <a:t>表示）。</a:t>
            </a:r>
            <a:endParaRPr lang="zh-CN" altLang="en-US" sz="2400" dirty="0">
              <a:latin typeface="Times New Roman" panose="02020603050405020304" pitchFamily="18" charset="0"/>
              <a:cs typeface="Times New Roman" panose="02020603050405020304" pitchFamily="18" charset="0"/>
            </a:endParaRPr>
          </a:p>
        </p:txBody>
      </p:sp>
      <p:grpSp>
        <p:nvGrpSpPr>
          <p:cNvPr id="41" name="组合 40"/>
          <p:cNvGrpSpPr/>
          <p:nvPr/>
        </p:nvGrpSpPr>
        <p:grpSpPr>
          <a:xfrm>
            <a:off x="2323327" y="4487370"/>
            <a:ext cx="7682986" cy="2017194"/>
            <a:chOff x="2323327" y="4039437"/>
            <a:chExt cx="7682986" cy="2017194"/>
          </a:xfrm>
        </p:grpSpPr>
        <p:grpSp>
          <p:nvGrpSpPr>
            <p:cNvPr id="35" name="组合 34"/>
            <p:cNvGrpSpPr/>
            <p:nvPr/>
          </p:nvGrpSpPr>
          <p:grpSpPr>
            <a:xfrm>
              <a:off x="2323327" y="4039437"/>
              <a:ext cx="7682986" cy="2017194"/>
              <a:chOff x="2323327" y="4039437"/>
              <a:chExt cx="7682986" cy="2017194"/>
            </a:xfrm>
          </p:grpSpPr>
          <p:sp>
            <p:nvSpPr>
              <p:cNvPr id="3" name="矩形 2"/>
              <p:cNvSpPr/>
              <p:nvPr/>
            </p:nvSpPr>
            <p:spPr>
              <a:xfrm>
                <a:off x="2323327" y="4625696"/>
                <a:ext cx="3866458" cy="499857"/>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p:nvPr/>
            </p:nvCxnSpPr>
            <p:spPr>
              <a:xfrm>
                <a:off x="3575850" y="4634503"/>
                <a:ext cx="0" cy="49105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4883811" y="4625696"/>
                <a:ext cx="0" cy="499857"/>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矩形 31"/>
              <p:cNvSpPr/>
              <p:nvPr/>
            </p:nvSpPr>
            <p:spPr>
              <a:xfrm>
                <a:off x="7827666" y="4039437"/>
                <a:ext cx="1256044" cy="341644"/>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8229600" y="403943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8663353" y="403943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79" name="矩形 78"/>
              <p:cNvSpPr/>
              <p:nvPr/>
            </p:nvSpPr>
            <p:spPr>
              <a:xfrm>
                <a:off x="6814286" y="4596792"/>
                <a:ext cx="1256044" cy="341644"/>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0" name="直接连接符 79"/>
              <p:cNvCxnSpPr/>
              <p:nvPr/>
            </p:nvCxnSpPr>
            <p:spPr>
              <a:xfrm>
                <a:off x="7216220" y="4596792"/>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7649973" y="4596792"/>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82" name="矩形 81"/>
              <p:cNvSpPr/>
              <p:nvPr/>
            </p:nvSpPr>
            <p:spPr>
              <a:xfrm>
                <a:off x="8750269" y="4596792"/>
                <a:ext cx="1256044" cy="341644"/>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3" name="直接连接符 82"/>
              <p:cNvCxnSpPr/>
              <p:nvPr/>
            </p:nvCxnSpPr>
            <p:spPr>
              <a:xfrm>
                <a:off x="9152203" y="4596792"/>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9585956" y="4596792"/>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7827666" y="5235825"/>
                <a:ext cx="1256044" cy="341644"/>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6" name="直接连接符 85"/>
              <p:cNvCxnSpPr/>
              <p:nvPr/>
            </p:nvCxnSpPr>
            <p:spPr>
              <a:xfrm>
                <a:off x="8229600" y="5235825"/>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8663353" y="5235825"/>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88" name="标题 1"/>
              <p:cNvSpPr txBox="1"/>
              <p:nvPr/>
            </p:nvSpPr>
            <p:spPr bwMode="white">
              <a:xfrm>
                <a:off x="8268845" y="4053121"/>
                <a:ext cx="355264" cy="314276"/>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A</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89" name="标题 1"/>
              <p:cNvSpPr txBox="1"/>
              <p:nvPr/>
            </p:nvSpPr>
            <p:spPr bwMode="white">
              <a:xfrm>
                <a:off x="7255465" y="4596792"/>
                <a:ext cx="355264" cy="314276"/>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B</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0" name="标题 1"/>
              <p:cNvSpPr txBox="1"/>
              <p:nvPr/>
            </p:nvSpPr>
            <p:spPr bwMode="white">
              <a:xfrm>
                <a:off x="9198874" y="4596792"/>
                <a:ext cx="355264" cy="314276"/>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C</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1" name="标题 1"/>
              <p:cNvSpPr txBox="1"/>
              <p:nvPr/>
            </p:nvSpPr>
            <p:spPr bwMode="white">
              <a:xfrm>
                <a:off x="8253380" y="5243297"/>
                <a:ext cx="355264" cy="314276"/>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D</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2" name="标题 1"/>
              <p:cNvSpPr txBox="1"/>
              <p:nvPr/>
            </p:nvSpPr>
            <p:spPr bwMode="white">
              <a:xfrm>
                <a:off x="8229600" y="5577469"/>
                <a:ext cx="690714" cy="479162"/>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(b)</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3" name="标题 1"/>
              <p:cNvSpPr txBox="1"/>
              <p:nvPr/>
            </p:nvSpPr>
            <p:spPr bwMode="white">
              <a:xfrm>
                <a:off x="4018978" y="5577469"/>
                <a:ext cx="690714" cy="479162"/>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(a)</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4" name="标题 1"/>
              <p:cNvSpPr txBox="1"/>
              <p:nvPr/>
            </p:nvSpPr>
            <p:spPr bwMode="white">
              <a:xfrm>
                <a:off x="2375580" y="4549185"/>
                <a:ext cx="1205853" cy="611204"/>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2200" b="0" kern="0" dirty="0" err="1">
                    <a:solidFill>
                      <a:schemeClr val="tx1"/>
                    </a:solidFill>
                    <a:latin typeface="Times New Roman" panose="02020603050405020304" pitchFamily="18" charset="0"/>
                    <a:ea typeface="+mn-ea"/>
                    <a:cs typeface="Times New Roman" panose="02020603050405020304" pitchFamily="18" charset="0"/>
                  </a:rPr>
                  <a:t>leftchild</a:t>
                </a:r>
                <a:endParaRPr lang="zh-CN" altLang="en-US" sz="22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5" name="标题 1"/>
              <p:cNvSpPr txBox="1"/>
              <p:nvPr/>
            </p:nvSpPr>
            <p:spPr bwMode="white">
              <a:xfrm>
                <a:off x="3724401" y="4561956"/>
                <a:ext cx="985291" cy="611204"/>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defRPr/>
                </a:pPr>
                <a:r>
                  <a:rPr lang="en-US" altLang="zh-CN" sz="2200" b="0" kern="0" dirty="0">
                    <a:solidFill>
                      <a:schemeClr val="tx1"/>
                    </a:solidFill>
                    <a:latin typeface="Times New Roman" panose="02020603050405020304" pitchFamily="18" charset="0"/>
                    <a:ea typeface="+mn-ea"/>
                    <a:cs typeface="Times New Roman" panose="02020603050405020304" pitchFamily="18" charset="0"/>
                  </a:rPr>
                  <a:t>data</a:t>
                </a:r>
                <a:endParaRPr lang="zh-CN" altLang="en-US" sz="22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6" name="标题 1"/>
              <p:cNvSpPr txBox="1"/>
              <p:nvPr/>
            </p:nvSpPr>
            <p:spPr bwMode="white">
              <a:xfrm>
                <a:off x="4883811" y="4546751"/>
                <a:ext cx="1322066" cy="611204"/>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2200" b="0" kern="0" dirty="0" err="1">
                    <a:solidFill>
                      <a:schemeClr val="tx1"/>
                    </a:solidFill>
                    <a:latin typeface="Times New Roman" panose="02020603050405020304" pitchFamily="18" charset="0"/>
                    <a:ea typeface="+mn-ea"/>
                    <a:cs typeface="Times New Roman" panose="02020603050405020304" pitchFamily="18" charset="0"/>
                  </a:rPr>
                  <a:t>rightchild</a:t>
                </a:r>
                <a:endParaRPr lang="zh-CN" altLang="en-US" sz="2200" b="0" kern="0" dirty="0">
                  <a:solidFill>
                    <a:schemeClr val="tx1"/>
                  </a:solidFill>
                  <a:latin typeface="Times New Roman" panose="02020603050405020304" pitchFamily="18" charset="0"/>
                  <a:ea typeface="+mn-ea"/>
                  <a:cs typeface="Times New Roman" panose="02020603050405020304" pitchFamily="18" charset="0"/>
                </a:endParaRPr>
              </a:p>
            </p:txBody>
          </p:sp>
        </p:grpSp>
        <p:cxnSp>
          <p:nvCxnSpPr>
            <p:cNvPr id="38" name="直接箭头连接符 37"/>
            <p:cNvCxnSpPr>
              <a:endCxn id="89" idx="0"/>
            </p:cNvCxnSpPr>
            <p:nvPr/>
          </p:nvCxnSpPr>
          <p:spPr>
            <a:xfrm flipH="1">
              <a:off x="7433097" y="4189863"/>
              <a:ext cx="637233" cy="406929"/>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接箭头连接符 138"/>
            <p:cNvCxnSpPr/>
            <p:nvPr/>
          </p:nvCxnSpPr>
          <p:spPr>
            <a:xfrm flipH="1">
              <a:off x="8399834" y="4807796"/>
              <a:ext cx="637233" cy="406929"/>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接箭头连接符 139"/>
            <p:cNvCxnSpPr>
              <a:endCxn id="90" idx="0"/>
            </p:cNvCxnSpPr>
            <p:nvPr/>
          </p:nvCxnSpPr>
          <p:spPr>
            <a:xfrm>
              <a:off x="8822663" y="4244633"/>
              <a:ext cx="553843" cy="352159"/>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8" name="组合 42"/>
          <p:cNvGrpSpPr/>
          <p:nvPr/>
        </p:nvGrpSpPr>
        <p:grpSpPr>
          <a:xfrm>
            <a:off x="549001" y="555626"/>
            <a:ext cx="4667433" cy="876848"/>
            <a:chOff x="326687" y="247818"/>
            <a:chExt cx="5872335" cy="725466"/>
          </a:xfrm>
        </p:grpSpPr>
        <p:sp>
          <p:nvSpPr>
            <p:cNvPr id="59" name="文本框 44"/>
            <p:cNvSpPr txBox="1"/>
            <p:nvPr/>
          </p:nvSpPr>
          <p:spPr bwMode="auto">
            <a:xfrm>
              <a:off x="1191812" y="413221"/>
              <a:ext cx="5007210"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二叉树的链式表示</a:t>
              </a:r>
              <a:endParaRPr lang="zh-CN" altLang="en-US" sz="2400" kern="0" dirty="0">
                <a:solidFill>
                  <a:srgbClr val="0070C0"/>
                </a:solidFill>
                <a:latin typeface="+mn-ea"/>
              </a:endParaRPr>
            </a:p>
          </p:txBody>
        </p:sp>
        <p:grpSp>
          <p:nvGrpSpPr>
            <p:cNvPr id="60" name="组合 45"/>
            <p:cNvGrpSpPr/>
            <p:nvPr/>
          </p:nvGrpSpPr>
          <p:grpSpPr>
            <a:xfrm>
              <a:off x="326687" y="247818"/>
              <a:ext cx="4861582" cy="725466"/>
              <a:chOff x="326687" y="247818"/>
              <a:chExt cx="4861582" cy="725466"/>
            </a:xfrm>
          </p:grpSpPr>
          <p:grpSp>
            <p:nvGrpSpPr>
              <p:cNvPr id="61" name="组合 46"/>
              <p:cNvGrpSpPr/>
              <p:nvPr/>
            </p:nvGrpSpPr>
            <p:grpSpPr>
              <a:xfrm>
                <a:off x="349799" y="247818"/>
                <a:ext cx="4791980" cy="261575"/>
                <a:chOff x="349799" y="247818"/>
                <a:chExt cx="4791980" cy="261575"/>
              </a:xfrm>
            </p:grpSpPr>
            <p:cxnSp>
              <p:nvCxnSpPr>
                <p:cNvPr id="78"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0"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01"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62" name="组合 51"/>
              <p:cNvGrpSpPr/>
              <p:nvPr/>
            </p:nvGrpSpPr>
            <p:grpSpPr>
              <a:xfrm>
                <a:off x="349799" y="711709"/>
                <a:ext cx="4815092" cy="261575"/>
                <a:chOff x="358852" y="925118"/>
                <a:chExt cx="4815092" cy="261575"/>
              </a:xfrm>
            </p:grpSpPr>
            <p:cxnSp>
              <p:nvCxnSpPr>
                <p:cNvPr id="69"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77"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63" name="组合 52"/>
              <p:cNvGrpSpPr/>
              <p:nvPr/>
            </p:nvGrpSpPr>
            <p:grpSpPr>
              <a:xfrm>
                <a:off x="5138963" y="489126"/>
                <a:ext cx="49306" cy="329693"/>
                <a:chOff x="5138963" y="489126"/>
                <a:chExt cx="49306" cy="329693"/>
              </a:xfrm>
            </p:grpSpPr>
            <p:sp>
              <p:nvSpPr>
                <p:cNvPr id="67"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8"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4" name="组合 53"/>
              <p:cNvGrpSpPr/>
              <p:nvPr/>
            </p:nvGrpSpPr>
            <p:grpSpPr>
              <a:xfrm>
                <a:off x="326687" y="399838"/>
                <a:ext cx="49306" cy="329693"/>
                <a:chOff x="5138963" y="489126"/>
                <a:chExt cx="49306" cy="329693"/>
              </a:xfrm>
            </p:grpSpPr>
            <p:sp>
              <p:nvSpPr>
                <p:cNvPr id="65"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6"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left)">
                                      <p:cBhvr>
                                        <p:cTn id="7" dur="500"/>
                                        <p:tgtEl>
                                          <p:spTgt spid="5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left)">
                                      <p:cBhvr>
                                        <p:cTn id="15"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0" name="组合 39"/>
          <p:cNvGrpSpPr/>
          <p:nvPr/>
        </p:nvGrpSpPr>
        <p:grpSpPr>
          <a:xfrm>
            <a:off x="421662" y="555626"/>
            <a:ext cx="2791801" cy="876848"/>
            <a:chOff x="215712" y="247818"/>
            <a:chExt cx="5060153" cy="725466"/>
          </a:xfrm>
        </p:grpSpPr>
        <p:sp>
          <p:nvSpPr>
            <p:cNvPr id="33" name="文本框 7"/>
            <p:cNvSpPr txBox="1"/>
            <p:nvPr/>
          </p:nvSpPr>
          <p:spPr bwMode="auto">
            <a:xfrm>
              <a:off x="215712" y="412399"/>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树的定义</a:t>
              </a:r>
              <a:endParaRPr lang="zh-CN" altLang="en-US" sz="2400" kern="0" dirty="0">
                <a:solidFill>
                  <a:srgbClr val="0070C0"/>
                </a:solidFill>
                <a:latin typeface="+mn-ea"/>
              </a:endParaRPr>
            </a:p>
          </p:txBody>
        </p:sp>
        <p:grpSp>
          <p:nvGrpSpPr>
            <p:cNvPr id="36" name="组合 35"/>
            <p:cNvGrpSpPr/>
            <p:nvPr/>
          </p:nvGrpSpPr>
          <p:grpSpPr>
            <a:xfrm>
              <a:off x="326687" y="247818"/>
              <a:ext cx="4861582" cy="725466"/>
              <a:chOff x="326687" y="247818"/>
              <a:chExt cx="4861582" cy="725466"/>
            </a:xfrm>
          </p:grpSpPr>
          <p:grpSp>
            <p:nvGrpSpPr>
              <p:cNvPr id="3" name="组合 2"/>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2" name="组合 1"/>
              <p:cNvGrpSpPr/>
              <p:nvPr/>
            </p:nvGrpSpPr>
            <p:grpSpPr>
              <a:xfrm>
                <a:off x="349799" y="711709"/>
                <a:ext cx="4815092" cy="261575"/>
                <a:chOff x="358852" y="925118"/>
                <a:chExt cx="4815092" cy="261575"/>
              </a:xfrm>
            </p:grpSpPr>
            <p:cxnSp>
              <p:nvCxnSpPr>
                <p:cNvPr id="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4" name="组合 33"/>
              <p:cNvGrpSpPr/>
              <p:nvPr/>
            </p:nvGrpSpPr>
            <p:grpSpPr>
              <a:xfrm>
                <a:off x="5138963" y="489126"/>
                <a:ext cx="49306" cy="329693"/>
                <a:chOff x="5138963" y="489126"/>
                <a:chExt cx="49306" cy="329693"/>
              </a:xfrm>
            </p:grpSpPr>
            <p:sp>
              <p:nvSpPr>
                <p:cNvPr id="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41" name="矩形 40"/>
          <p:cNvSpPr/>
          <p:nvPr/>
        </p:nvSpPr>
        <p:spPr>
          <a:xfrm>
            <a:off x="543537" y="1855729"/>
            <a:ext cx="6326889" cy="4154984"/>
          </a:xfrm>
          <a:prstGeom prst="rect">
            <a:avLst/>
          </a:prstGeom>
        </p:spPr>
        <p:txBody>
          <a:bodyPr wrap="square">
            <a:spAutoFit/>
          </a:bodyPr>
          <a:lstStyle/>
          <a:p>
            <a:pPr algn="just"/>
            <a:r>
              <a:rPr lang="zh-CN" altLang="en-US" sz="2400" dirty="0">
                <a:solidFill>
                  <a:srgbClr val="080808"/>
                </a:solidFill>
                <a:latin typeface="Times New Roman" panose="02020603050405020304" pitchFamily="18" charset="0"/>
                <a:cs typeface="Times New Roman" panose="02020603050405020304" pitchFamily="18" charset="0"/>
              </a:rPr>
              <a:t>树是由</a:t>
            </a:r>
            <a:r>
              <a:rPr lang="en-US" altLang="zh-CN" sz="2400" dirty="0">
                <a:solidFill>
                  <a:srgbClr val="080808"/>
                </a:solidFill>
                <a:latin typeface="Times New Roman" panose="02020603050405020304" pitchFamily="18" charset="0"/>
                <a:cs typeface="Times New Roman" panose="02020603050405020304" pitchFamily="18" charset="0"/>
              </a:rPr>
              <a:t>n</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n≥0</a:t>
            </a:r>
            <a:r>
              <a:rPr lang="zh-CN" altLang="en-US" sz="2400" dirty="0">
                <a:solidFill>
                  <a:srgbClr val="080808"/>
                </a:solidFill>
                <a:latin typeface="Times New Roman" panose="02020603050405020304" pitchFamily="18" charset="0"/>
                <a:cs typeface="Times New Roman" panose="02020603050405020304" pitchFamily="18" charset="0"/>
              </a:rPr>
              <a:t>）个结点组成的有限集</a:t>
            </a:r>
            <a:r>
              <a:rPr lang="en-US" altLang="zh-CN" sz="2400" dirty="0">
                <a:solidFill>
                  <a:srgbClr val="080808"/>
                </a:solidFill>
                <a:latin typeface="Times New Roman" panose="02020603050405020304" pitchFamily="18" charset="0"/>
                <a:cs typeface="Times New Roman" panose="02020603050405020304" pitchFamily="18" charset="0"/>
              </a:rPr>
              <a:t>T</a:t>
            </a:r>
            <a:r>
              <a:rPr lang="zh-CN" altLang="en-US" sz="2400" dirty="0">
                <a:solidFill>
                  <a:srgbClr val="080808"/>
                </a:solidFill>
                <a:latin typeface="Times New Roman" panose="02020603050405020304" pitchFamily="18" charset="0"/>
                <a:cs typeface="Times New Roman" panose="02020603050405020304" pitchFamily="18" charset="0"/>
              </a:rPr>
              <a:t>。当</a:t>
            </a:r>
            <a:r>
              <a:rPr lang="en-US" altLang="zh-CN" sz="2400" dirty="0">
                <a:solidFill>
                  <a:srgbClr val="080808"/>
                </a:solidFill>
                <a:latin typeface="Times New Roman" panose="02020603050405020304" pitchFamily="18" charset="0"/>
                <a:cs typeface="Times New Roman" panose="02020603050405020304" pitchFamily="18" charset="0"/>
              </a:rPr>
              <a:t>n=0</a:t>
            </a:r>
            <a:r>
              <a:rPr lang="zh-CN" altLang="en-US" sz="2400" dirty="0">
                <a:solidFill>
                  <a:srgbClr val="080808"/>
                </a:solidFill>
                <a:latin typeface="Times New Roman" panose="02020603050405020304" pitchFamily="18" charset="0"/>
                <a:cs typeface="Times New Roman" panose="02020603050405020304" pitchFamily="18" charset="0"/>
              </a:rPr>
              <a:t>时，称为</a:t>
            </a:r>
            <a:r>
              <a:rPr lang="zh-CN" altLang="en-US" sz="2400" dirty="0">
                <a:solidFill>
                  <a:srgbClr val="0070C0"/>
                </a:solidFill>
                <a:latin typeface="Times New Roman" panose="02020603050405020304" pitchFamily="18" charset="0"/>
                <a:cs typeface="Times New Roman" panose="02020603050405020304" pitchFamily="18" charset="0"/>
              </a:rPr>
              <a:t>空树</a:t>
            </a:r>
            <a:r>
              <a:rPr lang="zh-CN" altLang="en-US" sz="2400" dirty="0">
                <a:solidFill>
                  <a:srgbClr val="080808"/>
                </a:solidFill>
                <a:latin typeface="Times New Roman" panose="02020603050405020304" pitchFamily="18" charset="0"/>
                <a:cs typeface="Times New Roman" panose="02020603050405020304" pitchFamily="18" charset="0"/>
              </a:rPr>
              <a:t>；当</a:t>
            </a:r>
            <a:r>
              <a:rPr lang="en-US" altLang="zh-CN" sz="2400" dirty="0">
                <a:solidFill>
                  <a:srgbClr val="080808"/>
                </a:solidFill>
                <a:latin typeface="Times New Roman" panose="02020603050405020304" pitchFamily="18" charset="0"/>
                <a:cs typeface="Times New Roman" panose="02020603050405020304" pitchFamily="18" charset="0"/>
              </a:rPr>
              <a:t>n&gt;0</a:t>
            </a:r>
            <a:r>
              <a:rPr lang="zh-CN" altLang="en-US" sz="2400" dirty="0">
                <a:solidFill>
                  <a:srgbClr val="080808"/>
                </a:solidFill>
                <a:latin typeface="Times New Roman" panose="02020603050405020304" pitchFamily="18" charset="0"/>
                <a:cs typeface="Times New Roman" panose="02020603050405020304" pitchFamily="18" charset="0"/>
              </a:rPr>
              <a:t>时，集合</a:t>
            </a:r>
            <a:r>
              <a:rPr lang="en-US" altLang="zh-CN" sz="2400" dirty="0">
                <a:solidFill>
                  <a:srgbClr val="080808"/>
                </a:solidFill>
                <a:latin typeface="Times New Roman" panose="02020603050405020304" pitchFamily="18" charset="0"/>
                <a:cs typeface="Times New Roman" panose="02020603050405020304" pitchFamily="18" charset="0"/>
              </a:rPr>
              <a:t>T</a:t>
            </a:r>
            <a:r>
              <a:rPr lang="zh-CN" altLang="en-US" sz="2400" dirty="0">
                <a:solidFill>
                  <a:srgbClr val="080808"/>
                </a:solidFill>
                <a:latin typeface="Times New Roman" panose="02020603050405020304" pitchFamily="18" charset="0"/>
                <a:cs typeface="Times New Roman" panose="02020603050405020304" pitchFamily="18" charset="0"/>
              </a:rPr>
              <a:t>须满足如下条件：</a:t>
            </a:r>
            <a:endParaRPr lang="en-US" altLang="zh-CN" sz="2400" dirty="0">
              <a:solidFill>
                <a:srgbClr val="080808"/>
              </a:solidFill>
              <a:latin typeface="Times New Roman" panose="02020603050405020304" pitchFamily="18" charset="0"/>
              <a:cs typeface="Times New Roman" panose="02020603050405020304" pitchFamily="18" charset="0"/>
            </a:endParaRPr>
          </a:p>
          <a:p>
            <a:pPr algn="just"/>
            <a:endParaRPr lang="zh-CN" altLang="en-US" sz="2400" dirty="0">
              <a:solidFill>
                <a:srgbClr val="080808"/>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zh-CN" altLang="en-US" sz="2400" dirty="0">
                <a:solidFill>
                  <a:srgbClr val="080808"/>
                </a:solidFill>
                <a:latin typeface="Times New Roman" panose="02020603050405020304" pitchFamily="18" charset="0"/>
                <a:cs typeface="Times New Roman" panose="02020603050405020304" pitchFamily="18" charset="0"/>
              </a:rPr>
              <a:t>有且仅有一个没有前驱的结点，该结点称为树的</a:t>
            </a:r>
            <a:r>
              <a:rPr lang="zh-CN" altLang="en-US" sz="2400" dirty="0">
                <a:solidFill>
                  <a:srgbClr val="0070C0"/>
                </a:solidFill>
                <a:latin typeface="Times New Roman" panose="02020603050405020304" pitchFamily="18" charset="0"/>
                <a:cs typeface="Times New Roman" panose="02020603050405020304" pitchFamily="18" charset="0"/>
              </a:rPr>
              <a:t>根结点</a:t>
            </a:r>
            <a:r>
              <a:rPr lang="zh-CN" altLang="en-US" sz="2400" dirty="0">
                <a:solidFill>
                  <a:srgbClr val="080808"/>
                </a:solidFill>
                <a:latin typeface="Times New Roman" panose="02020603050405020304" pitchFamily="18" charset="0"/>
                <a:cs typeface="Times New Roman" panose="02020603050405020304" pitchFamily="18" charset="0"/>
              </a:rPr>
              <a:t>；</a:t>
            </a:r>
            <a:endParaRPr lang="zh-CN" altLang="en-US" sz="2400" dirty="0">
              <a:solidFill>
                <a:srgbClr val="080808"/>
              </a:solidFill>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zh-CN" altLang="en-US" sz="2400" dirty="0">
                <a:solidFill>
                  <a:srgbClr val="080808"/>
                </a:solidFill>
                <a:latin typeface="Times New Roman" panose="02020603050405020304" pitchFamily="18" charset="0"/>
                <a:cs typeface="Times New Roman" panose="02020603050405020304" pitchFamily="18" charset="0"/>
              </a:rPr>
              <a:t>将根节点去除后，其余结点可分为</a:t>
            </a:r>
            <a:r>
              <a:rPr lang="en-US" altLang="zh-CN" sz="2400" dirty="0">
                <a:solidFill>
                  <a:srgbClr val="080808"/>
                </a:solidFill>
                <a:latin typeface="Times New Roman" panose="02020603050405020304" pitchFamily="18" charset="0"/>
                <a:cs typeface="Times New Roman" panose="02020603050405020304" pitchFamily="18" charset="0"/>
              </a:rPr>
              <a:t>m</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m≥0</a:t>
            </a:r>
            <a:r>
              <a:rPr lang="zh-CN" altLang="en-US" sz="2400" dirty="0">
                <a:solidFill>
                  <a:srgbClr val="080808"/>
                </a:solidFill>
                <a:latin typeface="Times New Roman" panose="02020603050405020304" pitchFamily="18" charset="0"/>
                <a:cs typeface="Times New Roman" panose="02020603050405020304" pitchFamily="18" charset="0"/>
              </a:rPr>
              <a:t>）个互不相交的子集</a:t>
            </a:r>
            <a:r>
              <a:rPr lang="en-US" altLang="zh-CN" sz="2400" dirty="0">
                <a:solidFill>
                  <a:srgbClr val="080808"/>
                </a:solidFill>
                <a:latin typeface="Times New Roman" panose="02020603050405020304" pitchFamily="18" charset="0"/>
                <a:cs typeface="Times New Roman" panose="02020603050405020304" pitchFamily="18" charset="0"/>
              </a:rPr>
              <a:t>T1</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T2</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Tm</a:t>
            </a:r>
            <a:r>
              <a:rPr lang="zh-CN" altLang="en-US" sz="2400" dirty="0">
                <a:solidFill>
                  <a:srgbClr val="080808"/>
                </a:solidFill>
                <a:latin typeface="Times New Roman" panose="02020603050405020304" pitchFamily="18" charset="0"/>
                <a:cs typeface="Times New Roman" panose="02020603050405020304" pitchFamily="18" charset="0"/>
              </a:rPr>
              <a:t>，其中每个子集</a:t>
            </a:r>
            <a:r>
              <a:rPr lang="en-US" altLang="zh-CN" sz="2400" dirty="0" err="1">
                <a:solidFill>
                  <a:srgbClr val="080808"/>
                </a:solidFill>
                <a:latin typeface="Times New Roman" panose="02020603050405020304" pitchFamily="18" charset="0"/>
                <a:cs typeface="Times New Roman" panose="02020603050405020304" pitchFamily="18" charset="0"/>
              </a:rPr>
              <a:t>Ti</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err="1">
                <a:solidFill>
                  <a:srgbClr val="080808"/>
                </a:solidFill>
                <a:latin typeface="Times New Roman" panose="02020603050405020304" pitchFamily="18" charset="0"/>
                <a:cs typeface="Times New Roman" panose="02020603050405020304" pitchFamily="18" charset="0"/>
              </a:rPr>
              <a:t>i</a:t>
            </a:r>
            <a:r>
              <a:rPr lang="en-US" altLang="zh-CN" sz="2400" dirty="0">
                <a:solidFill>
                  <a:srgbClr val="080808"/>
                </a:solidFill>
                <a:latin typeface="Times New Roman" panose="02020603050405020304" pitchFamily="18" charset="0"/>
                <a:cs typeface="Times New Roman" panose="02020603050405020304" pitchFamily="18" charset="0"/>
              </a:rPr>
              <a:t>=1, 2, …, m</a:t>
            </a:r>
            <a:r>
              <a:rPr lang="zh-CN" altLang="en-US" sz="2400" dirty="0">
                <a:solidFill>
                  <a:srgbClr val="080808"/>
                </a:solidFill>
                <a:latin typeface="Times New Roman" panose="02020603050405020304" pitchFamily="18" charset="0"/>
                <a:cs typeface="Times New Roman" panose="02020603050405020304" pitchFamily="18" charset="0"/>
              </a:rPr>
              <a:t>）又是一棵树，并称其为根的</a:t>
            </a:r>
            <a:r>
              <a:rPr lang="zh-CN" altLang="en-US" sz="2400" dirty="0">
                <a:solidFill>
                  <a:srgbClr val="0070C0"/>
                </a:solidFill>
                <a:latin typeface="Times New Roman" panose="02020603050405020304" pitchFamily="18" charset="0"/>
                <a:cs typeface="Times New Roman" panose="02020603050405020304" pitchFamily="18" charset="0"/>
              </a:rPr>
              <a:t>子树</a:t>
            </a:r>
            <a:r>
              <a:rPr lang="zh-CN" altLang="en-US" sz="2400" dirty="0">
                <a:solidFill>
                  <a:srgbClr val="080808"/>
                </a:solidFill>
                <a:latin typeface="Times New Roman" panose="02020603050405020304" pitchFamily="18" charset="0"/>
                <a:cs typeface="Times New Roman" panose="02020603050405020304" pitchFamily="18" charset="0"/>
              </a:rPr>
              <a:t>。</a:t>
            </a:r>
            <a:endParaRPr lang="en-US" altLang="zh-CN" sz="2400" dirty="0">
              <a:solidFill>
                <a:srgbClr val="080808"/>
              </a:solidFill>
              <a:latin typeface="Times New Roman" panose="02020603050405020304" pitchFamily="18" charset="0"/>
              <a:cs typeface="Times New Roman" panose="02020603050405020304" pitchFamily="18" charset="0"/>
            </a:endParaRPr>
          </a:p>
          <a:p>
            <a:pPr algn="just"/>
            <a:r>
              <a:rPr lang="zh-CN" altLang="en-US" sz="2400" dirty="0">
                <a:solidFill>
                  <a:srgbClr val="080808"/>
                </a:solidFill>
                <a:latin typeface="Times New Roman" panose="02020603050405020304" pitchFamily="18" charset="0"/>
                <a:cs typeface="Times New Roman" panose="02020603050405020304" pitchFamily="18" charset="0"/>
              </a:rPr>
              <a:t>可以看到，</a:t>
            </a:r>
            <a:r>
              <a:rPr lang="zh-CN" altLang="en-US" sz="2400" dirty="0">
                <a:solidFill>
                  <a:srgbClr val="0070C0"/>
                </a:solidFill>
                <a:latin typeface="Times New Roman" panose="02020603050405020304" pitchFamily="18" charset="0"/>
                <a:cs typeface="Times New Roman" panose="02020603050405020304" pitchFamily="18" charset="0"/>
              </a:rPr>
              <a:t>树的定义采用的是递归定义方式</a:t>
            </a:r>
            <a:r>
              <a:rPr lang="zh-CN" altLang="en-US" sz="2400" dirty="0">
                <a:solidFill>
                  <a:srgbClr val="080808"/>
                </a:solidFill>
                <a:latin typeface="Times New Roman" panose="02020603050405020304" pitchFamily="18" charset="0"/>
                <a:cs typeface="Times New Roman" panose="02020603050405020304" pitchFamily="18" charset="0"/>
              </a:rPr>
              <a:t>。</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7129541" y="2350558"/>
            <a:ext cx="4647336" cy="3165326"/>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xEl>
                                              <p:pRg st="0" end="0"/>
                                            </p:txEl>
                                          </p:spTgt>
                                        </p:tgtEl>
                                        <p:attrNameLst>
                                          <p:attrName>style.visibility</p:attrName>
                                        </p:attrNameLst>
                                      </p:cBhvr>
                                      <p:to>
                                        <p:strVal val="visible"/>
                                      </p:to>
                                    </p:set>
                                    <p:animEffect transition="in" filter="fade">
                                      <p:cBhvr>
                                        <p:cTn id="11" dur="500"/>
                                        <p:tgtEl>
                                          <p:spTgt spid="41">
                                            <p:txEl>
                                              <p:pRg st="0" end="0"/>
                                            </p:txEl>
                                          </p:spTgt>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43"/>
                                        </p:tgtEl>
                                        <p:attrNameLst>
                                          <p:attrName>style.visibility</p:attrName>
                                        </p:attrNameLst>
                                      </p:cBhvr>
                                      <p:to>
                                        <p:strVal val="visible"/>
                                      </p:to>
                                    </p:set>
                                    <p:animEffect transition="in" filter="wipe(up)">
                                      <p:cBhvr>
                                        <p:cTn id="15" dur="500"/>
                                        <p:tgtEl>
                                          <p:spTgt spid="4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1">
                                            <p:txEl>
                                              <p:pRg st="2" end="2"/>
                                            </p:txEl>
                                          </p:spTgt>
                                        </p:tgtEl>
                                        <p:attrNameLst>
                                          <p:attrName>style.visibility</p:attrName>
                                        </p:attrNameLst>
                                      </p:cBhvr>
                                      <p:to>
                                        <p:strVal val="visible"/>
                                      </p:to>
                                    </p:set>
                                    <p:animEffect transition="in" filter="fade">
                                      <p:cBhvr>
                                        <p:cTn id="20" dur="500"/>
                                        <p:tgtEl>
                                          <p:spTgt spid="41">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1">
                                            <p:txEl>
                                              <p:pRg st="3" end="3"/>
                                            </p:txEl>
                                          </p:spTgt>
                                        </p:tgtEl>
                                        <p:attrNameLst>
                                          <p:attrName>style.visibility</p:attrName>
                                        </p:attrNameLst>
                                      </p:cBhvr>
                                      <p:to>
                                        <p:strVal val="visible"/>
                                      </p:to>
                                    </p:set>
                                    <p:animEffect transition="in" filter="fade">
                                      <p:cBhvr>
                                        <p:cTn id="25" dur="500"/>
                                        <p:tgtEl>
                                          <p:spTgt spid="41">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1">
                                            <p:txEl>
                                              <p:pRg st="4" end="4"/>
                                            </p:txEl>
                                          </p:spTgt>
                                        </p:tgtEl>
                                        <p:attrNameLst>
                                          <p:attrName>style.visibility</p:attrName>
                                        </p:attrNameLst>
                                      </p:cBhvr>
                                      <p:to>
                                        <p:strVal val="visible"/>
                                      </p:to>
                                    </p:set>
                                    <p:animEffect transition="in" filter="fade">
                                      <p:cBhvr>
                                        <p:cTn id="30" dur="500"/>
                                        <p:tgtEl>
                                          <p:spTgt spid="4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292557" y="1789749"/>
            <a:ext cx="9771681" cy="2308324"/>
          </a:xfrm>
          <a:prstGeom prst="rect">
            <a:avLst/>
          </a:prstGeom>
        </p:spPr>
        <p:txBody>
          <a:bodyPr wrap="square">
            <a:spAutoFit/>
          </a:bodyPr>
          <a:lstStyle/>
          <a:p>
            <a:pPr algn="just">
              <a:lnSpc>
                <a:spcPct val="120000"/>
              </a:lnSpc>
              <a:spcBef>
                <a:spcPts val="600"/>
              </a:spcBef>
            </a:pPr>
            <a:r>
              <a:rPr lang="zh-CN" altLang="en-US" sz="2400" dirty="0">
                <a:latin typeface="Times New Roman" panose="02020603050405020304" pitchFamily="18" charset="0"/>
                <a:cs typeface="Times New Roman" panose="02020603050405020304" pitchFamily="18" charset="0"/>
              </a:rPr>
              <a:t>在三叉链表表示中，双亲结点有指向其孩子结点的指针，而孩子结点也包含指向其双亲结点的指针。因此，在用三叉链表表示的二叉树的每个结点中，除了具有二叉链表中的两个指向孩子结点的指针域</a:t>
            </a:r>
            <a:r>
              <a:rPr lang="en-US" altLang="zh-CN" sz="2400" dirty="0" err="1">
                <a:latin typeface="Times New Roman" panose="02020603050405020304" pitchFamily="18" charset="0"/>
                <a:cs typeface="Times New Roman" panose="02020603050405020304" pitchFamily="18" charset="0"/>
              </a:rPr>
              <a:t>leftchild</a:t>
            </a:r>
            <a:r>
              <a:rPr lang="zh-CN" altLang="en-US" sz="2400" dirty="0">
                <a:latin typeface="Times New Roman" panose="02020603050405020304" pitchFamily="18" charset="0"/>
                <a:cs typeface="Times New Roman" panose="02020603050405020304" pitchFamily="18" charset="0"/>
              </a:rPr>
              <a:t>和</a:t>
            </a:r>
            <a:r>
              <a:rPr lang="en-US" altLang="zh-CN" sz="2400" dirty="0" err="1">
                <a:latin typeface="Times New Roman" panose="02020603050405020304" pitchFamily="18" charset="0"/>
                <a:cs typeface="Times New Roman" panose="02020603050405020304" pitchFamily="18" charset="0"/>
              </a:rPr>
              <a:t>rightchild</a:t>
            </a:r>
            <a:r>
              <a:rPr lang="zh-CN" altLang="en-US" sz="2400" dirty="0">
                <a:latin typeface="Times New Roman" panose="02020603050405020304" pitchFamily="18" charset="0"/>
                <a:cs typeface="Times New Roman" panose="02020603050405020304" pitchFamily="18" charset="0"/>
              </a:rPr>
              <a:t>外，还有一个指向双亲结点的指针域</a:t>
            </a:r>
            <a:r>
              <a:rPr lang="en-US" altLang="zh-CN" sz="2400" dirty="0">
                <a:latin typeface="Times New Roman" panose="02020603050405020304" pitchFamily="18" charset="0"/>
                <a:cs typeface="Times New Roman" panose="02020603050405020304" pitchFamily="18" charset="0"/>
              </a:rPr>
              <a:t>parent</a:t>
            </a:r>
            <a:r>
              <a:rPr lang="zh-CN" altLang="en-US" sz="2400" dirty="0">
                <a:latin typeface="Times New Roman" panose="02020603050405020304" pitchFamily="18" charset="0"/>
                <a:cs typeface="Times New Roman" panose="02020603050405020304" pitchFamily="18" charset="0"/>
              </a:rPr>
              <a:t>。根结点没有双亲，所以它的</a:t>
            </a:r>
            <a:r>
              <a:rPr lang="en-US" altLang="zh-CN" sz="2400" dirty="0">
                <a:latin typeface="Times New Roman" panose="02020603050405020304" pitchFamily="18" charset="0"/>
                <a:cs typeface="Times New Roman" panose="02020603050405020304" pitchFamily="18" charset="0"/>
              </a:rPr>
              <a:t>parent</a:t>
            </a:r>
            <a:r>
              <a:rPr lang="zh-CN" altLang="en-US" sz="2400" dirty="0">
                <a:latin typeface="Times New Roman" panose="02020603050405020304" pitchFamily="18" charset="0"/>
                <a:cs typeface="Times New Roman" panose="02020603050405020304" pitchFamily="18" charset="0"/>
              </a:rPr>
              <a:t>指针为空（用</a:t>
            </a:r>
            <a:r>
              <a:rPr lang="en-US" altLang="zh-CN" sz="2400" dirty="0">
                <a:latin typeface="Times New Roman" panose="02020603050405020304" pitchFamily="18" charset="0"/>
                <a:cs typeface="Times New Roman" panose="02020603050405020304" pitchFamily="18" charset="0"/>
              </a:rPr>
              <a:t>NULL</a:t>
            </a:r>
            <a:r>
              <a:rPr lang="zh-CN" altLang="en-US" sz="2400" dirty="0">
                <a:latin typeface="Times New Roman" panose="02020603050405020304" pitchFamily="18" charset="0"/>
                <a:cs typeface="Times New Roman" panose="02020603050405020304" pitchFamily="18" charset="0"/>
              </a:rPr>
              <a:t>或</a:t>
            </a:r>
            <a:r>
              <a:rPr lang="en-US" altLang="zh-CN" sz="2400" dirty="0">
                <a:latin typeface="Times New Roman" panose="02020603050405020304" pitchFamily="18" charset="0"/>
                <a:cs typeface="Times New Roman" panose="02020603050405020304" pitchFamily="18" charset="0"/>
              </a:rPr>
              <a:t>0</a:t>
            </a:r>
            <a:r>
              <a:rPr lang="zh-CN" altLang="en-US" sz="2400" dirty="0">
                <a:latin typeface="Times New Roman" panose="02020603050405020304" pitchFamily="18" charset="0"/>
                <a:cs typeface="Times New Roman" panose="02020603050405020304" pitchFamily="18" charset="0"/>
              </a:rPr>
              <a:t>表示）。 </a:t>
            </a:r>
            <a:endParaRPr lang="zh-CN" altLang="en-US" sz="2400" dirty="0">
              <a:latin typeface="Times New Roman" panose="02020603050405020304" pitchFamily="18" charset="0"/>
              <a:cs typeface="Times New Roman" panose="02020603050405020304" pitchFamily="18" charset="0"/>
            </a:endParaRPr>
          </a:p>
        </p:txBody>
      </p:sp>
      <p:grpSp>
        <p:nvGrpSpPr>
          <p:cNvPr id="79" name="组合 42"/>
          <p:cNvGrpSpPr/>
          <p:nvPr/>
        </p:nvGrpSpPr>
        <p:grpSpPr>
          <a:xfrm>
            <a:off x="549001" y="555626"/>
            <a:ext cx="4667433" cy="876848"/>
            <a:chOff x="326687" y="247818"/>
            <a:chExt cx="5872335" cy="725466"/>
          </a:xfrm>
        </p:grpSpPr>
        <p:sp>
          <p:nvSpPr>
            <p:cNvPr id="80" name="文本框 44"/>
            <p:cNvSpPr txBox="1"/>
            <p:nvPr/>
          </p:nvSpPr>
          <p:spPr bwMode="auto">
            <a:xfrm>
              <a:off x="1191812" y="413221"/>
              <a:ext cx="5007210"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二叉树的链式表示</a:t>
              </a:r>
              <a:endParaRPr lang="zh-CN" altLang="en-US" sz="2400" kern="0" dirty="0">
                <a:solidFill>
                  <a:srgbClr val="0070C0"/>
                </a:solidFill>
                <a:latin typeface="+mn-ea"/>
              </a:endParaRPr>
            </a:p>
          </p:txBody>
        </p:sp>
        <p:grpSp>
          <p:nvGrpSpPr>
            <p:cNvPr id="81" name="组合 45"/>
            <p:cNvGrpSpPr/>
            <p:nvPr/>
          </p:nvGrpSpPr>
          <p:grpSpPr>
            <a:xfrm>
              <a:off x="326687" y="247818"/>
              <a:ext cx="4861582" cy="725466"/>
              <a:chOff x="326687" y="247818"/>
              <a:chExt cx="4861582" cy="725466"/>
            </a:xfrm>
          </p:grpSpPr>
          <p:grpSp>
            <p:nvGrpSpPr>
              <p:cNvPr id="82" name="组合 46"/>
              <p:cNvGrpSpPr/>
              <p:nvPr/>
            </p:nvGrpSpPr>
            <p:grpSpPr>
              <a:xfrm>
                <a:off x="349799" y="247818"/>
                <a:ext cx="4791980" cy="261575"/>
                <a:chOff x="349799" y="247818"/>
                <a:chExt cx="4791980" cy="261575"/>
              </a:xfrm>
            </p:grpSpPr>
            <p:cxnSp>
              <p:nvCxnSpPr>
                <p:cNvPr id="108"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9"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0"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1"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2"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13"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3" name="组合 51"/>
              <p:cNvGrpSpPr/>
              <p:nvPr/>
            </p:nvGrpSpPr>
            <p:grpSpPr>
              <a:xfrm>
                <a:off x="349799" y="711709"/>
                <a:ext cx="4815092" cy="261575"/>
                <a:chOff x="358852" y="925118"/>
                <a:chExt cx="4815092" cy="261575"/>
              </a:xfrm>
            </p:grpSpPr>
            <p:cxnSp>
              <p:nvCxnSpPr>
                <p:cNvPr id="91"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3"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4"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5"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6"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07"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4" name="组合 52"/>
              <p:cNvGrpSpPr/>
              <p:nvPr/>
            </p:nvGrpSpPr>
            <p:grpSpPr>
              <a:xfrm>
                <a:off x="5138963" y="489126"/>
                <a:ext cx="49306" cy="329693"/>
                <a:chOff x="5138963" y="489126"/>
                <a:chExt cx="49306" cy="329693"/>
              </a:xfrm>
            </p:grpSpPr>
            <p:sp>
              <p:nvSpPr>
                <p:cNvPr id="89"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90"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85" name="组合 53"/>
              <p:cNvGrpSpPr/>
              <p:nvPr/>
            </p:nvGrpSpPr>
            <p:grpSpPr>
              <a:xfrm>
                <a:off x="326687" y="399838"/>
                <a:ext cx="49306" cy="329693"/>
                <a:chOff x="5138963" y="489126"/>
                <a:chExt cx="49306" cy="329693"/>
              </a:xfrm>
            </p:grpSpPr>
            <p:sp>
              <p:nvSpPr>
                <p:cNvPr id="86"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7"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2" name="组合 1"/>
          <p:cNvGrpSpPr/>
          <p:nvPr/>
        </p:nvGrpSpPr>
        <p:grpSpPr>
          <a:xfrm>
            <a:off x="1285914" y="4276460"/>
            <a:ext cx="9620169" cy="2379938"/>
            <a:chOff x="1285914" y="4276460"/>
            <a:chExt cx="9620169" cy="2379938"/>
          </a:xfrm>
        </p:grpSpPr>
        <p:grpSp>
          <p:nvGrpSpPr>
            <p:cNvPr id="43" name="组合 42"/>
            <p:cNvGrpSpPr/>
            <p:nvPr/>
          </p:nvGrpSpPr>
          <p:grpSpPr>
            <a:xfrm>
              <a:off x="1285914" y="4276460"/>
              <a:ext cx="9620169" cy="2379938"/>
              <a:chOff x="965395" y="3722617"/>
              <a:chExt cx="9620169" cy="2379938"/>
            </a:xfrm>
          </p:grpSpPr>
          <p:sp>
            <p:nvSpPr>
              <p:cNvPr id="7" name="标题 1"/>
              <p:cNvSpPr txBox="1"/>
              <p:nvPr/>
            </p:nvSpPr>
            <p:spPr bwMode="white">
              <a:xfrm>
                <a:off x="4598762" y="5623393"/>
                <a:ext cx="3730397" cy="479162"/>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zh-CN" altLang="en-US" sz="2200" b="0" kern="0" dirty="0">
                    <a:solidFill>
                      <a:schemeClr val="tx1"/>
                    </a:solidFill>
                    <a:latin typeface="Times New Roman" panose="02020603050405020304" pitchFamily="18" charset="0"/>
                    <a:ea typeface="+mn-ea"/>
                    <a:cs typeface="Times New Roman" panose="02020603050405020304" pitchFamily="18" charset="0"/>
                  </a:rPr>
                  <a:t>二叉树的三叉链表存储结构</a:t>
                </a:r>
                <a:endParaRPr lang="zh-CN" altLang="en-US" sz="22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3" name="矩形 2"/>
              <p:cNvSpPr/>
              <p:nvPr/>
            </p:nvSpPr>
            <p:spPr>
              <a:xfrm>
                <a:off x="965395" y="4105710"/>
                <a:ext cx="4932125" cy="515906"/>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连接符 30"/>
              <p:cNvCxnSpPr/>
              <p:nvPr/>
            </p:nvCxnSpPr>
            <p:spPr>
              <a:xfrm>
                <a:off x="2217919" y="4105710"/>
                <a:ext cx="0" cy="5159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92" name="标题 1"/>
              <p:cNvSpPr txBox="1"/>
              <p:nvPr/>
            </p:nvSpPr>
            <p:spPr bwMode="white">
              <a:xfrm>
                <a:off x="8329163" y="5260649"/>
                <a:ext cx="690714" cy="479162"/>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(b)</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3" name="标题 1"/>
              <p:cNvSpPr txBox="1"/>
              <p:nvPr/>
            </p:nvSpPr>
            <p:spPr bwMode="white">
              <a:xfrm>
                <a:off x="4118541" y="5260649"/>
                <a:ext cx="690714" cy="479162"/>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(a)</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4" name="标题 1"/>
              <p:cNvSpPr txBox="1"/>
              <p:nvPr/>
            </p:nvSpPr>
            <p:spPr bwMode="white">
              <a:xfrm>
                <a:off x="1117146" y="4129768"/>
                <a:ext cx="1042828" cy="479162"/>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2000" b="0" kern="0" dirty="0" err="1">
                    <a:solidFill>
                      <a:schemeClr val="tx1"/>
                    </a:solidFill>
                    <a:latin typeface="Times New Roman" panose="02020603050405020304" pitchFamily="18" charset="0"/>
                    <a:ea typeface="+mn-ea"/>
                    <a:cs typeface="Times New Roman" panose="02020603050405020304" pitchFamily="18" charset="0"/>
                  </a:rPr>
                  <a:t>leftchild</a:t>
                </a:r>
                <a:endParaRPr lang="zh-CN" altLang="en-US" sz="20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5" name="标题 1"/>
              <p:cNvSpPr txBox="1"/>
              <p:nvPr/>
            </p:nvSpPr>
            <p:spPr bwMode="white">
              <a:xfrm>
                <a:off x="2527973" y="4120423"/>
                <a:ext cx="1042828" cy="479162"/>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2000" b="0" kern="0" dirty="0">
                    <a:solidFill>
                      <a:schemeClr val="tx1"/>
                    </a:solidFill>
                    <a:latin typeface="Times New Roman" panose="02020603050405020304" pitchFamily="18" charset="0"/>
                    <a:ea typeface="+mn-ea"/>
                    <a:cs typeface="Times New Roman" panose="02020603050405020304" pitchFamily="18" charset="0"/>
                  </a:rPr>
                  <a:t>data</a:t>
                </a:r>
                <a:endParaRPr lang="zh-CN" altLang="en-US" sz="20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96" name="标题 1"/>
              <p:cNvSpPr txBox="1"/>
              <p:nvPr/>
            </p:nvSpPr>
            <p:spPr bwMode="white">
              <a:xfrm>
                <a:off x="4796516" y="4129098"/>
                <a:ext cx="1185003" cy="479162"/>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2000" b="0" kern="0" dirty="0" err="1">
                    <a:solidFill>
                      <a:schemeClr val="tx1"/>
                    </a:solidFill>
                    <a:latin typeface="Times New Roman" panose="02020603050405020304" pitchFamily="18" charset="0"/>
                    <a:ea typeface="+mn-ea"/>
                    <a:cs typeface="Times New Roman" panose="02020603050405020304" pitchFamily="18" charset="0"/>
                  </a:rPr>
                  <a:t>rightchild</a:t>
                </a:r>
                <a:endParaRPr lang="zh-CN" altLang="en-US" sz="2000" b="0" kern="0" dirty="0">
                  <a:solidFill>
                    <a:schemeClr val="tx1"/>
                  </a:solidFill>
                  <a:latin typeface="Times New Roman" panose="02020603050405020304" pitchFamily="18" charset="0"/>
                  <a:ea typeface="+mn-ea"/>
                  <a:cs typeface="Times New Roman" panose="02020603050405020304" pitchFamily="18" charset="0"/>
                </a:endParaRPr>
              </a:p>
            </p:txBody>
          </p:sp>
          <p:sp>
            <p:nvSpPr>
              <p:cNvPr id="55" name="标题 1"/>
              <p:cNvSpPr txBox="1"/>
              <p:nvPr/>
            </p:nvSpPr>
            <p:spPr bwMode="white">
              <a:xfrm>
                <a:off x="3713757" y="4115373"/>
                <a:ext cx="1042828" cy="479162"/>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2000" b="0" kern="0" dirty="0">
                    <a:solidFill>
                      <a:schemeClr val="tx1"/>
                    </a:solidFill>
                    <a:latin typeface="Times New Roman" panose="02020603050405020304" pitchFamily="18" charset="0"/>
                    <a:ea typeface="+mn-ea"/>
                    <a:cs typeface="Times New Roman" panose="02020603050405020304" pitchFamily="18" charset="0"/>
                  </a:rPr>
                  <a:t>parent</a:t>
                </a:r>
                <a:endParaRPr lang="zh-CN" altLang="en-US" sz="2000" b="0" kern="0" dirty="0">
                  <a:solidFill>
                    <a:schemeClr val="tx1"/>
                  </a:solidFill>
                  <a:latin typeface="Times New Roman" panose="02020603050405020304" pitchFamily="18" charset="0"/>
                  <a:ea typeface="+mn-ea"/>
                  <a:cs typeface="Times New Roman" panose="02020603050405020304" pitchFamily="18" charset="0"/>
                </a:endParaRPr>
              </a:p>
            </p:txBody>
          </p:sp>
          <p:grpSp>
            <p:nvGrpSpPr>
              <p:cNvPr id="33" name="组合 32"/>
              <p:cNvGrpSpPr/>
              <p:nvPr/>
            </p:nvGrpSpPr>
            <p:grpSpPr>
              <a:xfrm>
                <a:off x="7927228" y="3722617"/>
                <a:ext cx="1565687" cy="341644"/>
                <a:chOff x="7927228" y="3722617"/>
                <a:chExt cx="1565687" cy="341644"/>
              </a:xfrm>
            </p:grpSpPr>
            <p:sp>
              <p:nvSpPr>
                <p:cNvPr id="32" name="矩形 31"/>
                <p:cNvSpPr/>
                <p:nvPr/>
              </p:nvSpPr>
              <p:spPr>
                <a:xfrm>
                  <a:off x="7927228" y="3722617"/>
                  <a:ext cx="1565687" cy="341644"/>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8329163"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8762916"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88" name="标题 1"/>
                <p:cNvSpPr txBox="1"/>
                <p:nvPr/>
              </p:nvSpPr>
              <p:spPr bwMode="white">
                <a:xfrm>
                  <a:off x="8368408" y="3736301"/>
                  <a:ext cx="355264" cy="314276"/>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A</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cxnSp>
              <p:nvCxnSpPr>
                <p:cNvPr id="4" name="直接连接符 3"/>
                <p:cNvCxnSpPr/>
                <p:nvPr/>
              </p:nvCxnSpPr>
              <p:spPr>
                <a:xfrm>
                  <a:off x="9123113"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9" name="组合 58"/>
              <p:cNvGrpSpPr/>
              <p:nvPr/>
            </p:nvGrpSpPr>
            <p:grpSpPr>
              <a:xfrm>
                <a:off x="6696411" y="4300069"/>
                <a:ext cx="1565687" cy="341644"/>
                <a:chOff x="7927228" y="3722617"/>
                <a:chExt cx="1565687" cy="341644"/>
              </a:xfrm>
            </p:grpSpPr>
            <p:sp>
              <p:nvSpPr>
                <p:cNvPr id="60" name="矩形 59"/>
                <p:cNvSpPr/>
                <p:nvPr/>
              </p:nvSpPr>
              <p:spPr>
                <a:xfrm>
                  <a:off x="7927228" y="3722617"/>
                  <a:ext cx="1565687" cy="341644"/>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直接连接符 60"/>
                <p:cNvCxnSpPr/>
                <p:nvPr/>
              </p:nvCxnSpPr>
              <p:spPr>
                <a:xfrm>
                  <a:off x="8329163"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8762916"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标题 1"/>
                <p:cNvSpPr txBox="1"/>
                <p:nvPr/>
              </p:nvSpPr>
              <p:spPr bwMode="white">
                <a:xfrm>
                  <a:off x="8368408" y="3736301"/>
                  <a:ext cx="355264" cy="314276"/>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B</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cxnSp>
              <p:nvCxnSpPr>
                <p:cNvPr id="64" name="直接连接符 63"/>
                <p:cNvCxnSpPr/>
                <p:nvPr/>
              </p:nvCxnSpPr>
              <p:spPr>
                <a:xfrm>
                  <a:off x="9123113"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 name="组合 64"/>
              <p:cNvGrpSpPr/>
              <p:nvPr/>
            </p:nvGrpSpPr>
            <p:grpSpPr>
              <a:xfrm>
                <a:off x="9019877" y="4294485"/>
                <a:ext cx="1565687" cy="341644"/>
                <a:chOff x="7927228" y="3722617"/>
                <a:chExt cx="1565687" cy="341644"/>
              </a:xfrm>
            </p:grpSpPr>
            <p:sp>
              <p:nvSpPr>
                <p:cNvPr id="66" name="矩形 65"/>
                <p:cNvSpPr/>
                <p:nvPr/>
              </p:nvSpPr>
              <p:spPr>
                <a:xfrm>
                  <a:off x="7927228" y="3722617"/>
                  <a:ext cx="1565687" cy="341644"/>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7" name="直接连接符 66"/>
                <p:cNvCxnSpPr/>
                <p:nvPr/>
              </p:nvCxnSpPr>
              <p:spPr>
                <a:xfrm>
                  <a:off x="8329163"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8762916"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69" name="标题 1"/>
                <p:cNvSpPr txBox="1"/>
                <p:nvPr/>
              </p:nvSpPr>
              <p:spPr bwMode="white">
                <a:xfrm>
                  <a:off x="8368408" y="3736301"/>
                  <a:ext cx="355264" cy="314276"/>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C</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cxnSp>
              <p:nvCxnSpPr>
                <p:cNvPr id="70" name="直接连接符 69"/>
                <p:cNvCxnSpPr/>
                <p:nvPr/>
              </p:nvCxnSpPr>
              <p:spPr>
                <a:xfrm>
                  <a:off x="9123113"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72" name="组合 71"/>
              <p:cNvGrpSpPr/>
              <p:nvPr/>
            </p:nvGrpSpPr>
            <p:grpSpPr>
              <a:xfrm>
                <a:off x="7927227" y="4877556"/>
                <a:ext cx="1565687" cy="341644"/>
                <a:chOff x="7927228" y="3722617"/>
                <a:chExt cx="1565687" cy="341644"/>
              </a:xfrm>
            </p:grpSpPr>
            <p:sp>
              <p:nvSpPr>
                <p:cNvPr id="73" name="矩形 72"/>
                <p:cNvSpPr/>
                <p:nvPr/>
              </p:nvSpPr>
              <p:spPr>
                <a:xfrm>
                  <a:off x="7927228" y="3722617"/>
                  <a:ext cx="1565687" cy="341644"/>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4" name="直接连接符 73"/>
                <p:cNvCxnSpPr/>
                <p:nvPr/>
              </p:nvCxnSpPr>
              <p:spPr>
                <a:xfrm>
                  <a:off x="8329163"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8762916"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77" name="标题 1"/>
                <p:cNvSpPr txBox="1"/>
                <p:nvPr/>
              </p:nvSpPr>
              <p:spPr bwMode="white">
                <a:xfrm>
                  <a:off x="8368408" y="3736301"/>
                  <a:ext cx="355264" cy="314276"/>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r>
                    <a:rPr lang="en-US" altLang="zh-CN" sz="1800" b="0" kern="0" dirty="0">
                      <a:solidFill>
                        <a:schemeClr val="tx1"/>
                      </a:solidFill>
                      <a:latin typeface="Times New Roman" panose="02020603050405020304" pitchFamily="18" charset="0"/>
                      <a:ea typeface="+mn-ea"/>
                      <a:cs typeface="Times New Roman" panose="02020603050405020304" pitchFamily="18" charset="0"/>
                    </a:rPr>
                    <a:t>D</a:t>
                  </a:r>
                  <a:endParaRPr lang="zh-CN" altLang="en-US" sz="1800" b="0" kern="0" dirty="0">
                    <a:solidFill>
                      <a:schemeClr val="tx1"/>
                    </a:solidFill>
                    <a:latin typeface="Times New Roman" panose="02020603050405020304" pitchFamily="18" charset="0"/>
                    <a:ea typeface="+mn-ea"/>
                    <a:cs typeface="Times New Roman" panose="02020603050405020304" pitchFamily="18" charset="0"/>
                  </a:endParaRPr>
                </a:p>
              </p:txBody>
            </p:sp>
            <p:cxnSp>
              <p:nvCxnSpPr>
                <p:cNvPr id="78" name="直接连接符 77"/>
                <p:cNvCxnSpPr/>
                <p:nvPr/>
              </p:nvCxnSpPr>
              <p:spPr>
                <a:xfrm>
                  <a:off x="9123113" y="3722617"/>
                  <a:ext cx="0" cy="341644"/>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97" name="直接箭头连接符 96"/>
              <p:cNvCxnSpPr/>
              <p:nvPr/>
            </p:nvCxnSpPr>
            <p:spPr>
              <a:xfrm flipH="1">
                <a:off x="7385297" y="3863279"/>
                <a:ext cx="637233" cy="406929"/>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直接箭头连接符 97"/>
              <p:cNvCxnSpPr/>
              <p:nvPr/>
            </p:nvCxnSpPr>
            <p:spPr>
              <a:xfrm flipH="1">
                <a:off x="8546039" y="4482222"/>
                <a:ext cx="637233" cy="406929"/>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接箭头连接符 98"/>
              <p:cNvCxnSpPr>
                <a:endCxn id="69" idx="0"/>
              </p:cNvCxnSpPr>
              <p:nvPr/>
            </p:nvCxnSpPr>
            <p:spPr>
              <a:xfrm>
                <a:off x="9245705" y="3857663"/>
                <a:ext cx="392984" cy="450506"/>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p:nvPr/>
            </p:nvCxnSpPr>
            <p:spPr>
              <a:xfrm flipV="1">
                <a:off x="7790557" y="4105710"/>
                <a:ext cx="346914" cy="188775"/>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直接箭头连接符 99"/>
              <p:cNvCxnSpPr/>
              <p:nvPr/>
            </p:nvCxnSpPr>
            <p:spPr>
              <a:xfrm flipV="1">
                <a:off x="8949655" y="4657422"/>
                <a:ext cx="346914" cy="188775"/>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直接箭头连接符 100"/>
              <p:cNvCxnSpPr>
                <a:endCxn id="32" idx="3"/>
              </p:cNvCxnSpPr>
              <p:nvPr/>
            </p:nvCxnSpPr>
            <p:spPr>
              <a:xfrm flipH="1" flipV="1">
                <a:off x="9492915" y="3893439"/>
                <a:ext cx="453932" cy="359598"/>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14" name="直接连接符 30"/>
            <p:cNvCxnSpPr/>
            <p:nvPr/>
          </p:nvCxnSpPr>
          <p:spPr>
            <a:xfrm>
              <a:off x="3849135" y="4663900"/>
              <a:ext cx="0" cy="5159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30"/>
            <p:cNvCxnSpPr/>
            <p:nvPr/>
          </p:nvCxnSpPr>
          <p:spPr>
            <a:xfrm>
              <a:off x="5077104" y="4663900"/>
              <a:ext cx="0" cy="515906"/>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left)">
                                      <p:cBhvr>
                                        <p:cTn id="7" dur="500"/>
                                        <p:tgtEl>
                                          <p:spTgt spid="7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4204944" y="570946"/>
            <a:ext cx="7015736" cy="6294445"/>
          </a:xfrm>
          <a:prstGeom prst="rect">
            <a:avLst/>
          </a:prstGeom>
          <a:noFill/>
        </p:spPr>
        <p:txBody>
          <a:bodyPr vert="horz" lIns="91440" tIns="45720" rIns="91440" bIns="45720" rtlCol="0">
            <a:noAutofit/>
          </a:bodyPr>
          <a:lstStyle/>
          <a:p>
            <a:r>
              <a:rPr lang="en-US" altLang="zh-CN" sz="2200" dirty="0">
                <a:latin typeface="Times New Roman" panose="02020603050405020304" pitchFamily="18" charset="0"/>
                <a:ea typeface="微软雅黑" panose="020B0503020204020204" charset="-122"/>
              </a:rPr>
              <a:t>// </a:t>
            </a:r>
            <a:r>
              <a:rPr lang="zh-CN" altLang="en-US" sz="2200" dirty="0">
                <a:latin typeface="Times New Roman" panose="02020603050405020304" pitchFamily="18" charset="0"/>
                <a:ea typeface="微软雅黑" panose="020B0503020204020204" charset="-122"/>
              </a:rPr>
              <a:t>结点类模板</a:t>
            </a:r>
            <a:endParaRPr lang="zh-CN" altLang="en-US" sz="2200" dirty="0">
              <a:latin typeface="Times New Roman" panose="02020603050405020304" pitchFamily="18" charset="0"/>
              <a:ea typeface="微软雅黑" panose="020B0503020204020204" charset="-122"/>
            </a:endParaRPr>
          </a:p>
          <a:p>
            <a:r>
              <a:rPr lang="en-US" altLang="zh-CN" sz="2200" dirty="0">
                <a:latin typeface="Times New Roman" panose="02020603050405020304" pitchFamily="18" charset="0"/>
                <a:ea typeface="微软雅黑" panose="020B0503020204020204" charset="-122"/>
              </a:rPr>
              <a:t>template&lt;class T&gt;</a:t>
            </a:r>
            <a:endParaRPr lang="en-US" altLang="zh-CN" sz="2200" dirty="0">
              <a:latin typeface="Times New Roman" panose="02020603050405020304" pitchFamily="18" charset="0"/>
              <a:ea typeface="微软雅黑" panose="020B0503020204020204" charset="-122"/>
            </a:endParaRPr>
          </a:p>
          <a:p>
            <a:r>
              <a:rPr lang="en-US" altLang="zh-CN" sz="2200" dirty="0">
                <a:latin typeface="Times New Roman" panose="02020603050405020304" pitchFamily="18" charset="0"/>
                <a:ea typeface="微软雅黑" panose="020B0503020204020204" charset="-122"/>
              </a:rPr>
              <a:t>class </a:t>
            </a:r>
            <a:r>
              <a:rPr lang="en-US" altLang="zh-CN" sz="2200" dirty="0" err="1">
                <a:latin typeface="Times New Roman" panose="02020603050405020304" pitchFamily="18" charset="0"/>
                <a:ea typeface="微软雅黑" panose="020B0503020204020204" charset="-122"/>
              </a:rPr>
              <a:t>LinkedNode</a:t>
            </a:r>
            <a:endParaRPr lang="en-US" altLang="zh-CN" sz="2200" dirty="0">
              <a:latin typeface="Times New Roman" panose="02020603050405020304" pitchFamily="18" charset="0"/>
              <a:ea typeface="微软雅黑" panose="020B0503020204020204" charset="-122"/>
            </a:endParaRPr>
          </a:p>
          <a:p>
            <a:r>
              <a:rPr lang="en-US" altLang="zh-CN" sz="2200" dirty="0">
                <a:latin typeface="Times New Roman" panose="02020603050405020304" pitchFamily="18" charset="0"/>
                <a:ea typeface="微软雅黑" panose="020B0503020204020204" charset="-122"/>
              </a:rPr>
              <a:t>{	template&lt;class T&gt;</a:t>
            </a:r>
            <a:endParaRPr lang="en-US" altLang="zh-CN" sz="2200" dirty="0">
              <a:latin typeface="Times New Roman" panose="02020603050405020304" pitchFamily="18" charset="0"/>
              <a:ea typeface="微软雅黑" panose="020B0503020204020204" charset="-122"/>
            </a:endParaRPr>
          </a:p>
          <a:p>
            <a:r>
              <a:rPr lang="en-US" altLang="zh-CN" sz="2200" dirty="0">
                <a:latin typeface="Times New Roman" panose="02020603050405020304" pitchFamily="18" charset="0"/>
                <a:ea typeface="微软雅黑" panose="020B0503020204020204" charset="-122"/>
              </a:rPr>
              <a:t>	friend class </a:t>
            </a:r>
            <a:r>
              <a:rPr lang="en-US" altLang="zh-CN" sz="2200" dirty="0" err="1">
                <a:latin typeface="Times New Roman" panose="02020603050405020304" pitchFamily="18" charset="0"/>
                <a:ea typeface="微软雅黑" panose="020B0503020204020204" charset="-122"/>
              </a:rPr>
              <a:t>LinkedBinTree</a:t>
            </a:r>
            <a:r>
              <a:rPr lang="en-US" altLang="zh-CN" sz="2200" dirty="0">
                <a:latin typeface="Times New Roman" panose="02020603050405020304" pitchFamily="18" charset="0"/>
                <a:ea typeface="微软雅黑" panose="020B0503020204020204" charset="-122"/>
              </a:rPr>
              <a:t>;</a:t>
            </a:r>
            <a:endParaRPr lang="en-US" altLang="zh-CN" sz="2200" dirty="0">
              <a:latin typeface="Times New Roman" panose="02020603050405020304" pitchFamily="18" charset="0"/>
              <a:ea typeface="微软雅黑" panose="020B0503020204020204" charset="-122"/>
            </a:endParaRPr>
          </a:p>
          <a:p>
            <a:r>
              <a:rPr lang="en-US" altLang="zh-CN" sz="2200" dirty="0">
                <a:latin typeface="Times New Roman" panose="02020603050405020304" pitchFamily="18" charset="0"/>
                <a:ea typeface="微软雅黑" panose="020B0503020204020204" charset="-122"/>
              </a:rPr>
              <a:t>public:</a:t>
            </a:r>
            <a:endParaRPr lang="en-US" altLang="zh-CN" sz="2200" dirty="0">
              <a:latin typeface="Times New Roman" panose="02020603050405020304" pitchFamily="18" charset="0"/>
              <a:ea typeface="微软雅黑" panose="020B0503020204020204" charset="-122"/>
            </a:endParaRPr>
          </a:p>
          <a:p>
            <a:r>
              <a:rPr lang="en-US" altLang="zh-CN" sz="2200" dirty="0">
                <a:latin typeface="Times New Roman" panose="02020603050405020304" pitchFamily="18" charset="0"/>
                <a:ea typeface="微软雅黑" panose="020B0503020204020204" charset="-122"/>
              </a:rPr>
              <a:t>	</a:t>
            </a:r>
            <a:r>
              <a:rPr lang="en-US" altLang="zh-CN" sz="2200" dirty="0" err="1">
                <a:latin typeface="Times New Roman" panose="02020603050405020304" pitchFamily="18" charset="0"/>
                <a:ea typeface="微软雅黑" panose="020B0503020204020204" charset="-122"/>
              </a:rPr>
              <a:t>LinkedNode</a:t>
            </a:r>
            <a:r>
              <a:rPr lang="en-US" altLang="zh-CN" sz="2200" dirty="0">
                <a:latin typeface="Times New Roman" panose="02020603050405020304" pitchFamily="18" charset="0"/>
                <a:ea typeface="微软雅黑" panose="020B0503020204020204" charset="-122"/>
              </a:rPr>
              <a:t>()	//</a:t>
            </a:r>
            <a:r>
              <a:rPr lang="zh-CN" altLang="en-US" sz="2200" dirty="0">
                <a:latin typeface="Times New Roman" panose="02020603050405020304" pitchFamily="18" charset="0"/>
                <a:ea typeface="微软雅黑" panose="020B0503020204020204" charset="-122"/>
              </a:rPr>
              <a:t>构造函数</a:t>
            </a:r>
            <a:endParaRPr lang="zh-CN" altLang="en-US" sz="2200" dirty="0">
              <a:latin typeface="Times New Roman" panose="02020603050405020304" pitchFamily="18" charset="0"/>
              <a:ea typeface="微软雅黑" panose="020B0503020204020204" charset="-122"/>
            </a:endParaRPr>
          </a:p>
          <a:p>
            <a:r>
              <a:rPr lang="zh-CN" altLang="en-US" sz="2200" dirty="0">
                <a:latin typeface="Times New Roman" panose="02020603050405020304" pitchFamily="18" charset="0"/>
                <a:ea typeface="微软雅黑" panose="020B0503020204020204" charset="-122"/>
              </a:rPr>
              <a:t>	</a:t>
            </a:r>
            <a:r>
              <a:rPr lang="en-US" altLang="zh-CN" sz="2200" dirty="0">
                <a:latin typeface="Times New Roman" panose="02020603050405020304" pitchFamily="18" charset="0"/>
                <a:ea typeface="微软雅黑" panose="020B0503020204020204" charset="-122"/>
              </a:rPr>
              <a:t>{	</a:t>
            </a:r>
            <a:r>
              <a:rPr lang="en-US" altLang="zh-CN" sz="2200" dirty="0" err="1">
                <a:latin typeface="Times New Roman" panose="02020603050405020304" pitchFamily="18" charset="0"/>
                <a:ea typeface="微软雅黑" panose="020B0503020204020204" charset="-122"/>
              </a:rPr>
              <a:t>m_pLeftChild</a:t>
            </a:r>
            <a:r>
              <a:rPr lang="en-US" altLang="zh-CN" sz="2200" dirty="0">
                <a:latin typeface="Times New Roman" panose="02020603050405020304" pitchFamily="18" charset="0"/>
                <a:ea typeface="微软雅黑" panose="020B0503020204020204" charset="-122"/>
              </a:rPr>
              <a:t>=</a:t>
            </a:r>
            <a:r>
              <a:rPr lang="en-US" altLang="zh-CN" sz="2200" dirty="0" err="1">
                <a:latin typeface="Times New Roman" panose="02020603050405020304" pitchFamily="18" charset="0"/>
                <a:ea typeface="微软雅黑" panose="020B0503020204020204" charset="-122"/>
              </a:rPr>
              <a:t>m_pRightChild</a:t>
            </a:r>
            <a:r>
              <a:rPr lang="en-US" altLang="zh-CN" sz="2200" dirty="0">
                <a:latin typeface="Times New Roman" panose="02020603050405020304" pitchFamily="18" charset="0"/>
                <a:ea typeface="微软雅黑" panose="020B0503020204020204" charset="-122"/>
              </a:rPr>
              <a:t>=NULL; }</a:t>
            </a:r>
            <a:endParaRPr lang="en-US" altLang="zh-CN" sz="2200" dirty="0">
              <a:latin typeface="Times New Roman" panose="02020603050405020304" pitchFamily="18" charset="0"/>
              <a:ea typeface="微软雅黑" panose="020B0503020204020204" charset="-122"/>
            </a:endParaRPr>
          </a:p>
          <a:p>
            <a:pPr marL="452755" indent="-452755">
              <a:spcBef>
                <a:spcPts val="600"/>
              </a:spcBef>
              <a:buClr>
                <a:srgbClr val="7030A0"/>
              </a:buClr>
            </a:pPr>
            <a:r>
              <a:rPr lang="en-US" altLang="zh-CN" sz="2200" dirty="0">
                <a:latin typeface="Times New Roman" panose="02020603050405020304" pitchFamily="18" charset="0"/>
                <a:ea typeface="微软雅黑" panose="020B0503020204020204" charset="-122"/>
                <a:cs typeface="Times New Roman" panose="02020603050405020304" pitchFamily="18" charset="0"/>
              </a:rPr>
              <a:t>		</a:t>
            </a:r>
            <a:r>
              <a:rPr lang="en-US" altLang="zh-CN" sz="2200" dirty="0" err="1">
                <a:latin typeface="Times New Roman" panose="02020603050405020304" pitchFamily="18" charset="0"/>
                <a:ea typeface="微软雅黑" panose="020B0503020204020204" charset="-122"/>
                <a:cs typeface="Times New Roman" panose="02020603050405020304" pitchFamily="18" charset="0"/>
              </a:rPr>
              <a:t>LinkedNode</a:t>
            </a:r>
            <a:r>
              <a:rPr lang="en-US" altLang="zh-CN" sz="2200" dirty="0">
                <a:latin typeface="Times New Roman" panose="02020603050405020304" pitchFamily="18" charset="0"/>
                <a:ea typeface="微软雅黑" panose="020B0503020204020204" charset="-122"/>
                <a:cs typeface="Times New Roman" panose="02020603050405020304" pitchFamily="18" charset="0"/>
              </a:rPr>
              <a:t>(</a:t>
            </a:r>
            <a:r>
              <a:rPr lang="en-US" altLang="zh-CN" sz="2200" dirty="0" err="1">
                <a:latin typeface="Times New Roman" panose="02020603050405020304" pitchFamily="18" charset="0"/>
                <a:ea typeface="微软雅黑" panose="020B0503020204020204" charset="-122"/>
                <a:cs typeface="Times New Roman" panose="02020603050405020304" pitchFamily="18" charset="0"/>
              </a:rPr>
              <a:t>const</a:t>
            </a:r>
            <a:r>
              <a:rPr lang="en-US" altLang="zh-CN" sz="2200" dirty="0">
                <a:latin typeface="Times New Roman" panose="02020603050405020304" pitchFamily="18" charset="0"/>
                <a:ea typeface="微软雅黑" panose="020B0503020204020204" charset="-122"/>
                <a:cs typeface="Times New Roman" panose="02020603050405020304" pitchFamily="18" charset="0"/>
              </a:rPr>
              <a:t> T &amp;x)	//</a:t>
            </a:r>
            <a:r>
              <a:rPr lang="zh-CN" altLang="en-US" sz="2200" dirty="0">
                <a:latin typeface="Times New Roman" panose="02020603050405020304" pitchFamily="18" charset="0"/>
                <a:ea typeface="微软雅黑" panose="020B0503020204020204" charset="-122"/>
                <a:cs typeface="Times New Roman" panose="02020603050405020304" pitchFamily="18" charset="0"/>
              </a:rPr>
              <a:t>构造函数</a:t>
            </a:r>
            <a:endParaRPr lang="zh-CN" altLang="en-US" sz="2200" dirty="0">
              <a:latin typeface="Times New Roman" panose="02020603050405020304" pitchFamily="18" charset="0"/>
              <a:ea typeface="微软雅黑" panose="020B0503020204020204" charset="-122"/>
              <a:cs typeface="Times New Roman" panose="02020603050405020304" pitchFamily="18" charset="0"/>
            </a:endParaRPr>
          </a:p>
          <a:p>
            <a:pPr marL="452755" indent="-452755">
              <a:spcBef>
                <a:spcPts val="600"/>
              </a:spcBef>
              <a:buClr>
                <a:srgbClr val="7030A0"/>
              </a:buClr>
            </a:pPr>
            <a:r>
              <a:rPr lang="zh-CN" altLang="en-US" sz="2200" dirty="0">
                <a:latin typeface="Times New Roman" panose="02020603050405020304" pitchFamily="18" charset="0"/>
                <a:ea typeface="微软雅黑" panose="020B0503020204020204" charset="-122"/>
                <a:cs typeface="Times New Roman" panose="02020603050405020304" pitchFamily="18" charset="0"/>
              </a:rPr>
              <a:t>	</a:t>
            </a:r>
            <a:r>
              <a:rPr lang="en-US" altLang="zh-CN" sz="2200" dirty="0">
                <a:latin typeface="Times New Roman" panose="02020603050405020304" pitchFamily="18" charset="0"/>
                <a:ea typeface="微软雅黑" panose="020B0503020204020204" charset="-122"/>
                <a:cs typeface="Times New Roman" panose="02020603050405020304" pitchFamily="18" charset="0"/>
              </a:rPr>
              <a:t>	{	</a:t>
            </a:r>
            <a:r>
              <a:rPr lang="en-US" altLang="zh-CN" sz="2200" dirty="0" err="1">
                <a:latin typeface="Times New Roman" panose="02020603050405020304" pitchFamily="18" charset="0"/>
                <a:ea typeface="微软雅黑" panose="020B0503020204020204" charset="-122"/>
                <a:cs typeface="Times New Roman" panose="02020603050405020304" pitchFamily="18" charset="0"/>
              </a:rPr>
              <a:t>m_pLeftChild</a:t>
            </a:r>
            <a:r>
              <a:rPr lang="en-US" altLang="zh-CN" sz="2200" dirty="0">
                <a:latin typeface="Times New Roman" panose="02020603050405020304" pitchFamily="18" charset="0"/>
                <a:ea typeface="微软雅黑" panose="020B0503020204020204" charset="-122"/>
                <a:cs typeface="Times New Roman" panose="02020603050405020304" pitchFamily="18" charset="0"/>
              </a:rPr>
              <a:t>=</a:t>
            </a:r>
            <a:r>
              <a:rPr lang="en-US" altLang="zh-CN" sz="2200" dirty="0" err="1">
                <a:latin typeface="Times New Roman" panose="02020603050405020304" pitchFamily="18" charset="0"/>
                <a:ea typeface="微软雅黑" panose="020B0503020204020204" charset="-122"/>
                <a:cs typeface="Times New Roman" panose="02020603050405020304" pitchFamily="18" charset="0"/>
              </a:rPr>
              <a:t>m_pRightChild</a:t>
            </a:r>
            <a:r>
              <a:rPr lang="en-US" altLang="zh-CN" sz="2200" dirty="0">
                <a:latin typeface="Times New Roman" panose="02020603050405020304" pitchFamily="18" charset="0"/>
                <a:ea typeface="微软雅黑" panose="020B0503020204020204" charset="-122"/>
                <a:cs typeface="Times New Roman" panose="02020603050405020304" pitchFamily="18" charset="0"/>
              </a:rPr>
              <a:t>=NULL;</a:t>
            </a:r>
            <a:endParaRPr lang="en-US" altLang="zh-CN" sz="2200" dirty="0">
              <a:latin typeface="Times New Roman" panose="02020603050405020304" pitchFamily="18" charset="0"/>
              <a:ea typeface="微软雅黑" panose="020B0503020204020204" charset="-122"/>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ea typeface="微软雅黑" panose="020B0503020204020204" charset="-122"/>
                <a:cs typeface="Times New Roman" panose="02020603050405020304" pitchFamily="18" charset="0"/>
              </a:rPr>
              <a:t>			</a:t>
            </a:r>
            <a:r>
              <a:rPr lang="en-US" altLang="zh-CN" sz="2200" dirty="0" err="1">
                <a:latin typeface="Times New Roman" panose="02020603050405020304" pitchFamily="18" charset="0"/>
                <a:ea typeface="微软雅黑" panose="020B0503020204020204" charset="-122"/>
                <a:cs typeface="Times New Roman" panose="02020603050405020304" pitchFamily="18" charset="0"/>
              </a:rPr>
              <a:t>m_data</a:t>
            </a:r>
            <a:r>
              <a:rPr lang="en-US" altLang="zh-CN" sz="2200" dirty="0">
                <a:latin typeface="Times New Roman" panose="02020603050405020304" pitchFamily="18" charset="0"/>
                <a:ea typeface="微软雅黑" panose="020B0503020204020204" charset="-122"/>
                <a:cs typeface="Times New Roman" panose="02020603050405020304" pitchFamily="18" charset="0"/>
              </a:rPr>
              <a:t> = x;</a:t>
            </a:r>
            <a:endParaRPr lang="en-US" altLang="zh-CN" sz="2200" dirty="0">
              <a:latin typeface="Times New Roman" panose="02020603050405020304" pitchFamily="18" charset="0"/>
              <a:ea typeface="微软雅黑" panose="020B0503020204020204" charset="-122"/>
              <a:cs typeface="Times New Roman" panose="02020603050405020304" pitchFamily="18" charset="0"/>
            </a:endParaRPr>
          </a:p>
          <a:p>
            <a:pPr marL="452755" indent="-452755">
              <a:spcBef>
                <a:spcPts val="600"/>
              </a:spcBef>
              <a:buClr>
                <a:srgbClr val="7030A0"/>
              </a:buClr>
            </a:pPr>
            <a:r>
              <a:rPr lang="zh-CN" altLang="en-US" sz="2200" dirty="0">
                <a:latin typeface="Times New Roman" panose="02020603050405020304" pitchFamily="18" charset="0"/>
                <a:ea typeface="微软雅黑" panose="020B0503020204020204" charset="-122"/>
                <a:cs typeface="Times New Roman" panose="02020603050405020304" pitchFamily="18" charset="0"/>
              </a:rPr>
              <a:t>	</a:t>
            </a:r>
            <a:r>
              <a:rPr lang="en-US" altLang="zh-CN" sz="2200" dirty="0">
                <a:latin typeface="Times New Roman" panose="02020603050405020304" pitchFamily="18" charset="0"/>
                <a:ea typeface="微软雅黑" panose="020B0503020204020204" charset="-122"/>
                <a:cs typeface="Times New Roman" panose="02020603050405020304" pitchFamily="18" charset="0"/>
              </a:rPr>
              <a:t>	}</a:t>
            </a:r>
            <a:endParaRPr lang="en-US" altLang="zh-CN" sz="2200" dirty="0">
              <a:latin typeface="Times New Roman" panose="02020603050405020304" pitchFamily="18" charset="0"/>
              <a:ea typeface="微软雅黑" panose="020B0503020204020204" charset="-122"/>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ea typeface="微软雅黑" panose="020B0503020204020204" charset="-122"/>
                <a:cs typeface="Times New Roman" panose="02020603050405020304" pitchFamily="18" charset="0"/>
              </a:rPr>
              <a:t>private:</a:t>
            </a:r>
            <a:endParaRPr lang="en-US" altLang="zh-CN" sz="2200" dirty="0">
              <a:latin typeface="Times New Roman" panose="02020603050405020304" pitchFamily="18" charset="0"/>
              <a:ea typeface="微软雅黑" panose="020B0503020204020204" charset="-122"/>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ea typeface="微软雅黑" panose="020B0503020204020204" charset="-122"/>
                <a:cs typeface="Times New Roman" panose="02020603050405020304" pitchFamily="18" charset="0"/>
              </a:rPr>
              <a:t>	T </a:t>
            </a:r>
            <a:r>
              <a:rPr lang="en-US" altLang="zh-CN" sz="2200" dirty="0" err="1">
                <a:latin typeface="Times New Roman" panose="02020603050405020304" pitchFamily="18" charset="0"/>
                <a:ea typeface="微软雅黑" panose="020B0503020204020204" charset="-122"/>
                <a:cs typeface="Times New Roman" panose="02020603050405020304" pitchFamily="18" charset="0"/>
              </a:rPr>
              <a:t>m_data</a:t>
            </a:r>
            <a:r>
              <a:rPr lang="en-US" altLang="zh-CN" sz="2200" dirty="0">
                <a:latin typeface="Times New Roman" panose="02020603050405020304" pitchFamily="18" charset="0"/>
                <a:ea typeface="微软雅黑" panose="020B0503020204020204" charset="-122"/>
                <a:cs typeface="Times New Roman" panose="02020603050405020304" pitchFamily="18" charset="0"/>
              </a:rPr>
              <a:t>;</a:t>
            </a:r>
            <a:endParaRPr lang="en-US" altLang="zh-CN" sz="2200" dirty="0">
              <a:latin typeface="Times New Roman" panose="02020603050405020304" pitchFamily="18" charset="0"/>
              <a:ea typeface="微软雅黑" panose="020B0503020204020204" charset="-122"/>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ea typeface="微软雅黑" panose="020B0503020204020204" charset="-122"/>
                <a:cs typeface="Times New Roman" panose="02020603050405020304" pitchFamily="18" charset="0"/>
              </a:rPr>
              <a:t>	</a:t>
            </a:r>
            <a:r>
              <a:rPr lang="en-US" altLang="zh-CN" sz="2200" dirty="0" err="1">
                <a:latin typeface="Times New Roman" panose="02020603050405020304" pitchFamily="18" charset="0"/>
                <a:ea typeface="微软雅黑" panose="020B0503020204020204" charset="-122"/>
                <a:cs typeface="Times New Roman" panose="02020603050405020304" pitchFamily="18" charset="0"/>
              </a:rPr>
              <a:t>LinkedNode</a:t>
            </a:r>
            <a:r>
              <a:rPr lang="en-US" altLang="zh-CN" sz="2200" dirty="0">
                <a:latin typeface="Times New Roman" panose="02020603050405020304" pitchFamily="18" charset="0"/>
                <a:ea typeface="微软雅黑" panose="020B0503020204020204" charset="-122"/>
                <a:cs typeface="Times New Roman" panose="02020603050405020304" pitchFamily="18" charset="0"/>
              </a:rPr>
              <a:t>&lt;T&gt; *</a:t>
            </a:r>
            <a:r>
              <a:rPr lang="en-US" altLang="zh-CN" sz="2200" dirty="0" err="1">
                <a:latin typeface="Times New Roman" panose="02020603050405020304" pitchFamily="18" charset="0"/>
                <a:ea typeface="微软雅黑" panose="020B0503020204020204" charset="-122"/>
                <a:cs typeface="Times New Roman" panose="02020603050405020304" pitchFamily="18" charset="0"/>
              </a:rPr>
              <a:t>m_pLeftChild</a:t>
            </a:r>
            <a:r>
              <a:rPr lang="en-US" altLang="zh-CN" sz="2200" dirty="0">
                <a:latin typeface="Times New Roman" panose="02020603050405020304" pitchFamily="18" charset="0"/>
                <a:ea typeface="微软雅黑" panose="020B0503020204020204" charset="-122"/>
                <a:cs typeface="Times New Roman" panose="02020603050405020304" pitchFamily="18" charset="0"/>
              </a:rPr>
              <a:t>, *</a:t>
            </a:r>
            <a:r>
              <a:rPr lang="en-US" altLang="zh-CN" sz="2200" dirty="0" err="1">
                <a:latin typeface="Times New Roman" panose="02020603050405020304" pitchFamily="18" charset="0"/>
                <a:ea typeface="微软雅黑" panose="020B0503020204020204" charset="-122"/>
                <a:cs typeface="Times New Roman" panose="02020603050405020304" pitchFamily="18" charset="0"/>
              </a:rPr>
              <a:t>m_pRightChild</a:t>
            </a:r>
            <a:r>
              <a:rPr lang="en-US" altLang="zh-CN" sz="2200" dirty="0">
                <a:latin typeface="Times New Roman" panose="02020603050405020304" pitchFamily="18" charset="0"/>
                <a:ea typeface="微软雅黑" panose="020B0503020204020204" charset="-122"/>
                <a:cs typeface="Times New Roman" panose="02020603050405020304" pitchFamily="18" charset="0"/>
              </a:rPr>
              <a:t>;</a:t>
            </a:r>
            <a:endParaRPr lang="en-US" altLang="zh-CN" sz="2200" dirty="0">
              <a:latin typeface="Times New Roman" panose="02020603050405020304" pitchFamily="18" charset="0"/>
              <a:ea typeface="微软雅黑" panose="020B0503020204020204" charset="-122"/>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ea typeface="微软雅黑" panose="020B0503020204020204" charset="-122"/>
                <a:cs typeface="Times New Roman" panose="02020603050405020304" pitchFamily="18" charset="0"/>
              </a:rPr>
              <a:t>};</a:t>
            </a:r>
            <a:endParaRPr lang="en-US" altLang="zh-CN" sz="2200" dirty="0">
              <a:latin typeface="Times New Roman" panose="02020603050405020304" pitchFamily="18" charset="0"/>
              <a:ea typeface="微软雅黑" panose="020B0503020204020204" charset="-122"/>
              <a:cs typeface="Times New Roman" panose="02020603050405020304" pitchFamily="18" charset="0"/>
            </a:endParaRPr>
          </a:p>
        </p:txBody>
      </p:sp>
      <p:grpSp>
        <p:nvGrpSpPr>
          <p:cNvPr id="33" name="组合 32"/>
          <p:cNvGrpSpPr/>
          <p:nvPr/>
        </p:nvGrpSpPr>
        <p:grpSpPr>
          <a:xfrm>
            <a:off x="3512288" y="329808"/>
            <a:ext cx="8042691" cy="6405844"/>
            <a:chOff x="1584402" y="1958551"/>
            <a:chExt cx="9062674" cy="3701395"/>
          </a:xfrm>
        </p:grpSpPr>
        <p:grpSp>
          <p:nvGrpSpPr>
            <p:cNvPr id="34" name="组合 33"/>
            <p:cNvGrpSpPr/>
            <p:nvPr/>
          </p:nvGrpSpPr>
          <p:grpSpPr>
            <a:xfrm>
              <a:off x="1584402" y="3589771"/>
              <a:ext cx="9062674" cy="2070175"/>
              <a:chOff x="1584402" y="3589771"/>
              <a:chExt cx="9062674" cy="2070175"/>
            </a:xfrm>
          </p:grpSpPr>
          <p:sp>
            <p:nvSpPr>
              <p:cNvPr id="45"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flipV="1">
                <a:off x="2795159" y="5595578"/>
                <a:ext cx="851792" cy="62733"/>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
              <p:cNvSpPr/>
              <p:nvPr/>
            </p:nvSpPr>
            <p:spPr>
              <a:xfrm rot="3282160"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0"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flipH="1" flipV="1">
              <a:off x="1584402" y="1958551"/>
              <a:ext cx="9062674" cy="2082407"/>
              <a:chOff x="1584402" y="3589771"/>
              <a:chExt cx="9062674" cy="2082407"/>
            </a:xfrm>
          </p:grpSpPr>
          <p:sp>
            <p:nvSpPr>
              <p:cNvPr id="36" name="任意多边形: 形状 3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36"/>
              <p:cNvSpPr/>
              <p:nvPr/>
            </p:nvSpPr>
            <p:spPr>
              <a:xfrm flipV="1">
                <a:off x="2795160" y="5595578"/>
                <a:ext cx="851792" cy="76600"/>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4"/>
              <p:cNvSpPr/>
              <p:nvPr/>
            </p:nvSpPr>
            <p:spPr>
              <a:xfrm rot="3397751"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4" name="组合 42"/>
          <p:cNvGrpSpPr/>
          <p:nvPr/>
        </p:nvGrpSpPr>
        <p:grpSpPr>
          <a:xfrm>
            <a:off x="549002" y="555626"/>
            <a:ext cx="2768964" cy="876848"/>
            <a:chOff x="326687" y="247818"/>
            <a:chExt cx="4861582" cy="725466"/>
          </a:xfrm>
        </p:grpSpPr>
        <p:sp>
          <p:nvSpPr>
            <p:cNvPr id="55" name="文本框 44"/>
            <p:cNvSpPr txBox="1"/>
            <p:nvPr/>
          </p:nvSpPr>
          <p:spPr bwMode="auto">
            <a:xfrm>
              <a:off x="1485427" y="404506"/>
              <a:ext cx="3261655"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二叉链表</a:t>
              </a:r>
              <a:endParaRPr lang="zh-CN" altLang="en-US" sz="2400" kern="0" dirty="0">
                <a:solidFill>
                  <a:srgbClr val="0070C0"/>
                </a:solidFill>
                <a:latin typeface="+mn-ea"/>
              </a:endParaRPr>
            </a:p>
          </p:txBody>
        </p:sp>
        <p:grpSp>
          <p:nvGrpSpPr>
            <p:cNvPr id="56" name="组合 45"/>
            <p:cNvGrpSpPr/>
            <p:nvPr/>
          </p:nvGrpSpPr>
          <p:grpSpPr>
            <a:xfrm>
              <a:off x="326687" y="247818"/>
              <a:ext cx="4861582" cy="725466"/>
              <a:chOff x="326687" y="247818"/>
              <a:chExt cx="4861582" cy="725466"/>
            </a:xfrm>
          </p:grpSpPr>
          <p:grpSp>
            <p:nvGrpSpPr>
              <p:cNvPr id="57" name="组合 46"/>
              <p:cNvGrpSpPr/>
              <p:nvPr/>
            </p:nvGrpSpPr>
            <p:grpSpPr>
              <a:xfrm>
                <a:off x="349799" y="247818"/>
                <a:ext cx="4791980" cy="261575"/>
                <a:chOff x="349799" y="247818"/>
                <a:chExt cx="4791980" cy="261575"/>
              </a:xfrm>
            </p:grpSpPr>
            <p:cxnSp>
              <p:nvCxnSpPr>
                <p:cNvPr id="72"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77"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8" name="组合 51"/>
              <p:cNvGrpSpPr/>
              <p:nvPr/>
            </p:nvGrpSpPr>
            <p:grpSpPr>
              <a:xfrm>
                <a:off x="349799" y="711709"/>
                <a:ext cx="4815092" cy="261575"/>
                <a:chOff x="358852" y="925118"/>
                <a:chExt cx="4815092" cy="261575"/>
              </a:xfrm>
            </p:grpSpPr>
            <p:cxnSp>
              <p:nvCxnSpPr>
                <p:cNvPr id="65"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71"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9" name="组合 52"/>
              <p:cNvGrpSpPr/>
              <p:nvPr/>
            </p:nvGrpSpPr>
            <p:grpSpPr>
              <a:xfrm>
                <a:off x="5138963" y="489126"/>
                <a:ext cx="49306" cy="329693"/>
                <a:chOff x="5138963" y="489126"/>
                <a:chExt cx="49306" cy="329693"/>
              </a:xfrm>
            </p:grpSpPr>
            <p:sp>
              <p:nvSpPr>
                <p:cNvPr id="63"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4"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0" name="组合 53"/>
              <p:cNvGrpSpPr/>
              <p:nvPr/>
            </p:nvGrpSpPr>
            <p:grpSpPr>
              <a:xfrm>
                <a:off x="326687" y="399838"/>
                <a:ext cx="49306" cy="329693"/>
                <a:chOff x="5138963" y="489126"/>
                <a:chExt cx="49306" cy="329693"/>
              </a:xfrm>
            </p:grpSpPr>
            <p:sp>
              <p:nvSpPr>
                <p:cNvPr id="61"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2"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500"/>
                                        <p:tgtEl>
                                          <p:spTgt spid="3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内容占位符 2"/>
          <p:cNvSpPr txBox="1"/>
          <p:nvPr/>
        </p:nvSpPr>
        <p:spPr>
          <a:xfrm>
            <a:off x="3624737" y="1384006"/>
            <a:ext cx="7523886" cy="4900899"/>
          </a:xfrm>
          <a:prstGeom prst="rect">
            <a:avLst/>
          </a:prstGeom>
          <a:noFill/>
        </p:spPr>
        <p:txBody>
          <a:bodyPr vert="horz" lIns="91440" tIns="45720" rIns="91440" bIns="45720" rtlCol="0">
            <a:noAutofit/>
          </a:bodyPr>
          <a:lstStyle>
            <a:defPPr>
              <a:defRPr lang="zh-CN"/>
            </a:defPPr>
            <a:lvl1pPr marL="452755" indent="-452755">
              <a:lnSpc>
                <a:spcPct val="110000"/>
              </a:lnSpc>
              <a:spcBef>
                <a:spcPts val="600"/>
              </a:spcBef>
              <a:buClr>
                <a:srgbClr val="7030A0"/>
              </a:buClr>
              <a:buFont typeface="Arial" panose="020B0604020202020204" pitchFamily="34" charset="0"/>
              <a:buNone/>
              <a:defRPr>
                <a:solidFill>
                  <a:srgbClr val="44546A"/>
                </a:solidFill>
                <a:latin typeface="Times New Roman" panose="02020603050405020304" pitchFamily="18"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100000"/>
              </a:lnSpc>
            </a:pPr>
            <a:r>
              <a:rPr lang="en-US" altLang="zh-CN" sz="2200" dirty="0">
                <a:solidFill>
                  <a:schemeClr val="tx1"/>
                </a:solidFill>
              </a:rPr>
              <a:t>// </a:t>
            </a:r>
            <a:r>
              <a:rPr lang="zh-CN" altLang="en-US" sz="2200" dirty="0">
                <a:solidFill>
                  <a:schemeClr val="tx1"/>
                </a:solidFill>
              </a:rPr>
              <a:t>二叉树二叉链表类模板</a:t>
            </a:r>
            <a:endParaRPr lang="zh-CN" altLang="en-US" sz="2200" dirty="0">
              <a:solidFill>
                <a:schemeClr val="tx1"/>
              </a:solidFill>
            </a:endParaRPr>
          </a:p>
          <a:p>
            <a:pPr>
              <a:lnSpc>
                <a:spcPct val="100000"/>
              </a:lnSpc>
            </a:pPr>
            <a:r>
              <a:rPr lang="en-US" altLang="zh-CN" sz="2200" dirty="0">
                <a:solidFill>
                  <a:schemeClr val="tx1"/>
                </a:solidFill>
              </a:rPr>
              <a:t>template&lt;class T&gt;</a:t>
            </a:r>
            <a:endParaRPr lang="en-US" altLang="zh-CN" sz="2200" dirty="0">
              <a:solidFill>
                <a:schemeClr val="tx1"/>
              </a:solidFill>
            </a:endParaRPr>
          </a:p>
          <a:p>
            <a:pPr>
              <a:lnSpc>
                <a:spcPct val="100000"/>
              </a:lnSpc>
            </a:pPr>
            <a:r>
              <a:rPr lang="en-US" altLang="zh-CN" sz="2200" dirty="0">
                <a:solidFill>
                  <a:schemeClr val="tx1"/>
                </a:solidFill>
              </a:rPr>
              <a:t>class </a:t>
            </a:r>
            <a:r>
              <a:rPr lang="en-US" altLang="zh-CN" sz="2200" dirty="0" err="1">
                <a:solidFill>
                  <a:schemeClr val="tx1"/>
                </a:solidFill>
              </a:rPr>
              <a:t>LinkedBinTree</a:t>
            </a:r>
            <a:endParaRPr lang="en-US" altLang="zh-CN" sz="2200" dirty="0">
              <a:solidFill>
                <a:schemeClr val="tx1"/>
              </a:solidFill>
            </a:endParaRPr>
          </a:p>
          <a:p>
            <a:pPr>
              <a:lnSpc>
                <a:spcPct val="100000"/>
              </a:lnSpc>
            </a:pPr>
            <a:r>
              <a:rPr lang="en-US" altLang="zh-CN" sz="2200" dirty="0">
                <a:solidFill>
                  <a:schemeClr val="tx1"/>
                </a:solidFill>
              </a:rPr>
              <a:t>{</a:t>
            </a:r>
            <a:endParaRPr lang="en-US" altLang="zh-CN" sz="2200" dirty="0">
              <a:solidFill>
                <a:schemeClr val="tx1"/>
              </a:solidFill>
            </a:endParaRPr>
          </a:p>
          <a:p>
            <a:pPr>
              <a:lnSpc>
                <a:spcPct val="100000"/>
              </a:lnSpc>
            </a:pPr>
            <a:r>
              <a:rPr lang="en-US" altLang="zh-CN" sz="2200" dirty="0">
                <a:solidFill>
                  <a:schemeClr val="tx1"/>
                </a:solidFill>
              </a:rPr>
              <a:t>public:</a:t>
            </a:r>
            <a:endParaRPr lang="en-US" altLang="zh-CN" sz="2200" dirty="0">
              <a:solidFill>
                <a:schemeClr val="tx1"/>
              </a:solidFill>
            </a:endParaRPr>
          </a:p>
          <a:p>
            <a:pPr>
              <a:lnSpc>
                <a:spcPct val="100000"/>
              </a:lnSpc>
            </a:pPr>
            <a:r>
              <a:rPr lang="en-US" altLang="zh-CN" sz="2200" dirty="0">
                <a:solidFill>
                  <a:schemeClr val="tx1"/>
                </a:solidFill>
              </a:rPr>
              <a:t>	</a:t>
            </a:r>
            <a:r>
              <a:rPr lang="en-US" altLang="zh-CN" sz="2200" dirty="0" err="1">
                <a:solidFill>
                  <a:schemeClr val="tx1"/>
                </a:solidFill>
              </a:rPr>
              <a:t>LinkedBinTree</a:t>
            </a:r>
            <a:r>
              <a:rPr lang="en-US" altLang="zh-CN" sz="2200" dirty="0">
                <a:solidFill>
                  <a:schemeClr val="tx1"/>
                </a:solidFill>
              </a:rPr>
              <a:t>();			// </a:t>
            </a:r>
            <a:r>
              <a:rPr lang="zh-CN" altLang="en-US" sz="2200" dirty="0">
                <a:solidFill>
                  <a:schemeClr val="tx1"/>
                </a:solidFill>
              </a:rPr>
              <a:t>创建空二叉树</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a:t>
            </a:r>
            <a:r>
              <a:rPr lang="en-US" altLang="zh-CN" sz="2200" dirty="0" err="1">
                <a:solidFill>
                  <a:schemeClr val="tx1"/>
                </a:solidFill>
              </a:rPr>
              <a:t>LinkedBinTree</a:t>
            </a:r>
            <a:r>
              <a:rPr lang="en-US" altLang="zh-CN" sz="2200" dirty="0">
                <a:solidFill>
                  <a:schemeClr val="tx1"/>
                </a:solidFill>
              </a:rPr>
              <a:t>();			// </a:t>
            </a:r>
            <a:r>
              <a:rPr lang="zh-CN" altLang="en-US" sz="2200" dirty="0">
                <a:solidFill>
                  <a:schemeClr val="tx1"/>
                </a:solidFill>
              </a:rPr>
              <a:t>删除二叉树</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bool </a:t>
            </a:r>
            <a:r>
              <a:rPr lang="en-US" altLang="zh-CN" sz="2200" dirty="0" err="1">
                <a:solidFill>
                  <a:schemeClr val="tx1"/>
                </a:solidFill>
              </a:rPr>
              <a:t>IsEmpty</a:t>
            </a:r>
            <a:r>
              <a:rPr lang="en-US" altLang="zh-CN" sz="2200" dirty="0">
                <a:solidFill>
                  <a:schemeClr val="tx1"/>
                </a:solidFill>
              </a:rPr>
              <a:t>();			// </a:t>
            </a:r>
            <a:r>
              <a:rPr lang="zh-CN" altLang="en-US" sz="2200" dirty="0">
                <a:solidFill>
                  <a:schemeClr val="tx1"/>
                </a:solidFill>
              </a:rPr>
              <a:t>判断二叉树是否为空</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 </a:t>
            </a:r>
            <a:r>
              <a:rPr lang="zh-CN" altLang="en-US" sz="2200" dirty="0">
                <a:solidFill>
                  <a:schemeClr val="tx1"/>
                </a:solidFill>
              </a:rPr>
              <a:t>以指定元素值创建根结点</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CreateRoot</a:t>
            </a:r>
            <a:r>
              <a:rPr lang="en-US" altLang="zh-CN" sz="2200" dirty="0">
                <a:solidFill>
                  <a:schemeClr val="tx1"/>
                </a:solidFill>
              </a:rPr>
              <a:t>(const T &amp;x);	</a:t>
            </a:r>
            <a:endParaRPr lang="en-US" altLang="zh-CN" sz="2200" dirty="0">
              <a:solidFill>
                <a:schemeClr val="tx1"/>
              </a:solidFill>
            </a:endParaRPr>
          </a:p>
          <a:p>
            <a:pPr>
              <a:lnSpc>
                <a:spcPct val="100000"/>
              </a:lnSpc>
            </a:pPr>
            <a:r>
              <a:rPr lang="en-US" altLang="zh-CN" sz="2200" dirty="0">
                <a:solidFill>
                  <a:schemeClr val="tx1"/>
                </a:solidFill>
              </a:rPr>
              <a:t>	void Clear();			// </a:t>
            </a:r>
            <a:r>
              <a:rPr lang="zh-CN" altLang="en-US" sz="2200" dirty="0">
                <a:solidFill>
                  <a:schemeClr val="tx1"/>
                </a:solidFill>
              </a:rPr>
              <a:t>清空二叉树</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GetRoot</a:t>
            </a:r>
            <a:r>
              <a:rPr lang="en-US" altLang="zh-CN" sz="2200" dirty="0">
                <a:solidFill>
                  <a:schemeClr val="tx1"/>
                </a:solidFill>
              </a:rPr>
              <a:t>();	// </a:t>
            </a:r>
            <a:r>
              <a:rPr lang="zh-CN" altLang="en-US" sz="2200" dirty="0">
                <a:solidFill>
                  <a:schemeClr val="tx1"/>
                </a:solidFill>
              </a:rPr>
              <a:t>获取根结点</a:t>
            </a:r>
            <a:endParaRPr lang="zh-CN" altLang="en-US" sz="2200" dirty="0">
              <a:solidFill>
                <a:schemeClr val="tx1"/>
              </a:solidFill>
            </a:endParaRPr>
          </a:p>
          <a:p>
            <a:r>
              <a:rPr lang="zh-CN" altLang="en-US" sz="2000" dirty="0"/>
              <a:t>	</a:t>
            </a:r>
            <a:endParaRPr lang="zh-CN" altLang="en-US" sz="2000" dirty="0"/>
          </a:p>
        </p:txBody>
      </p:sp>
      <p:grpSp>
        <p:nvGrpSpPr>
          <p:cNvPr id="31" name="组合 42"/>
          <p:cNvGrpSpPr/>
          <p:nvPr/>
        </p:nvGrpSpPr>
        <p:grpSpPr>
          <a:xfrm>
            <a:off x="549002" y="555626"/>
            <a:ext cx="2768964" cy="876848"/>
            <a:chOff x="326687" y="247818"/>
            <a:chExt cx="4861582" cy="725466"/>
          </a:xfrm>
        </p:grpSpPr>
        <p:sp>
          <p:nvSpPr>
            <p:cNvPr id="32" name="文本框 44"/>
            <p:cNvSpPr txBox="1"/>
            <p:nvPr/>
          </p:nvSpPr>
          <p:spPr bwMode="auto">
            <a:xfrm>
              <a:off x="1485427" y="404506"/>
              <a:ext cx="3261655"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二叉链表</a:t>
              </a:r>
              <a:endParaRPr lang="zh-CN" altLang="en-US" sz="2400" kern="0" dirty="0">
                <a:solidFill>
                  <a:srgbClr val="0070C0"/>
                </a:solidFill>
                <a:latin typeface="+mn-ea"/>
              </a:endParaRPr>
            </a:p>
          </p:txBody>
        </p:sp>
        <p:grpSp>
          <p:nvGrpSpPr>
            <p:cNvPr id="33" name="组合 45"/>
            <p:cNvGrpSpPr/>
            <p:nvPr/>
          </p:nvGrpSpPr>
          <p:grpSpPr>
            <a:xfrm>
              <a:off x="326687" y="247818"/>
              <a:ext cx="4861582" cy="725466"/>
              <a:chOff x="326687" y="247818"/>
              <a:chExt cx="4861582" cy="725466"/>
            </a:xfrm>
          </p:grpSpPr>
          <p:grpSp>
            <p:nvGrpSpPr>
              <p:cNvPr id="34" name="组合 46"/>
              <p:cNvGrpSpPr/>
              <p:nvPr/>
            </p:nvGrpSpPr>
            <p:grpSpPr>
              <a:xfrm>
                <a:off x="349799" y="247818"/>
                <a:ext cx="4791980" cy="261575"/>
                <a:chOff x="349799" y="247818"/>
                <a:chExt cx="4791980" cy="261575"/>
              </a:xfrm>
            </p:grpSpPr>
            <p:cxnSp>
              <p:nvCxnSpPr>
                <p:cNvPr id="49"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54"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5" name="组合 51"/>
              <p:cNvGrpSpPr/>
              <p:nvPr/>
            </p:nvGrpSpPr>
            <p:grpSpPr>
              <a:xfrm>
                <a:off x="349799" y="711709"/>
                <a:ext cx="4815092" cy="261575"/>
                <a:chOff x="358852" y="925118"/>
                <a:chExt cx="4815092" cy="261575"/>
              </a:xfrm>
            </p:grpSpPr>
            <p:cxnSp>
              <p:nvCxnSpPr>
                <p:cNvPr id="42"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48"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6" name="组合 52"/>
              <p:cNvGrpSpPr/>
              <p:nvPr/>
            </p:nvGrpSpPr>
            <p:grpSpPr>
              <a:xfrm>
                <a:off x="5138963" y="489126"/>
                <a:ext cx="49306" cy="329693"/>
                <a:chOff x="5138963" y="489126"/>
                <a:chExt cx="49306" cy="329693"/>
              </a:xfrm>
            </p:grpSpPr>
            <p:sp>
              <p:nvSpPr>
                <p:cNvPr id="40"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1"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7" name="组合 53"/>
              <p:cNvGrpSpPr/>
              <p:nvPr/>
            </p:nvGrpSpPr>
            <p:grpSpPr>
              <a:xfrm>
                <a:off x="326687" y="399838"/>
                <a:ext cx="49306" cy="329693"/>
                <a:chOff x="5138963" y="489126"/>
                <a:chExt cx="49306" cy="329693"/>
              </a:xfrm>
            </p:grpSpPr>
            <p:sp>
              <p:nvSpPr>
                <p:cNvPr id="38"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27" name="组合 32"/>
          <p:cNvGrpSpPr/>
          <p:nvPr/>
        </p:nvGrpSpPr>
        <p:grpSpPr>
          <a:xfrm>
            <a:off x="3200075" y="1078263"/>
            <a:ext cx="8042691" cy="5492866"/>
            <a:chOff x="1584402" y="1972857"/>
            <a:chExt cx="9062674" cy="3701089"/>
          </a:xfrm>
        </p:grpSpPr>
        <p:grpSp>
          <p:nvGrpSpPr>
            <p:cNvPr id="28" name="组合 33"/>
            <p:cNvGrpSpPr/>
            <p:nvPr/>
          </p:nvGrpSpPr>
          <p:grpSpPr>
            <a:xfrm>
              <a:off x="1584402" y="3589771"/>
              <a:ext cx="9062674" cy="2084175"/>
              <a:chOff x="1584402" y="3589771"/>
              <a:chExt cx="9062674" cy="2084175"/>
            </a:xfrm>
          </p:grpSpPr>
          <p:sp>
            <p:nvSpPr>
              <p:cNvPr id="63"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梯形 45"/>
              <p:cNvSpPr/>
              <p:nvPr/>
            </p:nvSpPr>
            <p:spPr>
              <a:xfrm flipV="1">
                <a:off x="2795159" y="5595578"/>
                <a:ext cx="851792" cy="78368"/>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梯形 4"/>
              <p:cNvSpPr/>
              <p:nvPr/>
            </p:nvSpPr>
            <p:spPr>
              <a:xfrm rot="3282160"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8"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34"/>
            <p:cNvGrpSpPr/>
            <p:nvPr/>
          </p:nvGrpSpPr>
          <p:grpSpPr>
            <a:xfrm flipH="1" flipV="1">
              <a:off x="1584402" y="1972857"/>
              <a:ext cx="9062674" cy="2068101"/>
              <a:chOff x="1584402" y="3589771"/>
              <a:chExt cx="9062674" cy="2068101"/>
            </a:xfrm>
          </p:grpSpPr>
          <p:sp>
            <p:nvSpPr>
              <p:cNvPr id="30" name="任意多边形: 形状 3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梯形 36"/>
              <p:cNvSpPr/>
              <p:nvPr/>
            </p:nvSpPr>
            <p:spPr>
              <a:xfrm flipV="1">
                <a:off x="2795161" y="5595578"/>
                <a:ext cx="851792" cy="62294"/>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4"/>
              <p:cNvSpPr/>
              <p:nvPr/>
            </p:nvSpPr>
            <p:spPr>
              <a:xfrm rot="3397751"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8"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9"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4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wipe(up)">
                                      <p:cBhvr>
                                        <p:cTn id="15"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内容占位符 2"/>
          <p:cNvSpPr txBox="1"/>
          <p:nvPr/>
        </p:nvSpPr>
        <p:spPr>
          <a:xfrm>
            <a:off x="1544057" y="2341190"/>
            <a:ext cx="9254574" cy="4655446"/>
          </a:xfrm>
          <a:prstGeom prst="rect">
            <a:avLst/>
          </a:prstGeom>
          <a:noFill/>
        </p:spPr>
        <p:txBody>
          <a:bodyPr vert="horz" lIns="91440" tIns="45720" rIns="91440" bIns="45720" rtlCol="0">
            <a:noAutofit/>
          </a:bodyPr>
          <a:lstStyle>
            <a:defPPr>
              <a:defRPr lang="zh-CN"/>
            </a:defPPr>
            <a:lvl1pPr marL="452755" indent="-452755">
              <a:lnSpc>
                <a:spcPct val="110000"/>
              </a:lnSpc>
              <a:spcBef>
                <a:spcPts val="600"/>
              </a:spcBef>
              <a:buClr>
                <a:srgbClr val="7030A0"/>
              </a:buClr>
              <a:buFont typeface="Arial" panose="020B0604020202020204" pitchFamily="34" charset="0"/>
              <a:buNone/>
              <a:defRPr>
                <a:solidFill>
                  <a:srgbClr val="44546A"/>
                </a:solidFill>
                <a:latin typeface="Times New Roman" panose="02020603050405020304" pitchFamily="18"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100000"/>
              </a:lnSpc>
            </a:pPr>
            <a:r>
              <a:rPr lang="zh-CN" altLang="en-US" sz="2000" dirty="0"/>
              <a:t>	</a:t>
            </a:r>
            <a:r>
              <a:rPr lang="en-US" altLang="zh-CN" sz="2200" dirty="0">
                <a:solidFill>
                  <a:schemeClr val="tx1"/>
                </a:solidFill>
              </a:rPr>
              <a:t>// </a:t>
            </a:r>
            <a:r>
              <a:rPr lang="zh-CN" altLang="en-US" sz="2200" dirty="0">
                <a:solidFill>
                  <a:schemeClr val="tx1"/>
                </a:solidFill>
              </a:rPr>
              <a:t>将一个结点作为指定结点的左孩子插入</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InsertLeftChild</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const T &amp;x);</a:t>
            </a:r>
            <a:endParaRPr lang="en-US" altLang="zh-CN" sz="2200" dirty="0">
              <a:solidFill>
                <a:schemeClr val="tx1"/>
              </a:solidFill>
            </a:endParaRPr>
          </a:p>
          <a:p>
            <a:pPr>
              <a:lnSpc>
                <a:spcPct val="100000"/>
              </a:lnSpc>
            </a:pPr>
            <a:r>
              <a:rPr lang="en-US" altLang="zh-CN" sz="2200" dirty="0">
                <a:solidFill>
                  <a:schemeClr val="tx1"/>
                </a:solidFill>
              </a:rPr>
              <a:t>	// </a:t>
            </a:r>
            <a:r>
              <a:rPr lang="zh-CN" altLang="en-US" sz="2200" dirty="0">
                <a:solidFill>
                  <a:schemeClr val="tx1"/>
                </a:solidFill>
              </a:rPr>
              <a:t>将一个结点作为指定结点的右孩子插入</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InsertRightChild</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const T &amp;x);</a:t>
            </a:r>
            <a:endParaRPr lang="en-US" altLang="zh-CN" sz="2200" dirty="0">
              <a:solidFill>
                <a:schemeClr val="tx1"/>
              </a:solidFill>
            </a:endParaRPr>
          </a:p>
          <a:p>
            <a:pPr>
              <a:lnSpc>
                <a:spcPct val="100000"/>
              </a:lnSpc>
            </a:pPr>
            <a:r>
              <a:rPr lang="en-US" altLang="zh-CN" sz="2200" dirty="0">
                <a:solidFill>
                  <a:schemeClr val="tx1"/>
                </a:solidFill>
              </a:rPr>
              <a:t>	// </a:t>
            </a:r>
            <a:r>
              <a:rPr lang="zh-CN" altLang="en-US" sz="2200" dirty="0">
                <a:solidFill>
                  <a:schemeClr val="tx1"/>
                </a:solidFill>
              </a:rPr>
              <a:t>修改指定结点的元素值</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bool </a:t>
            </a:r>
            <a:r>
              <a:rPr lang="en-US" altLang="zh-CN" sz="2200" dirty="0" err="1">
                <a:solidFill>
                  <a:schemeClr val="tx1"/>
                </a:solidFill>
              </a:rPr>
              <a:t>ModifyNodeValue</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const T &amp;x);</a:t>
            </a:r>
            <a:endParaRPr lang="en-US" altLang="zh-CN" sz="2200" dirty="0">
              <a:solidFill>
                <a:schemeClr val="tx1"/>
              </a:solidFill>
            </a:endParaRPr>
          </a:p>
          <a:p>
            <a:pPr>
              <a:lnSpc>
                <a:spcPct val="100000"/>
              </a:lnSpc>
            </a:pPr>
            <a:r>
              <a:rPr lang="en-US" altLang="zh-CN" sz="2200" dirty="0">
                <a:solidFill>
                  <a:schemeClr val="tx1"/>
                </a:solidFill>
              </a:rPr>
              <a:t>	// </a:t>
            </a:r>
            <a:r>
              <a:rPr lang="zh-CN" altLang="en-US" sz="2200" dirty="0">
                <a:solidFill>
                  <a:schemeClr val="tx1"/>
                </a:solidFill>
              </a:rPr>
              <a:t>获取指定结点的元素值</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bool </a:t>
            </a:r>
            <a:r>
              <a:rPr lang="en-US" altLang="zh-CN" sz="2200" dirty="0" err="1">
                <a:solidFill>
                  <a:schemeClr val="tx1"/>
                </a:solidFill>
              </a:rPr>
              <a:t>GetNodeValue</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T &amp;x);</a:t>
            </a:r>
            <a:endParaRPr lang="en-US" altLang="zh-CN" sz="2200" dirty="0">
              <a:solidFill>
                <a:schemeClr val="tx1"/>
              </a:solidFill>
            </a:endParaRPr>
          </a:p>
        </p:txBody>
      </p:sp>
      <p:grpSp>
        <p:nvGrpSpPr>
          <p:cNvPr id="31" name="组合 42"/>
          <p:cNvGrpSpPr/>
          <p:nvPr/>
        </p:nvGrpSpPr>
        <p:grpSpPr>
          <a:xfrm>
            <a:off x="549002" y="555626"/>
            <a:ext cx="2768964" cy="876848"/>
            <a:chOff x="326687" y="247818"/>
            <a:chExt cx="4861582" cy="725466"/>
          </a:xfrm>
        </p:grpSpPr>
        <p:sp>
          <p:nvSpPr>
            <p:cNvPr id="32" name="文本框 44"/>
            <p:cNvSpPr txBox="1"/>
            <p:nvPr/>
          </p:nvSpPr>
          <p:spPr bwMode="auto">
            <a:xfrm>
              <a:off x="1485427" y="404506"/>
              <a:ext cx="3261655"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二叉链表</a:t>
              </a:r>
              <a:endParaRPr lang="zh-CN" altLang="en-US" sz="2400" kern="0" dirty="0">
                <a:solidFill>
                  <a:srgbClr val="0070C0"/>
                </a:solidFill>
                <a:latin typeface="+mn-ea"/>
              </a:endParaRPr>
            </a:p>
          </p:txBody>
        </p:sp>
        <p:grpSp>
          <p:nvGrpSpPr>
            <p:cNvPr id="33" name="组合 45"/>
            <p:cNvGrpSpPr/>
            <p:nvPr/>
          </p:nvGrpSpPr>
          <p:grpSpPr>
            <a:xfrm>
              <a:off x="326687" y="247818"/>
              <a:ext cx="4861582" cy="725466"/>
              <a:chOff x="326687" y="247818"/>
              <a:chExt cx="4861582" cy="725466"/>
            </a:xfrm>
          </p:grpSpPr>
          <p:grpSp>
            <p:nvGrpSpPr>
              <p:cNvPr id="34" name="组合 46"/>
              <p:cNvGrpSpPr/>
              <p:nvPr/>
            </p:nvGrpSpPr>
            <p:grpSpPr>
              <a:xfrm>
                <a:off x="349799" y="247818"/>
                <a:ext cx="4791980" cy="261575"/>
                <a:chOff x="349799" y="247818"/>
                <a:chExt cx="4791980" cy="261575"/>
              </a:xfrm>
            </p:grpSpPr>
            <p:cxnSp>
              <p:nvCxnSpPr>
                <p:cNvPr id="49"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54"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5" name="组合 51"/>
              <p:cNvGrpSpPr/>
              <p:nvPr/>
            </p:nvGrpSpPr>
            <p:grpSpPr>
              <a:xfrm>
                <a:off x="349799" y="711709"/>
                <a:ext cx="4815092" cy="261575"/>
                <a:chOff x="358852" y="925118"/>
                <a:chExt cx="4815092" cy="261575"/>
              </a:xfrm>
            </p:grpSpPr>
            <p:cxnSp>
              <p:nvCxnSpPr>
                <p:cNvPr id="42"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48"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6" name="组合 52"/>
              <p:cNvGrpSpPr/>
              <p:nvPr/>
            </p:nvGrpSpPr>
            <p:grpSpPr>
              <a:xfrm>
                <a:off x="5138963" y="489126"/>
                <a:ext cx="49306" cy="329693"/>
                <a:chOff x="5138963" y="489126"/>
                <a:chExt cx="49306" cy="329693"/>
              </a:xfrm>
            </p:grpSpPr>
            <p:sp>
              <p:nvSpPr>
                <p:cNvPr id="40"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1"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7" name="组合 53"/>
              <p:cNvGrpSpPr/>
              <p:nvPr/>
            </p:nvGrpSpPr>
            <p:grpSpPr>
              <a:xfrm>
                <a:off x="326687" y="399838"/>
                <a:ext cx="49306" cy="329693"/>
                <a:chOff x="5138963" y="489126"/>
                <a:chExt cx="49306" cy="329693"/>
              </a:xfrm>
            </p:grpSpPr>
            <p:sp>
              <p:nvSpPr>
                <p:cNvPr id="38"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27" name="组合 32"/>
          <p:cNvGrpSpPr/>
          <p:nvPr/>
        </p:nvGrpSpPr>
        <p:grpSpPr>
          <a:xfrm>
            <a:off x="1558835" y="1624174"/>
            <a:ext cx="9379132" cy="4713023"/>
            <a:chOff x="1584402" y="1903846"/>
            <a:chExt cx="9062674" cy="3823037"/>
          </a:xfrm>
        </p:grpSpPr>
        <p:grpSp>
          <p:nvGrpSpPr>
            <p:cNvPr id="28" name="组合 33"/>
            <p:cNvGrpSpPr/>
            <p:nvPr/>
          </p:nvGrpSpPr>
          <p:grpSpPr>
            <a:xfrm>
              <a:off x="1584402" y="3589771"/>
              <a:ext cx="9062674" cy="2137112"/>
              <a:chOff x="1584402" y="3589771"/>
              <a:chExt cx="9062674" cy="2137112"/>
            </a:xfrm>
          </p:grpSpPr>
          <p:sp>
            <p:nvSpPr>
              <p:cNvPr id="63"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梯形 4"/>
              <p:cNvSpPr/>
              <p:nvPr/>
            </p:nvSpPr>
            <p:spPr>
              <a:xfrm rot="3282160"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8"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34"/>
            <p:cNvGrpSpPr/>
            <p:nvPr/>
          </p:nvGrpSpPr>
          <p:grpSpPr>
            <a:xfrm flipH="1" flipV="1">
              <a:off x="1584402" y="1903846"/>
              <a:ext cx="9062674" cy="2137112"/>
              <a:chOff x="1584402" y="3589771"/>
              <a:chExt cx="9062674" cy="2137112"/>
            </a:xfrm>
          </p:grpSpPr>
          <p:sp>
            <p:nvSpPr>
              <p:cNvPr id="30" name="任意多边形: 形状 3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梯形 3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4"/>
              <p:cNvSpPr/>
              <p:nvPr/>
            </p:nvSpPr>
            <p:spPr>
              <a:xfrm rot="3397751"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9"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4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wipe(up)">
                                      <p:cBhvr>
                                        <p:cTn id="15"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内容占位符 2"/>
          <p:cNvSpPr txBox="1"/>
          <p:nvPr/>
        </p:nvSpPr>
        <p:spPr>
          <a:xfrm>
            <a:off x="760408" y="1729497"/>
            <a:ext cx="10356648" cy="4554337"/>
          </a:xfrm>
          <a:prstGeom prst="rect">
            <a:avLst/>
          </a:prstGeom>
          <a:noFill/>
        </p:spPr>
        <p:txBody>
          <a:bodyPr vert="horz" lIns="91440" tIns="45720" rIns="91440" bIns="45720" rtlCol="0">
            <a:noAutofit/>
          </a:bodyPr>
          <a:lstStyle>
            <a:defPPr>
              <a:defRPr lang="zh-CN"/>
            </a:defPPr>
            <a:lvl1pPr marL="452755" indent="-452755">
              <a:lnSpc>
                <a:spcPct val="110000"/>
              </a:lnSpc>
              <a:spcBef>
                <a:spcPts val="600"/>
              </a:spcBef>
              <a:buClr>
                <a:srgbClr val="7030A0"/>
              </a:buClr>
              <a:buFont typeface="Arial" panose="020B0604020202020204" pitchFamily="34" charset="0"/>
              <a:buNone/>
              <a:defRPr>
                <a:solidFill>
                  <a:srgbClr val="44546A"/>
                </a:solidFill>
                <a:latin typeface="Times New Roman" panose="02020603050405020304" pitchFamily="18"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100000"/>
              </a:lnSpc>
            </a:pPr>
            <a:r>
              <a:rPr lang="zh-CN" altLang="en-US" sz="2200" dirty="0">
                <a:solidFill>
                  <a:schemeClr val="tx1"/>
                </a:solidFill>
              </a:rPr>
              <a:t>	</a:t>
            </a:r>
            <a:r>
              <a:rPr lang="en-US" altLang="zh-CN" sz="2200" dirty="0">
                <a:solidFill>
                  <a:schemeClr val="tx1"/>
                </a:solidFill>
              </a:rPr>
              <a:t>// </a:t>
            </a:r>
            <a:r>
              <a:rPr lang="zh-CN" altLang="en-US" sz="2200" dirty="0">
                <a:solidFill>
                  <a:schemeClr val="tx1"/>
                </a:solidFill>
              </a:rPr>
              <a:t>获取指定结点的左孩子结点</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GetLeftChild</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a:t>
            </a:r>
            <a:endParaRPr lang="en-US" altLang="zh-CN" sz="2200" dirty="0">
              <a:solidFill>
                <a:schemeClr val="tx1"/>
              </a:solidFill>
            </a:endParaRPr>
          </a:p>
          <a:p>
            <a:pPr>
              <a:lnSpc>
                <a:spcPct val="100000"/>
              </a:lnSpc>
            </a:pPr>
            <a:r>
              <a:rPr lang="en-US" altLang="zh-CN" sz="2200" dirty="0">
                <a:solidFill>
                  <a:schemeClr val="tx1"/>
                </a:solidFill>
              </a:rPr>
              <a:t>	// </a:t>
            </a:r>
            <a:r>
              <a:rPr lang="zh-CN" altLang="en-US" sz="2200" dirty="0">
                <a:solidFill>
                  <a:schemeClr val="tx1"/>
                </a:solidFill>
              </a:rPr>
              <a:t>获取指定结点的右孩子结点</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GetRightChild</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void </a:t>
            </a:r>
            <a:r>
              <a:rPr lang="en-US" altLang="zh-CN" sz="2200" dirty="0" err="1">
                <a:solidFill>
                  <a:schemeClr val="tx1"/>
                </a:solidFill>
              </a:rPr>
              <a:t>PreOrderTraverse</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 </a:t>
            </a:r>
            <a:r>
              <a:rPr lang="zh-CN" altLang="en-US" sz="2200" dirty="0">
                <a:solidFill>
                  <a:schemeClr val="tx1"/>
                </a:solidFill>
              </a:rPr>
              <a:t>按递归方式先序遍历</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void </a:t>
            </a:r>
            <a:r>
              <a:rPr lang="en-US" altLang="zh-CN" sz="2200" dirty="0" err="1">
                <a:solidFill>
                  <a:schemeClr val="tx1"/>
                </a:solidFill>
              </a:rPr>
              <a:t>InOrderTraverse</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 </a:t>
            </a:r>
            <a:r>
              <a:rPr lang="zh-CN" altLang="en-US" sz="2200" dirty="0">
                <a:solidFill>
                  <a:schemeClr val="tx1"/>
                </a:solidFill>
              </a:rPr>
              <a:t>按递归方式中序遍历</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void </a:t>
            </a:r>
            <a:r>
              <a:rPr lang="en-US" altLang="zh-CN" sz="2200" dirty="0" err="1">
                <a:solidFill>
                  <a:schemeClr val="tx1"/>
                </a:solidFill>
              </a:rPr>
              <a:t>PostOrderTraverse</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 </a:t>
            </a:r>
            <a:r>
              <a:rPr lang="zh-CN" altLang="en-US" sz="2200" dirty="0">
                <a:solidFill>
                  <a:schemeClr val="tx1"/>
                </a:solidFill>
              </a:rPr>
              <a:t>按递归方式后序遍历</a:t>
            </a:r>
            <a:endParaRPr lang="en-US" altLang="zh-CN" sz="2200" dirty="0">
              <a:solidFill>
                <a:schemeClr val="tx1"/>
              </a:solidFill>
            </a:endParaRPr>
          </a:p>
          <a:p>
            <a:pPr>
              <a:lnSpc>
                <a:spcPct val="100000"/>
              </a:lnSpc>
            </a:pPr>
            <a:r>
              <a:rPr lang="en-US" altLang="zh-CN" sz="2200" dirty="0">
                <a:solidFill>
                  <a:schemeClr val="tx1"/>
                </a:solidFill>
              </a:rPr>
              <a:t>	void </a:t>
            </a:r>
            <a:r>
              <a:rPr lang="en-US" altLang="zh-CN" sz="2200" dirty="0" err="1">
                <a:solidFill>
                  <a:schemeClr val="tx1"/>
                </a:solidFill>
              </a:rPr>
              <a:t>PreOrderTraverse</a:t>
            </a:r>
            <a:r>
              <a:rPr lang="en-US" altLang="zh-CN" sz="2200" dirty="0">
                <a:solidFill>
                  <a:schemeClr val="tx1"/>
                </a:solidFill>
              </a:rPr>
              <a:t>();	// </a:t>
            </a:r>
            <a:r>
              <a:rPr lang="zh-CN" altLang="en-US" sz="2200" dirty="0">
                <a:solidFill>
                  <a:schemeClr val="tx1"/>
                </a:solidFill>
              </a:rPr>
              <a:t>按非递归方式先序遍历</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void </a:t>
            </a:r>
            <a:r>
              <a:rPr lang="en-US" altLang="zh-CN" sz="2200" dirty="0" err="1">
                <a:solidFill>
                  <a:schemeClr val="tx1"/>
                </a:solidFill>
              </a:rPr>
              <a:t>InOrderTraverse</a:t>
            </a:r>
            <a:r>
              <a:rPr lang="en-US" altLang="zh-CN" sz="2200" dirty="0">
                <a:solidFill>
                  <a:schemeClr val="tx1"/>
                </a:solidFill>
              </a:rPr>
              <a:t>();	// </a:t>
            </a:r>
            <a:r>
              <a:rPr lang="zh-CN" altLang="en-US" sz="2200" dirty="0">
                <a:solidFill>
                  <a:schemeClr val="tx1"/>
                </a:solidFill>
              </a:rPr>
              <a:t>按非递归方式中序遍历</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void </a:t>
            </a:r>
            <a:r>
              <a:rPr lang="en-US" altLang="zh-CN" sz="2200" dirty="0" err="1">
                <a:solidFill>
                  <a:schemeClr val="tx1"/>
                </a:solidFill>
              </a:rPr>
              <a:t>PostOrderTraverse</a:t>
            </a:r>
            <a:r>
              <a:rPr lang="en-US" altLang="zh-CN" sz="2200" dirty="0">
                <a:solidFill>
                  <a:schemeClr val="tx1"/>
                </a:solidFill>
              </a:rPr>
              <a:t>();	// </a:t>
            </a:r>
            <a:r>
              <a:rPr lang="zh-CN" altLang="en-US" sz="2200" dirty="0">
                <a:solidFill>
                  <a:schemeClr val="tx1"/>
                </a:solidFill>
              </a:rPr>
              <a:t>按非递归方式后序遍历</a:t>
            </a:r>
            <a:endParaRPr lang="en-US" altLang="zh-CN" sz="2200" dirty="0">
              <a:solidFill>
                <a:schemeClr val="tx1"/>
              </a:solidFill>
            </a:endParaRPr>
          </a:p>
          <a:p>
            <a:pPr>
              <a:lnSpc>
                <a:spcPct val="100000"/>
              </a:lnSpc>
            </a:pPr>
            <a:r>
              <a:rPr lang="en-US" altLang="zh-CN" sz="2000" dirty="0"/>
              <a:t>	</a:t>
            </a:r>
            <a:r>
              <a:rPr lang="en-US" altLang="zh-CN" sz="2200" dirty="0">
                <a:solidFill>
                  <a:schemeClr val="tx1"/>
                </a:solidFill>
              </a:rPr>
              <a:t>void </a:t>
            </a:r>
            <a:r>
              <a:rPr lang="en-US" altLang="zh-CN" sz="2200" dirty="0" err="1">
                <a:solidFill>
                  <a:schemeClr val="tx1"/>
                </a:solidFill>
              </a:rPr>
              <a:t>LevelOrderTraverse</a:t>
            </a:r>
            <a:r>
              <a:rPr lang="en-US" altLang="zh-CN" sz="2200" dirty="0">
                <a:solidFill>
                  <a:schemeClr val="tx1"/>
                </a:solidFill>
              </a:rPr>
              <a:t>();	// </a:t>
            </a:r>
            <a:r>
              <a:rPr lang="zh-CN" altLang="en-US" sz="2200" dirty="0">
                <a:solidFill>
                  <a:schemeClr val="tx1"/>
                </a:solidFill>
              </a:rPr>
              <a:t>按非递归方式逐层遍历</a:t>
            </a:r>
            <a:endParaRPr lang="zh-CN" altLang="en-US" sz="2200" dirty="0">
              <a:solidFill>
                <a:schemeClr val="tx1"/>
              </a:solidFill>
            </a:endParaRPr>
          </a:p>
          <a:p>
            <a:pPr>
              <a:lnSpc>
                <a:spcPct val="100000"/>
              </a:lnSpc>
            </a:pPr>
            <a:endParaRPr lang="zh-CN" altLang="en-US" sz="2200" dirty="0">
              <a:solidFill>
                <a:schemeClr val="tx1"/>
              </a:solidFill>
            </a:endParaRPr>
          </a:p>
        </p:txBody>
      </p:sp>
      <p:grpSp>
        <p:nvGrpSpPr>
          <p:cNvPr id="31" name="组合 42"/>
          <p:cNvGrpSpPr/>
          <p:nvPr/>
        </p:nvGrpSpPr>
        <p:grpSpPr>
          <a:xfrm>
            <a:off x="549002" y="555626"/>
            <a:ext cx="2768964" cy="876848"/>
            <a:chOff x="326687" y="247818"/>
            <a:chExt cx="4861582" cy="725466"/>
          </a:xfrm>
        </p:grpSpPr>
        <p:sp>
          <p:nvSpPr>
            <p:cNvPr id="32" name="文本框 44"/>
            <p:cNvSpPr txBox="1"/>
            <p:nvPr/>
          </p:nvSpPr>
          <p:spPr bwMode="auto">
            <a:xfrm>
              <a:off x="1485427" y="404506"/>
              <a:ext cx="3261655"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二叉链表</a:t>
              </a:r>
              <a:endParaRPr lang="zh-CN" altLang="en-US" sz="2400" kern="0" dirty="0">
                <a:solidFill>
                  <a:srgbClr val="0070C0"/>
                </a:solidFill>
                <a:latin typeface="+mn-ea"/>
              </a:endParaRPr>
            </a:p>
          </p:txBody>
        </p:sp>
        <p:grpSp>
          <p:nvGrpSpPr>
            <p:cNvPr id="33" name="组合 45"/>
            <p:cNvGrpSpPr/>
            <p:nvPr/>
          </p:nvGrpSpPr>
          <p:grpSpPr>
            <a:xfrm>
              <a:off x="326687" y="247818"/>
              <a:ext cx="4861582" cy="725466"/>
              <a:chOff x="326687" y="247818"/>
              <a:chExt cx="4861582" cy="725466"/>
            </a:xfrm>
          </p:grpSpPr>
          <p:grpSp>
            <p:nvGrpSpPr>
              <p:cNvPr id="34" name="组合 46"/>
              <p:cNvGrpSpPr/>
              <p:nvPr/>
            </p:nvGrpSpPr>
            <p:grpSpPr>
              <a:xfrm>
                <a:off x="349799" y="247818"/>
                <a:ext cx="4791980" cy="261575"/>
                <a:chOff x="349799" y="247818"/>
                <a:chExt cx="4791980" cy="261575"/>
              </a:xfrm>
            </p:grpSpPr>
            <p:cxnSp>
              <p:nvCxnSpPr>
                <p:cNvPr id="49"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54"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5" name="组合 51"/>
              <p:cNvGrpSpPr/>
              <p:nvPr/>
            </p:nvGrpSpPr>
            <p:grpSpPr>
              <a:xfrm>
                <a:off x="349799" y="711709"/>
                <a:ext cx="4815092" cy="261575"/>
                <a:chOff x="358852" y="925118"/>
                <a:chExt cx="4815092" cy="261575"/>
              </a:xfrm>
            </p:grpSpPr>
            <p:cxnSp>
              <p:nvCxnSpPr>
                <p:cNvPr id="42"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48"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6" name="组合 52"/>
              <p:cNvGrpSpPr/>
              <p:nvPr/>
            </p:nvGrpSpPr>
            <p:grpSpPr>
              <a:xfrm>
                <a:off x="5138963" y="489126"/>
                <a:ext cx="49306" cy="329693"/>
                <a:chOff x="5138963" y="489126"/>
                <a:chExt cx="49306" cy="329693"/>
              </a:xfrm>
            </p:grpSpPr>
            <p:sp>
              <p:nvSpPr>
                <p:cNvPr id="40"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1"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7" name="组合 53"/>
              <p:cNvGrpSpPr/>
              <p:nvPr/>
            </p:nvGrpSpPr>
            <p:grpSpPr>
              <a:xfrm>
                <a:off x="326687" y="399838"/>
                <a:ext cx="49306" cy="329693"/>
                <a:chOff x="5138963" y="489126"/>
                <a:chExt cx="49306" cy="329693"/>
              </a:xfrm>
            </p:grpSpPr>
            <p:sp>
              <p:nvSpPr>
                <p:cNvPr id="38"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27" name="组合 32"/>
          <p:cNvGrpSpPr/>
          <p:nvPr/>
        </p:nvGrpSpPr>
        <p:grpSpPr>
          <a:xfrm>
            <a:off x="744069" y="1430639"/>
            <a:ext cx="10577074" cy="5157995"/>
            <a:chOff x="1584402" y="1903846"/>
            <a:chExt cx="9062674" cy="3823037"/>
          </a:xfrm>
        </p:grpSpPr>
        <p:grpSp>
          <p:nvGrpSpPr>
            <p:cNvPr id="28" name="组合 33"/>
            <p:cNvGrpSpPr/>
            <p:nvPr/>
          </p:nvGrpSpPr>
          <p:grpSpPr>
            <a:xfrm>
              <a:off x="1584402" y="3589771"/>
              <a:ext cx="9062674" cy="2137112"/>
              <a:chOff x="1584402" y="3589771"/>
              <a:chExt cx="9062674" cy="2137112"/>
            </a:xfrm>
          </p:grpSpPr>
          <p:sp>
            <p:nvSpPr>
              <p:cNvPr id="63"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梯形 4"/>
              <p:cNvSpPr/>
              <p:nvPr/>
            </p:nvSpPr>
            <p:spPr>
              <a:xfrm rot="3282160"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8"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34"/>
            <p:cNvGrpSpPr/>
            <p:nvPr/>
          </p:nvGrpSpPr>
          <p:grpSpPr>
            <a:xfrm flipH="1" flipV="1">
              <a:off x="1584402" y="1903846"/>
              <a:ext cx="9062674" cy="2137112"/>
              <a:chOff x="1584402" y="3589771"/>
              <a:chExt cx="9062674" cy="2137112"/>
            </a:xfrm>
          </p:grpSpPr>
          <p:sp>
            <p:nvSpPr>
              <p:cNvPr id="30" name="任意多边形: 形状 3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梯形 3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4"/>
              <p:cNvSpPr/>
              <p:nvPr/>
            </p:nvSpPr>
            <p:spPr>
              <a:xfrm rot="3397751"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9"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4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wipe(up)">
                                      <p:cBhvr>
                                        <p:cTn id="15"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内容占位符 2"/>
          <p:cNvSpPr txBox="1"/>
          <p:nvPr/>
        </p:nvSpPr>
        <p:spPr>
          <a:xfrm>
            <a:off x="1926330" y="1759132"/>
            <a:ext cx="9123820" cy="4985908"/>
          </a:xfrm>
          <a:prstGeom prst="rect">
            <a:avLst/>
          </a:prstGeom>
          <a:noFill/>
        </p:spPr>
        <p:txBody>
          <a:bodyPr vert="horz" lIns="91440" tIns="45720" rIns="91440" bIns="45720" rtlCol="0">
            <a:normAutofit/>
          </a:bodyPr>
          <a:lstStyle>
            <a:defPPr>
              <a:defRPr lang="zh-CN"/>
            </a:defPPr>
            <a:lvl1pPr marL="452755" indent="-452755">
              <a:lnSpc>
                <a:spcPct val="110000"/>
              </a:lnSpc>
              <a:spcBef>
                <a:spcPts val="600"/>
              </a:spcBef>
              <a:buClr>
                <a:srgbClr val="7030A0"/>
              </a:buClr>
              <a:buFont typeface="Arial" panose="020B0604020202020204" pitchFamily="34" charset="0"/>
              <a:buNone/>
              <a:defRPr>
                <a:solidFill>
                  <a:srgbClr val="44546A"/>
                </a:solidFill>
                <a:latin typeface="Times New Roman" panose="02020603050405020304" pitchFamily="18"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100000"/>
              </a:lnSpc>
            </a:pPr>
            <a:r>
              <a:rPr lang="zh-CN" altLang="en-US" sz="2200" dirty="0">
                <a:solidFill>
                  <a:schemeClr val="tx1"/>
                </a:solidFill>
              </a:rPr>
              <a:t>	</a:t>
            </a:r>
            <a:r>
              <a:rPr lang="en-US" altLang="zh-CN" sz="2200" dirty="0">
                <a:solidFill>
                  <a:schemeClr val="tx1"/>
                </a:solidFill>
              </a:rPr>
              <a:t>// </a:t>
            </a:r>
            <a:r>
              <a:rPr lang="zh-CN" altLang="en-US" sz="2200" dirty="0">
                <a:solidFill>
                  <a:schemeClr val="tx1"/>
                </a:solidFill>
              </a:rPr>
              <a:t>按非递归方式获取指定结点的双亲结点</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GetParent</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a:t>
            </a:r>
            <a:endParaRPr lang="en-US" altLang="zh-CN" sz="2200" dirty="0">
              <a:solidFill>
                <a:schemeClr val="tx1"/>
              </a:solidFill>
            </a:endParaRPr>
          </a:p>
          <a:p>
            <a:pPr>
              <a:lnSpc>
                <a:spcPct val="100000"/>
              </a:lnSpc>
            </a:pPr>
            <a:r>
              <a:rPr lang="en-US" altLang="zh-CN" sz="2200" dirty="0">
                <a:solidFill>
                  <a:schemeClr val="tx1"/>
                </a:solidFill>
              </a:rPr>
              <a:t>	// </a:t>
            </a:r>
            <a:r>
              <a:rPr lang="zh-CN" altLang="en-US" sz="2200" dirty="0">
                <a:solidFill>
                  <a:schemeClr val="tx1"/>
                </a:solidFill>
              </a:rPr>
              <a:t>删除以指定结点为根的子树</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void </a:t>
            </a:r>
            <a:r>
              <a:rPr lang="en-US" altLang="zh-CN" sz="2200" dirty="0" err="1">
                <a:solidFill>
                  <a:schemeClr val="tx1"/>
                </a:solidFill>
              </a:rPr>
              <a:t>DeleteSubTree</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a:t>
            </a:r>
            <a:endParaRPr lang="en-US" altLang="zh-CN" sz="2200" dirty="0">
              <a:solidFill>
                <a:schemeClr val="tx1"/>
              </a:solidFill>
            </a:endParaRPr>
          </a:p>
          <a:p>
            <a:pPr>
              <a:lnSpc>
                <a:spcPct val="100000"/>
              </a:lnSpc>
            </a:pPr>
            <a:r>
              <a:rPr lang="en-US" altLang="zh-CN" sz="2200" dirty="0">
                <a:solidFill>
                  <a:schemeClr val="tx1"/>
                </a:solidFill>
              </a:rPr>
              <a:t>	// </a:t>
            </a:r>
            <a:r>
              <a:rPr lang="zh-CN" altLang="en-US" sz="2200" dirty="0">
                <a:solidFill>
                  <a:schemeClr val="tx1"/>
                </a:solidFill>
              </a:rPr>
              <a:t>由</a:t>
            </a:r>
            <a:r>
              <a:rPr lang="en-US" altLang="zh-CN" sz="2200" dirty="0" err="1">
                <a:solidFill>
                  <a:schemeClr val="tx1"/>
                </a:solidFill>
              </a:rPr>
              <a:t>DeleteSubTree</a:t>
            </a:r>
            <a:r>
              <a:rPr lang="zh-CN" altLang="en-US" sz="2200" dirty="0">
                <a:solidFill>
                  <a:schemeClr val="tx1"/>
                </a:solidFill>
              </a:rPr>
              <a:t>函数调用按非递归方式删除以指定结点为根的子树</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void </a:t>
            </a:r>
            <a:r>
              <a:rPr lang="en-US" altLang="zh-CN" sz="2200" dirty="0" err="1">
                <a:solidFill>
                  <a:schemeClr val="tx1"/>
                </a:solidFill>
              </a:rPr>
              <a:t>DeleteSubTreeNode</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a:t>
            </a:r>
            <a:endParaRPr lang="en-US" altLang="zh-CN" sz="2200" dirty="0">
              <a:solidFill>
                <a:schemeClr val="tx1"/>
              </a:solidFill>
            </a:endParaRPr>
          </a:p>
          <a:p>
            <a:pPr>
              <a:lnSpc>
                <a:spcPct val="100000"/>
              </a:lnSpc>
            </a:pPr>
            <a:r>
              <a:rPr lang="en-US" altLang="zh-CN" sz="2200" dirty="0">
                <a:solidFill>
                  <a:schemeClr val="tx1"/>
                </a:solidFill>
              </a:rPr>
              <a:t>	// </a:t>
            </a:r>
            <a:r>
              <a:rPr lang="zh-CN" altLang="en-US" sz="2200" dirty="0">
                <a:solidFill>
                  <a:schemeClr val="tx1"/>
                </a:solidFill>
              </a:rPr>
              <a:t>按非递归方式根据关键字查找结点</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SearchByKey</a:t>
            </a:r>
            <a:r>
              <a:rPr lang="en-US" altLang="zh-CN" sz="2200" dirty="0">
                <a:solidFill>
                  <a:schemeClr val="tx1"/>
                </a:solidFill>
              </a:rPr>
              <a:t>(const T &amp;x);</a:t>
            </a:r>
            <a:endParaRPr lang="en-US" altLang="zh-CN" sz="2200" dirty="0">
              <a:solidFill>
                <a:schemeClr val="tx1"/>
              </a:solidFill>
            </a:endParaRPr>
          </a:p>
          <a:p>
            <a:pPr>
              <a:lnSpc>
                <a:spcPct val="100000"/>
              </a:lnSpc>
            </a:pPr>
            <a:r>
              <a:rPr lang="en-US" altLang="zh-CN" sz="2200" dirty="0">
                <a:solidFill>
                  <a:schemeClr val="tx1"/>
                </a:solidFill>
              </a:rPr>
              <a:t>private:</a:t>
            </a:r>
            <a:endParaRPr lang="en-US" altLang="zh-CN" sz="2200" dirty="0">
              <a:solidFill>
                <a:schemeClr val="tx1"/>
              </a:solidFill>
            </a:endParaRPr>
          </a:p>
          <a:p>
            <a:pPr>
              <a:lnSpc>
                <a:spcPct val="100000"/>
              </a:lnSpc>
            </a:pPr>
            <a:r>
              <a:rPr lang="en-US" altLang="zh-CN" sz="2200" dirty="0">
                <a:solidFill>
                  <a:schemeClr val="tx1"/>
                </a:solidFill>
              </a:rPr>
              <a:t>	</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m_pRoot</a:t>
            </a:r>
            <a:r>
              <a:rPr lang="en-US" altLang="zh-CN" sz="2200" dirty="0">
                <a:solidFill>
                  <a:schemeClr val="tx1"/>
                </a:solidFill>
              </a:rPr>
              <a:t>;  //</a:t>
            </a:r>
            <a:r>
              <a:rPr lang="zh-CN" altLang="en-US" sz="2200" dirty="0">
                <a:solidFill>
                  <a:schemeClr val="tx1"/>
                </a:solidFill>
              </a:rPr>
              <a:t>指向根结点的指针</a:t>
            </a:r>
            <a:endParaRPr lang="zh-CN" altLang="en-US" sz="2200" dirty="0">
              <a:solidFill>
                <a:schemeClr val="tx1"/>
              </a:solidFill>
            </a:endParaRPr>
          </a:p>
          <a:p>
            <a:pPr>
              <a:lnSpc>
                <a:spcPct val="100000"/>
              </a:lnSpc>
            </a:pPr>
            <a:r>
              <a:rPr lang="en-US" altLang="zh-CN" sz="2200" dirty="0">
                <a:solidFill>
                  <a:schemeClr val="tx1"/>
                </a:solidFill>
              </a:rPr>
              <a:t>};</a:t>
            </a:r>
            <a:endParaRPr lang="en-US" altLang="zh-CN" sz="2200" dirty="0">
              <a:solidFill>
                <a:schemeClr val="tx1"/>
              </a:solidFill>
            </a:endParaRPr>
          </a:p>
        </p:txBody>
      </p:sp>
      <p:grpSp>
        <p:nvGrpSpPr>
          <p:cNvPr id="31" name="组合 42"/>
          <p:cNvGrpSpPr/>
          <p:nvPr/>
        </p:nvGrpSpPr>
        <p:grpSpPr>
          <a:xfrm>
            <a:off x="549002" y="555626"/>
            <a:ext cx="2768964" cy="876848"/>
            <a:chOff x="326687" y="247818"/>
            <a:chExt cx="4861582" cy="725466"/>
          </a:xfrm>
        </p:grpSpPr>
        <p:sp>
          <p:nvSpPr>
            <p:cNvPr id="32" name="文本框 44"/>
            <p:cNvSpPr txBox="1"/>
            <p:nvPr/>
          </p:nvSpPr>
          <p:spPr bwMode="auto">
            <a:xfrm>
              <a:off x="1485427" y="404506"/>
              <a:ext cx="3261655"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二叉链表</a:t>
              </a:r>
              <a:endParaRPr lang="zh-CN" altLang="en-US" sz="2400" kern="0" dirty="0">
                <a:solidFill>
                  <a:srgbClr val="0070C0"/>
                </a:solidFill>
                <a:latin typeface="+mn-ea"/>
              </a:endParaRPr>
            </a:p>
          </p:txBody>
        </p:sp>
        <p:grpSp>
          <p:nvGrpSpPr>
            <p:cNvPr id="33" name="组合 45"/>
            <p:cNvGrpSpPr/>
            <p:nvPr/>
          </p:nvGrpSpPr>
          <p:grpSpPr>
            <a:xfrm>
              <a:off x="326687" y="247818"/>
              <a:ext cx="4861582" cy="725466"/>
              <a:chOff x="326687" y="247818"/>
              <a:chExt cx="4861582" cy="725466"/>
            </a:xfrm>
          </p:grpSpPr>
          <p:grpSp>
            <p:nvGrpSpPr>
              <p:cNvPr id="34" name="组合 46"/>
              <p:cNvGrpSpPr/>
              <p:nvPr/>
            </p:nvGrpSpPr>
            <p:grpSpPr>
              <a:xfrm>
                <a:off x="349799" y="247818"/>
                <a:ext cx="4791980" cy="261575"/>
                <a:chOff x="349799" y="247818"/>
                <a:chExt cx="4791980" cy="261575"/>
              </a:xfrm>
            </p:grpSpPr>
            <p:cxnSp>
              <p:nvCxnSpPr>
                <p:cNvPr id="49"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54"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5" name="组合 51"/>
              <p:cNvGrpSpPr/>
              <p:nvPr/>
            </p:nvGrpSpPr>
            <p:grpSpPr>
              <a:xfrm>
                <a:off x="349799" y="711709"/>
                <a:ext cx="4815092" cy="261575"/>
                <a:chOff x="358852" y="925118"/>
                <a:chExt cx="4815092" cy="261575"/>
              </a:xfrm>
            </p:grpSpPr>
            <p:cxnSp>
              <p:nvCxnSpPr>
                <p:cNvPr id="42"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48"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6" name="组合 52"/>
              <p:cNvGrpSpPr/>
              <p:nvPr/>
            </p:nvGrpSpPr>
            <p:grpSpPr>
              <a:xfrm>
                <a:off x="5138963" y="489126"/>
                <a:ext cx="49306" cy="329693"/>
                <a:chOff x="5138963" y="489126"/>
                <a:chExt cx="49306" cy="329693"/>
              </a:xfrm>
            </p:grpSpPr>
            <p:sp>
              <p:nvSpPr>
                <p:cNvPr id="40"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1"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7" name="组合 53"/>
              <p:cNvGrpSpPr/>
              <p:nvPr/>
            </p:nvGrpSpPr>
            <p:grpSpPr>
              <a:xfrm>
                <a:off x="326687" y="399838"/>
                <a:ext cx="49306" cy="329693"/>
                <a:chOff x="5138963" y="489126"/>
                <a:chExt cx="49306" cy="329693"/>
              </a:xfrm>
            </p:grpSpPr>
            <p:sp>
              <p:nvSpPr>
                <p:cNvPr id="38"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27" name="组合 32"/>
          <p:cNvGrpSpPr/>
          <p:nvPr/>
        </p:nvGrpSpPr>
        <p:grpSpPr>
          <a:xfrm>
            <a:off x="1506069" y="1430639"/>
            <a:ext cx="9706217" cy="5157995"/>
            <a:chOff x="1584402" y="1903846"/>
            <a:chExt cx="9062674" cy="3823037"/>
          </a:xfrm>
        </p:grpSpPr>
        <p:grpSp>
          <p:nvGrpSpPr>
            <p:cNvPr id="28" name="组合 33"/>
            <p:cNvGrpSpPr/>
            <p:nvPr/>
          </p:nvGrpSpPr>
          <p:grpSpPr>
            <a:xfrm>
              <a:off x="1584402" y="3589771"/>
              <a:ext cx="9062674" cy="2137112"/>
              <a:chOff x="1584402" y="3589771"/>
              <a:chExt cx="9062674" cy="2137112"/>
            </a:xfrm>
          </p:grpSpPr>
          <p:sp>
            <p:nvSpPr>
              <p:cNvPr id="63"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梯形 4"/>
              <p:cNvSpPr/>
              <p:nvPr/>
            </p:nvSpPr>
            <p:spPr>
              <a:xfrm rot="3282160"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8"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34"/>
            <p:cNvGrpSpPr/>
            <p:nvPr/>
          </p:nvGrpSpPr>
          <p:grpSpPr>
            <a:xfrm flipH="1" flipV="1">
              <a:off x="1584402" y="1903846"/>
              <a:ext cx="9062674" cy="2137112"/>
              <a:chOff x="1584402" y="3589771"/>
              <a:chExt cx="9062674" cy="2137112"/>
            </a:xfrm>
          </p:grpSpPr>
          <p:sp>
            <p:nvSpPr>
              <p:cNvPr id="30" name="任意多边形: 形状 3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梯形 3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4"/>
              <p:cNvSpPr/>
              <p:nvPr/>
            </p:nvSpPr>
            <p:spPr>
              <a:xfrm rot="3397751"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9"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4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wipe(up)">
                                      <p:cBhvr>
                                        <p:cTn id="15"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36" name="组合 35"/>
          <p:cNvGrpSpPr/>
          <p:nvPr/>
        </p:nvGrpSpPr>
        <p:grpSpPr>
          <a:xfrm>
            <a:off x="1983070" y="1972462"/>
            <a:ext cx="8522156" cy="3757043"/>
            <a:chOff x="3072309" y="2913847"/>
            <a:chExt cx="5729288" cy="2416867"/>
          </a:xfrm>
        </p:grpSpPr>
        <p:sp>
          <p:nvSpPr>
            <p:cNvPr id="2" name="矩形 1"/>
            <p:cNvSpPr/>
            <p:nvPr/>
          </p:nvSpPr>
          <p:spPr>
            <a:xfrm>
              <a:off x="3511008" y="3035688"/>
              <a:ext cx="4938130" cy="2197683"/>
            </a:xfrm>
            <a:prstGeom prst="rect">
              <a:avLst/>
            </a:prstGeom>
          </p:spPr>
          <p:txBody>
            <a:bodyPr wrap="square">
              <a:spAutoFit/>
            </a:bodyPr>
            <a:lstStyle/>
            <a:p>
              <a:pPr algn="just">
                <a:lnSpc>
                  <a:spcPct val="150000"/>
                </a:lnSpc>
              </a:pPr>
              <a:r>
                <a:rPr lang="zh-CN" altLang="en-US" sz="2400" dirty="0">
                  <a:latin typeface="Times New Roman" panose="02020603050405020304" pitchFamily="18" charset="0"/>
                  <a:cs typeface="Times New Roman" panose="02020603050405020304" pitchFamily="18" charset="0"/>
                </a:rPr>
                <a:t>与顺序表示相比，链式表示需要在每个结点中增加额外的指针域来表示结点间的关系，空间利用率似乎更低。但</a:t>
              </a:r>
              <a:r>
                <a:rPr lang="zh-CN" altLang="en-US" sz="2400" dirty="0">
                  <a:solidFill>
                    <a:srgbClr val="0070C0"/>
                  </a:solidFill>
                  <a:latin typeface="Times New Roman" panose="02020603050405020304" pitchFamily="18" charset="0"/>
                  <a:cs typeface="Times New Roman" panose="02020603050405020304" pitchFamily="18" charset="0"/>
                </a:rPr>
                <a:t>在实际应用中，一个结点数据域所占据的空间一般要远大于指针域所占据的空间，所以即便有指针域的额外开销，链式表示通常也比顺序表示具有更高的空间利用率。 </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64" name="组合 63"/>
            <p:cNvGrpSpPr/>
            <p:nvPr/>
          </p:nvGrpSpPr>
          <p:grpSpPr>
            <a:xfrm>
              <a:off x="3072309" y="2913847"/>
              <a:ext cx="5729288" cy="2416867"/>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50" name="组合 42"/>
          <p:cNvGrpSpPr/>
          <p:nvPr/>
        </p:nvGrpSpPr>
        <p:grpSpPr>
          <a:xfrm>
            <a:off x="549001" y="555626"/>
            <a:ext cx="4040415" cy="1046509"/>
            <a:chOff x="326687" y="247818"/>
            <a:chExt cx="4861582" cy="865836"/>
          </a:xfrm>
        </p:grpSpPr>
        <p:sp>
          <p:nvSpPr>
            <p:cNvPr id="96" name="文本框 44"/>
            <p:cNvSpPr txBox="1"/>
            <p:nvPr/>
          </p:nvSpPr>
          <p:spPr bwMode="auto">
            <a:xfrm>
              <a:off x="1349200" y="426123"/>
              <a:ext cx="3261655" cy="687531"/>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二叉树的链式表示</a:t>
              </a:r>
              <a:endParaRPr lang="zh-CN" altLang="en-US" sz="2400" kern="0" dirty="0">
                <a:solidFill>
                  <a:srgbClr val="0070C0"/>
                </a:solidFill>
                <a:latin typeface="+mn-ea"/>
              </a:endParaRPr>
            </a:p>
          </p:txBody>
        </p:sp>
        <p:grpSp>
          <p:nvGrpSpPr>
            <p:cNvPr id="97" name="组合 45"/>
            <p:cNvGrpSpPr/>
            <p:nvPr/>
          </p:nvGrpSpPr>
          <p:grpSpPr>
            <a:xfrm>
              <a:off x="326687" y="247818"/>
              <a:ext cx="4861582" cy="725466"/>
              <a:chOff x="326687" y="247818"/>
              <a:chExt cx="4861582" cy="725466"/>
            </a:xfrm>
          </p:grpSpPr>
          <p:grpSp>
            <p:nvGrpSpPr>
              <p:cNvPr id="98" name="组合 46"/>
              <p:cNvGrpSpPr/>
              <p:nvPr/>
            </p:nvGrpSpPr>
            <p:grpSpPr>
              <a:xfrm>
                <a:off x="349799" y="247818"/>
                <a:ext cx="4791980" cy="261575"/>
                <a:chOff x="349799" y="247818"/>
                <a:chExt cx="4791980" cy="261575"/>
              </a:xfrm>
            </p:grpSpPr>
            <p:cxnSp>
              <p:nvCxnSpPr>
                <p:cNvPr id="113"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4"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5"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7"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18"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99" name="组合 51"/>
              <p:cNvGrpSpPr/>
              <p:nvPr/>
            </p:nvGrpSpPr>
            <p:grpSpPr>
              <a:xfrm>
                <a:off x="349799" y="711709"/>
                <a:ext cx="4815092" cy="261575"/>
                <a:chOff x="358852" y="925118"/>
                <a:chExt cx="4815092" cy="261575"/>
              </a:xfrm>
            </p:grpSpPr>
            <p:cxnSp>
              <p:nvCxnSpPr>
                <p:cNvPr id="106"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7"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9"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0"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1"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12"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0" name="组合 52"/>
              <p:cNvGrpSpPr/>
              <p:nvPr/>
            </p:nvGrpSpPr>
            <p:grpSpPr>
              <a:xfrm>
                <a:off x="5138963" y="489126"/>
                <a:ext cx="49306" cy="329693"/>
                <a:chOff x="5138963" y="489126"/>
                <a:chExt cx="49306" cy="329693"/>
              </a:xfrm>
            </p:grpSpPr>
            <p:sp>
              <p:nvSpPr>
                <p:cNvPr id="104"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05"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01" name="组合 53"/>
              <p:cNvGrpSpPr/>
              <p:nvPr/>
            </p:nvGrpSpPr>
            <p:grpSpPr>
              <a:xfrm>
                <a:off x="326687" y="399838"/>
                <a:ext cx="49306" cy="329693"/>
                <a:chOff x="5138963" y="489126"/>
                <a:chExt cx="49306" cy="329693"/>
              </a:xfrm>
            </p:grpSpPr>
            <p:sp>
              <p:nvSpPr>
                <p:cNvPr id="102"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03"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500"/>
                                        <p:tgtEl>
                                          <p:spTgt spid="5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wipe(left)">
                                      <p:cBhvr>
                                        <p:cTn id="1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2" name="矩形 1"/>
          <p:cNvSpPr/>
          <p:nvPr/>
        </p:nvSpPr>
        <p:spPr>
          <a:xfrm>
            <a:off x="2658203" y="2800023"/>
            <a:ext cx="7972713" cy="2677656"/>
          </a:xfrm>
          <a:prstGeom prst="rect">
            <a:avLst/>
          </a:prstGeom>
        </p:spPr>
        <p:txBody>
          <a:bodyPr wrap="square">
            <a:spAutoFit/>
          </a:bodyPr>
          <a:lstStyle/>
          <a:p>
            <a:pPr algn="just"/>
            <a:r>
              <a:rPr lang="en-US"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实现创建空二叉树</a:t>
            </a:r>
            <a:endParaRPr lang="zh-CN" altLang="en-US" sz="2400" dirty="0">
              <a:latin typeface="Times New Roman" panose="02020603050405020304" pitchFamily="18" charset="0"/>
              <a:cs typeface="Times New Roman" panose="02020603050405020304" pitchFamily="18" charset="0"/>
            </a:endParaRPr>
          </a:p>
          <a:p>
            <a:pPr algn="just"/>
            <a:r>
              <a:rPr lang="en-US" altLang="zh-CN" sz="2400" dirty="0">
                <a:latin typeface="Times New Roman" panose="02020603050405020304" pitchFamily="18" charset="0"/>
                <a:cs typeface="Times New Roman" panose="02020603050405020304" pitchFamily="18" charset="0"/>
              </a:rPr>
              <a:t>template&lt;class T&gt;</a:t>
            </a:r>
            <a:endParaRPr lang="en-US" altLang="zh-CN" sz="2400" dirty="0">
              <a:latin typeface="Times New Roman" panose="02020603050405020304" pitchFamily="18" charset="0"/>
              <a:cs typeface="Times New Roman" panose="02020603050405020304" pitchFamily="18" charset="0"/>
            </a:endParaRPr>
          </a:p>
          <a:p>
            <a:pPr algn="just"/>
            <a:r>
              <a:rPr lang="en-US" altLang="zh-CN" sz="2400" dirty="0" err="1">
                <a:latin typeface="Times New Roman" panose="02020603050405020304" pitchFamily="18" charset="0"/>
                <a:cs typeface="Times New Roman" panose="02020603050405020304" pitchFamily="18" charset="0"/>
              </a:rPr>
              <a:t>LinkedBinTree</a:t>
            </a:r>
            <a:r>
              <a:rPr lang="en-US" altLang="zh-CN" sz="2400" dirty="0">
                <a:latin typeface="Times New Roman" panose="02020603050405020304" pitchFamily="18" charset="0"/>
                <a:cs typeface="Times New Roman" panose="02020603050405020304" pitchFamily="18" charset="0"/>
              </a:rPr>
              <a:t>&lt;T&gt;::</a:t>
            </a:r>
            <a:r>
              <a:rPr lang="en-US" altLang="zh-CN" sz="2400" dirty="0" err="1">
                <a:latin typeface="Times New Roman" panose="02020603050405020304" pitchFamily="18" charset="0"/>
                <a:cs typeface="Times New Roman" panose="02020603050405020304" pitchFamily="18" charset="0"/>
              </a:rPr>
              <a:t>LinkedBinTree</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algn="just"/>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algn="just"/>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m_pRoot</a:t>
            </a:r>
            <a:r>
              <a:rPr lang="en-US" altLang="zh-CN" sz="2400" dirty="0">
                <a:latin typeface="Times New Roman" panose="02020603050405020304" pitchFamily="18" charset="0"/>
                <a:cs typeface="Times New Roman" panose="02020603050405020304" pitchFamily="18" charset="0"/>
              </a:rPr>
              <a:t> = NULL;	// </a:t>
            </a:r>
            <a:r>
              <a:rPr lang="zh-CN" altLang="en-US" sz="2400" dirty="0">
                <a:latin typeface="Times New Roman" panose="02020603050405020304" pitchFamily="18" charset="0"/>
                <a:cs typeface="Times New Roman" panose="02020603050405020304" pitchFamily="18" charset="0"/>
              </a:rPr>
              <a:t>将指向根结点的指针置为空</a:t>
            </a:r>
            <a:endParaRPr lang="zh-CN" altLang="en-US" sz="2400" dirty="0">
              <a:latin typeface="Times New Roman" panose="02020603050405020304" pitchFamily="18" charset="0"/>
              <a:cs typeface="Times New Roman" panose="02020603050405020304" pitchFamily="18" charset="0"/>
            </a:endParaRPr>
          </a:p>
          <a:p>
            <a:pPr algn="just"/>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algn="just"/>
            <a:endParaRPr lang="en-US" altLang="zh-CN" sz="2400" dirty="0">
              <a:solidFill>
                <a:schemeClr val="tx2"/>
              </a:solidFill>
              <a:latin typeface="Times New Roman" panose="02020603050405020304" pitchFamily="18" charset="0"/>
              <a:cs typeface="Times New Roman" panose="02020603050405020304" pitchFamily="18" charset="0"/>
            </a:endParaRPr>
          </a:p>
        </p:txBody>
      </p:sp>
      <p:grpSp>
        <p:nvGrpSpPr>
          <p:cNvPr id="64" name="组合 63"/>
          <p:cNvGrpSpPr/>
          <p:nvPr/>
        </p:nvGrpSpPr>
        <p:grpSpPr>
          <a:xfrm>
            <a:off x="2440701" y="2239335"/>
            <a:ext cx="8128497" cy="3428960"/>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1" name="组合 50"/>
          <p:cNvGrpSpPr/>
          <p:nvPr/>
        </p:nvGrpSpPr>
        <p:grpSpPr>
          <a:xfrm>
            <a:off x="549001" y="555626"/>
            <a:ext cx="3565799" cy="876848"/>
            <a:chOff x="326687" y="247818"/>
            <a:chExt cx="4861582" cy="725466"/>
          </a:xfrm>
        </p:grpSpPr>
        <p:sp>
          <p:nvSpPr>
            <p:cNvPr id="52" name="文本框 51"/>
            <p:cNvSpPr txBox="1"/>
            <p:nvPr/>
          </p:nvSpPr>
          <p:spPr bwMode="auto">
            <a:xfrm>
              <a:off x="112105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叉链表的实现</a:t>
              </a:r>
              <a:endParaRPr lang="zh-CN" altLang="en-US" sz="2400" kern="0" dirty="0">
                <a:solidFill>
                  <a:srgbClr val="0070C0"/>
                </a:solidFill>
                <a:latin typeface="+mn-ea"/>
              </a:endParaRPr>
            </a:p>
          </p:txBody>
        </p:sp>
        <p:grpSp>
          <p:nvGrpSpPr>
            <p:cNvPr id="53" name="组合 52"/>
            <p:cNvGrpSpPr/>
            <p:nvPr/>
          </p:nvGrpSpPr>
          <p:grpSpPr>
            <a:xfrm>
              <a:off x="326687" y="247818"/>
              <a:ext cx="4861582" cy="725466"/>
              <a:chOff x="326687" y="247818"/>
              <a:chExt cx="4861582" cy="725466"/>
            </a:xfrm>
          </p:grpSpPr>
          <p:grpSp>
            <p:nvGrpSpPr>
              <p:cNvPr id="54" name="组合 53"/>
              <p:cNvGrpSpPr/>
              <p:nvPr/>
            </p:nvGrpSpPr>
            <p:grpSpPr>
              <a:xfrm>
                <a:off x="349799" y="247818"/>
                <a:ext cx="4791980" cy="261575"/>
                <a:chOff x="349799" y="247818"/>
                <a:chExt cx="4791980" cy="261575"/>
              </a:xfrm>
            </p:grpSpPr>
            <p:cxnSp>
              <p:nvCxnSpPr>
                <p:cNvPr id="90"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4"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95"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5" name="组合 54"/>
              <p:cNvGrpSpPr/>
              <p:nvPr/>
            </p:nvGrpSpPr>
            <p:grpSpPr>
              <a:xfrm>
                <a:off x="349799" y="711709"/>
                <a:ext cx="4815092" cy="261575"/>
                <a:chOff x="358852" y="925118"/>
                <a:chExt cx="4815092" cy="261575"/>
              </a:xfrm>
            </p:grpSpPr>
            <p:cxnSp>
              <p:nvCxnSpPr>
                <p:cNvPr id="62"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8"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89"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55"/>
              <p:cNvGrpSpPr/>
              <p:nvPr/>
            </p:nvGrpSpPr>
            <p:grpSpPr>
              <a:xfrm>
                <a:off x="5138963" y="489126"/>
                <a:ext cx="49306" cy="329693"/>
                <a:chOff x="5138963" y="489126"/>
                <a:chExt cx="49306" cy="329693"/>
              </a:xfrm>
            </p:grpSpPr>
            <p:sp>
              <p:nvSpPr>
                <p:cNvPr id="60"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56"/>
              <p:cNvGrpSpPr/>
              <p:nvPr/>
            </p:nvGrpSpPr>
            <p:grpSpPr>
              <a:xfrm>
                <a:off x="326687" y="399838"/>
                <a:ext cx="49306" cy="329693"/>
                <a:chOff x="5138963" y="489126"/>
                <a:chExt cx="49306" cy="329693"/>
              </a:xfrm>
            </p:grpSpPr>
            <p:sp>
              <p:nvSpPr>
                <p:cNvPr id="58"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4"/>
                                        </p:tgtEl>
                                        <p:attrNameLst>
                                          <p:attrName>style.visibility</p:attrName>
                                        </p:attrNameLst>
                                      </p:cBhvr>
                                      <p:to>
                                        <p:strVal val="visible"/>
                                      </p:to>
                                    </p:set>
                                    <p:animEffect transition="in" filter="fade">
                                      <p:cBhvr>
                                        <p:cTn id="11" dur="500"/>
                                        <p:tgtEl>
                                          <p:spTgt spid="6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内容占位符 2"/>
          <p:cNvSpPr txBox="1"/>
          <p:nvPr/>
        </p:nvSpPr>
        <p:spPr>
          <a:xfrm>
            <a:off x="2822091" y="2083511"/>
            <a:ext cx="7457982" cy="4654905"/>
          </a:xfrm>
          <a:prstGeom prst="rect">
            <a:avLst/>
          </a:prstGeom>
          <a:noFill/>
        </p:spPr>
        <p:txBody>
          <a:bodyPr vert="horz" lIns="91440" tIns="45720" rIns="91440" bIns="45720" rtlCol="0">
            <a:noAutofit/>
          </a:bodyPr>
          <a:lstStyle>
            <a:defPPr>
              <a:defRPr lang="zh-CN"/>
            </a:defPPr>
            <a:lvl1pPr marL="452755" indent="-452755">
              <a:lnSpc>
                <a:spcPct val="110000"/>
              </a:lnSpc>
              <a:spcBef>
                <a:spcPts val="600"/>
              </a:spcBef>
              <a:buClr>
                <a:srgbClr val="7030A0"/>
              </a:buClr>
              <a:buFont typeface="Arial" panose="020B0604020202020204" pitchFamily="34" charset="0"/>
              <a:buNone/>
              <a:defRPr>
                <a:solidFill>
                  <a:srgbClr val="44546A"/>
                </a:solidFill>
                <a:latin typeface="Times New Roman" panose="02020603050405020304" pitchFamily="18"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nSpc>
                <a:spcPct val="100000"/>
              </a:lnSpc>
            </a:pPr>
            <a:r>
              <a:rPr lang="en-US" altLang="zh-CN" sz="2200" dirty="0">
                <a:solidFill>
                  <a:schemeClr val="tx1"/>
                </a:solidFill>
              </a:rPr>
              <a:t>// </a:t>
            </a:r>
            <a:r>
              <a:rPr lang="zh-CN" altLang="en-US" sz="2200" dirty="0">
                <a:solidFill>
                  <a:schemeClr val="tx1"/>
                </a:solidFill>
              </a:rPr>
              <a:t>实现以指定元素值创建根结点</a:t>
            </a:r>
            <a:endParaRPr lang="zh-CN" altLang="en-US" sz="2200" dirty="0">
              <a:solidFill>
                <a:schemeClr val="tx1"/>
              </a:solidFill>
            </a:endParaRPr>
          </a:p>
          <a:p>
            <a:pPr>
              <a:lnSpc>
                <a:spcPct val="100000"/>
              </a:lnSpc>
            </a:pPr>
            <a:r>
              <a:rPr lang="en-US" altLang="zh-CN" sz="2200" dirty="0">
                <a:solidFill>
                  <a:schemeClr val="tx1"/>
                </a:solidFill>
              </a:rPr>
              <a:t>template&lt;class T&gt;</a:t>
            </a:r>
            <a:endParaRPr lang="en-US" altLang="zh-CN" sz="2200" dirty="0">
              <a:solidFill>
                <a:schemeClr val="tx1"/>
              </a:solidFill>
            </a:endParaRPr>
          </a:p>
          <a:p>
            <a:pPr>
              <a:lnSpc>
                <a:spcPct val="100000"/>
              </a:lnSpc>
            </a:pP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LinkedBinTree</a:t>
            </a:r>
            <a:r>
              <a:rPr lang="en-US" altLang="zh-CN" sz="2200" dirty="0">
                <a:solidFill>
                  <a:schemeClr val="tx1"/>
                </a:solidFill>
              </a:rPr>
              <a:t>&lt;T&gt;::</a:t>
            </a:r>
            <a:r>
              <a:rPr lang="en-US" altLang="zh-CN" sz="2200" dirty="0" err="1">
                <a:solidFill>
                  <a:schemeClr val="tx1"/>
                </a:solidFill>
              </a:rPr>
              <a:t>CreateRoot</a:t>
            </a:r>
            <a:r>
              <a:rPr lang="en-US" altLang="zh-CN" sz="2200" dirty="0">
                <a:solidFill>
                  <a:schemeClr val="tx1"/>
                </a:solidFill>
              </a:rPr>
              <a:t>(</a:t>
            </a:r>
            <a:r>
              <a:rPr lang="en-US" altLang="zh-CN" sz="2200" dirty="0" err="1">
                <a:solidFill>
                  <a:schemeClr val="tx1"/>
                </a:solidFill>
              </a:rPr>
              <a:t>const</a:t>
            </a:r>
            <a:r>
              <a:rPr lang="en-US" altLang="zh-CN" sz="2200" dirty="0">
                <a:solidFill>
                  <a:schemeClr val="tx1"/>
                </a:solidFill>
              </a:rPr>
              <a:t> T &amp;x)</a:t>
            </a:r>
            <a:endParaRPr lang="en-US" altLang="zh-CN" sz="2200" dirty="0">
              <a:solidFill>
                <a:schemeClr val="tx1"/>
              </a:solidFill>
            </a:endParaRPr>
          </a:p>
          <a:p>
            <a:pPr>
              <a:lnSpc>
                <a:spcPct val="100000"/>
              </a:lnSpc>
            </a:pPr>
            <a:r>
              <a:rPr lang="en-US" altLang="zh-CN" sz="2200" dirty="0">
                <a:solidFill>
                  <a:schemeClr val="tx1"/>
                </a:solidFill>
              </a:rPr>
              <a:t>{	</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a:solidFill>
                  <a:schemeClr val="tx1"/>
                </a:solidFill>
              </a:rPr>
              <a:t>if (</a:t>
            </a:r>
            <a:r>
              <a:rPr lang="en-US" altLang="zh-CN" sz="2200" dirty="0" err="1">
                <a:solidFill>
                  <a:schemeClr val="tx1"/>
                </a:solidFill>
              </a:rPr>
              <a:t>m_pRoot</a:t>
            </a:r>
            <a:r>
              <a:rPr lang="en-US" altLang="zh-CN" sz="2200" dirty="0">
                <a:solidFill>
                  <a:schemeClr val="tx1"/>
                </a:solidFill>
              </a:rPr>
              <a:t> != NULL)	</a:t>
            </a:r>
            <a:endParaRPr lang="en-US" altLang="zh-CN" sz="2200" dirty="0">
              <a:solidFill>
                <a:schemeClr val="tx1"/>
              </a:solidFill>
            </a:endParaRPr>
          </a:p>
          <a:p>
            <a:pPr>
              <a:lnSpc>
                <a:spcPct val="100000"/>
              </a:lnSpc>
            </a:pPr>
            <a:r>
              <a:rPr lang="en-US" altLang="zh-CN" sz="2200" dirty="0">
                <a:solidFill>
                  <a:schemeClr val="tx1"/>
                </a:solidFill>
              </a:rPr>
              <a:t>	// </a:t>
            </a:r>
            <a:r>
              <a:rPr lang="zh-CN" altLang="en-US" sz="2200" dirty="0">
                <a:solidFill>
                  <a:schemeClr val="tx1"/>
                </a:solidFill>
              </a:rPr>
              <a:t>若原先存在根结点，则直接将根结点的值置为</a:t>
            </a:r>
            <a:r>
              <a:rPr lang="en-US" altLang="zh-CN" sz="2200" dirty="0">
                <a:solidFill>
                  <a:schemeClr val="tx1"/>
                </a:solidFill>
              </a:rPr>
              <a:t>x</a:t>
            </a:r>
            <a:endParaRPr lang="en-US" altLang="zh-CN" sz="2200" dirty="0">
              <a:solidFill>
                <a:schemeClr val="tx1"/>
              </a:solidFill>
            </a:endParaRPr>
          </a:p>
          <a:p>
            <a:pPr>
              <a:lnSpc>
                <a:spcPct val="100000"/>
              </a:lnSpc>
            </a:pPr>
            <a:r>
              <a:rPr lang="en-US" altLang="zh-CN" sz="2200" dirty="0">
                <a:solidFill>
                  <a:schemeClr val="tx1"/>
                </a:solidFill>
              </a:rPr>
              <a:t>		</a:t>
            </a:r>
            <a:r>
              <a:rPr lang="en-US" altLang="zh-CN" sz="2200" dirty="0" err="1">
                <a:solidFill>
                  <a:schemeClr val="tx1"/>
                </a:solidFill>
              </a:rPr>
              <a:t>m_pRoot</a:t>
            </a:r>
            <a:r>
              <a:rPr lang="en-US" altLang="zh-CN" sz="2200" dirty="0">
                <a:solidFill>
                  <a:schemeClr val="tx1"/>
                </a:solidFill>
              </a:rPr>
              <a:t>-&gt;</a:t>
            </a:r>
            <a:r>
              <a:rPr lang="en-US" altLang="zh-CN" sz="2200" dirty="0" err="1">
                <a:solidFill>
                  <a:schemeClr val="tx1"/>
                </a:solidFill>
              </a:rPr>
              <a:t>m_data</a:t>
            </a:r>
            <a:r>
              <a:rPr lang="en-US" altLang="zh-CN" sz="2200" dirty="0">
                <a:solidFill>
                  <a:schemeClr val="tx1"/>
                </a:solidFill>
              </a:rPr>
              <a:t> = x;</a:t>
            </a:r>
            <a:endParaRPr lang="en-US" altLang="zh-CN" sz="2200" dirty="0">
              <a:solidFill>
                <a:schemeClr val="tx1"/>
              </a:solidFill>
            </a:endParaRPr>
          </a:p>
          <a:p>
            <a:pPr>
              <a:lnSpc>
                <a:spcPct val="100000"/>
              </a:lnSpc>
            </a:pPr>
            <a:r>
              <a:rPr lang="en-US" altLang="zh-CN" sz="2200" dirty="0">
                <a:solidFill>
                  <a:schemeClr val="tx1"/>
                </a:solidFill>
              </a:rPr>
              <a:t>	else	// </a:t>
            </a:r>
            <a:r>
              <a:rPr lang="zh-CN" altLang="en-US" sz="2200" dirty="0">
                <a:solidFill>
                  <a:schemeClr val="tx1"/>
                </a:solidFill>
              </a:rPr>
              <a:t>否则，创建一个新结点作为根结点</a:t>
            </a:r>
            <a:endParaRPr lang="zh-CN" altLang="en-US" sz="2200" dirty="0">
              <a:solidFill>
                <a:schemeClr val="tx1"/>
              </a:solidFill>
            </a:endParaRPr>
          </a:p>
          <a:p>
            <a:pPr>
              <a:lnSpc>
                <a:spcPct val="100000"/>
              </a:lnSpc>
            </a:pPr>
            <a:r>
              <a:rPr lang="zh-CN" altLang="en-US" sz="2200" dirty="0">
                <a:solidFill>
                  <a:schemeClr val="tx1"/>
                </a:solidFill>
              </a:rPr>
              <a:t>		</a:t>
            </a:r>
            <a:r>
              <a:rPr lang="en-US" altLang="zh-CN" sz="2200" dirty="0" err="1">
                <a:solidFill>
                  <a:schemeClr val="tx1"/>
                </a:solidFill>
              </a:rPr>
              <a:t>m_pRoot</a:t>
            </a:r>
            <a:r>
              <a:rPr lang="en-US" altLang="zh-CN" sz="2200" dirty="0">
                <a:solidFill>
                  <a:schemeClr val="tx1"/>
                </a:solidFill>
              </a:rPr>
              <a:t> = new </a:t>
            </a:r>
            <a:r>
              <a:rPr lang="en-US" altLang="zh-CN" sz="2200" dirty="0" err="1">
                <a:solidFill>
                  <a:schemeClr val="tx1"/>
                </a:solidFill>
              </a:rPr>
              <a:t>LinkedNode</a:t>
            </a:r>
            <a:r>
              <a:rPr lang="en-US" altLang="zh-CN" sz="2200" dirty="0">
                <a:solidFill>
                  <a:schemeClr val="tx1"/>
                </a:solidFill>
              </a:rPr>
              <a:t>&lt;T&gt;(x);</a:t>
            </a:r>
            <a:endParaRPr lang="en-US" altLang="zh-CN" sz="2200" dirty="0">
              <a:solidFill>
                <a:schemeClr val="tx1"/>
              </a:solidFill>
            </a:endParaRPr>
          </a:p>
          <a:p>
            <a:pPr>
              <a:lnSpc>
                <a:spcPct val="100000"/>
              </a:lnSpc>
            </a:pPr>
            <a:r>
              <a:rPr lang="en-US" altLang="zh-CN" sz="2200" dirty="0">
                <a:solidFill>
                  <a:schemeClr val="tx1"/>
                </a:solidFill>
              </a:rPr>
              <a:t>	return </a:t>
            </a:r>
            <a:r>
              <a:rPr lang="en-US" altLang="zh-CN" sz="2200" dirty="0" err="1">
                <a:solidFill>
                  <a:schemeClr val="tx1"/>
                </a:solidFill>
              </a:rPr>
              <a:t>m_pRoot</a:t>
            </a:r>
            <a:r>
              <a:rPr lang="en-US" altLang="zh-CN" sz="2200" dirty="0">
                <a:solidFill>
                  <a:schemeClr val="tx1"/>
                </a:solidFill>
              </a:rPr>
              <a:t>;</a:t>
            </a:r>
            <a:endParaRPr lang="en-US" altLang="zh-CN" sz="2200" dirty="0">
              <a:solidFill>
                <a:schemeClr val="tx1"/>
              </a:solidFill>
            </a:endParaRPr>
          </a:p>
          <a:p>
            <a:pPr>
              <a:lnSpc>
                <a:spcPct val="100000"/>
              </a:lnSpc>
            </a:pPr>
            <a:r>
              <a:rPr lang="en-US" altLang="zh-CN" sz="2200" dirty="0">
                <a:solidFill>
                  <a:schemeClr val="tx1"/>
                </a:solidFill>
              </a:rPr>
              <a:t>}</a:t>
            </a:r>
            <a:endParaRPr lang="en-US" altLang="zh-CN" sz="2200" dirty="0">
              <a:solidFill>
                <a:schemeClr val="tx1"/>
              </a:solidFill>
            </a:endParaRPr>
          </a:p>
        </p:txBody>
      </p:sp>
      <p:grpSp>
        <p:nvGrpSpPr>
          <p:cNvPr id="31" name="组合 50"/>
          <p:cNvGrpSpPr/>
          <p:nvPr/>
        </p:nvGrpSpPr>
        <p:grpSpPr>
          <a:xfrm>
            <a:off x="549001" y="555626"/>
            <a:ext cx="3565799" cy="876848"/>
            <a:chOff x="326687" y="247818"/>
            <a:chExt cx="4861582" cy="725466"/>
          </a:xfrm>
        </p:grpSpPr>
        <p:sp>
          <p:nvSpPr>
            <p:cNvPr id="32" name="文本框 51"/>
            <p:cNvSpPr txBox="1"/>
            <p:nvPr/>
          </p:nvSpPr>
          <p:spPr bwMode="auto">
            <a:xfrm>
              <a:off x="112105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叉链表的实现</a:t>
              </a:r>
              <a:endParaRPr lang="zh-CN" altLang="en-US" sz="2400" kern="0" dirty="0">
                <a:solidFill>
                  <a:srgbClr val="0070C0"/>
                </a:solidFill>
                <a:latin typeface="+mn-ea"/>
              </a:endParaRPr>
            </a:p>
          </p:txBody>
        </p:sp>
        <p:grpSp>
          <p:nvGrpSpPr>
            <p:cNvPr id="33" name="组合 52"/>
            <p:cNvGrpSpPr/>
            <p:nvPr/>
          </p:nvGrpSpPr>
          <p:grpSpPr>
            <a:xfrm>
              <a:off x="326687" y="247818"/>
              <a:ext cx="4861582" cy="725466"/>
              <a:chOff x="326687" y="247818"/>
              <a:chExt cx="4861582" cy="725466"/>
            </a:xfrm>
          </p:grpSpPr>
          <p:grpSp>
            <p:nvGrpSpPr>
              <p:cNvPr id="34" name="组合 53"/>
              <p:cNvGrpSpPr/>
              <p:nvPr/>
            </p:nvGrpSpPr>
            <p:grpSpPr>
              <a:xfrm>
                <a:off x="349799" y="247818"/>
                <a:ext cx="4791980" cy="261575"/>
                <a:chOff x="349799" y="247818"/>
                <a:chExt cx="4791980" cy="261575"/>
              </a:xfrm>
            </p:grpSpPr>
            <p:cxnSp>
              <p:nvCxnSpPr>
                <p:cNvPr id="49"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54"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5" name="组合 54"/>
              <p:cNvGrpSpPr/>
              <p:nvPr/>
            </p:nvGrpSpPr>
            <p:grpSpPr>
              <a:xfrm>
                <a:off x="349799" y="711709"/>
                <a:ext cx="4815092" cy="261575"/>
                <a:chOff x="358852" y="925118"/>
                <a:chExt cx="4815092" cy="261575"/>
              </a:xfrm>
            </p:grpSpPr>
            <p:cxnSp>
              <p:nvCxnSpPr>
                <p:cNvPr id="42"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48"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6" name="组合 55"/>
              <p:cNvGrpSpPr/>
              <p:nvPr/>
            </p:nvGrpSpPr>
            <p:grpSpPr>
              <a:xfrm>
                <a:off x="5138963" y="489126"/>
                <a:ext cx="49306" cy="329693"/>
                <a:chOff x="5138963" y="489126"/>
                <a:chExt cx="49306" cy="329693"/>
              </a:xfrm>
            </p:grpSpPr>
            <p:sp>
              <p:nvSpPr>
                <p:cNvPr id="40"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56"/>
              <p:cNvGrpSpPr/>
              <p:nvPr/>
            </p:nvGrpSpPr>
            <p:grpSpPr>
              <a:xfrm>
                <a:off x="326687" y="399838"/>
                <a:ext cx="49306" cy="329693"/>
                <a:chOff x="5138963" y="489126"/>
                <a:chExt cx="49306" cy="329693"/>
              </a:xfrm>
            </p:grpSpPr>
            <p:sp>
              <p:nvSpPr>
                <p:cNvPr id="38"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55" name="组合 63"/>
          <p:cNvGrpSpPr/>
          <p:nvPr/>
        </p:nvGrpSpPr>
        <p:grpSpPr>
          <a:xfrm>
            <a:off x="2151576" y="1414725"/>
            <a:ext cx="8128497" cy="5427361"/>
            <a:chOff x="1584402" y="1903846"/>
            <a:chExt cx="9062674" cy="3823037"/>
          </a:xfrm>
        </p:grpSpPr>
        <p:grpSp>
          <p:nvGrpSpPr>
            <p:cNvPr id="56" name="组合 64"/>
            <p:cNvGrpSpPr/>
            <p:nvPr/>
          </p:nvGrpSpPr>
          <p:grpSpPr>
            <a:xfrm>
              <a:off x="1584402" y="3589771"/>
              <a:ext cx="9062674" cy="2137112"/>
              <a:chOff x="1584402" y="3589771"/>
              <a:chExt cx="9062674" cy="2137112"/>
            </a:xfrm>
          </p:grpSpPr>
          <p:sp>
            <p:nvSpPr>
              <p:cNvPr id="67"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613544" flipV="1">
                <a:off x="1539371" y="5345645"/>
                <a:ext cx="460512" cy="139688"/>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65"/>
            <p:cNvGrpSpPr/>
            <p:nvPr/>
          </p:nvGrpSpPr>
          <p:grpSpPr>
            <a:xfrm flipH="1" flipV="1">
              <a:off x="1584402" y="1903846"/>
              <a:ext cx="9062674" cy="2137112"/>
              <a:chOff x="1584402" y="3589771"/>
              <a:chExt cx="9062674" cy="2137112"/>
            </a:xfrm>
          </p:grpSpPr>
          <p:sp>
            <p:nvSpPr>
              <p:cNvPr id="58"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4"/>
              <p:cNvSpPr/>
              <p:nvPr/>
            </p:nvSpPr>
            <p:spPr>
              <a:xfrm rot="3897105" flipV="1">
                <a:off x="1529779" y="5341488"/>
                <a:ext cx="460512" cy="132035"/>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3"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fade">
                                      <p:cBhvr>
                                        <p:cTn id="11" dur="500"/>
                                        <p:tgtEl>
                                          <p:spTgt spid="55"/>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9"/>
                                        </p:tgtEl>
                                        <p:attrNameLst>
                                          <p:attrName>style.visibility</p:attrName>
                                        </p:attrNameLst>
                                      </p:cBhvr>
                                      <p:to>
                                        <p:strVal val="visible"/>
                                      </p:to>
                                    </p:set>
                                    <p:animEffect transition="in" filter="wipe(up)">
                                      <p:cBhvr>
                                        <p:cTn id="15"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矩形 82"/>
          <p:cNvSpPr/>
          <p:nvPr/>
        </p:nvSpPr>
        <p:spPr>
          <a:xfrm>
            <a:off x="6511501" y="1912800"/>
            <a:ext cx="4896148" cy="4156331"/>
          </a:xfrm>
          <a:prstGeom prst="rect">
            <a:avLst/>
          </a:prstGeom>
          <a:noFill/>
        </p:spPr>
        <p:txBody>
          <a:bodyPr vert="horz" lIns="91440" tIns="45720" rIns="91440" bIns="45720" rtlCol="0">
            <a:normAutofit/>
          </a:bodyPr>
          <a:lstStyle/>
          <a:p>
            <a:pPr marL="452755" indent="-452755">
              <a:spcBef>
                <a:spcPts val="600"/>
              </a:spcBef>
              <a:buClr>
                <a:srgbClr val="7030A0"/>
              </a:buClr>
            </a:pPr>
            <a:endParaRPr lang="en-US" altLang="zh-CN" sz="2000" dirty="0">
              <a:solidFill>
                <a:srgbClr val="44546A"/>
              </a:solidFill>
              <a:latin typeface="Times New Roman" panose="02020603050405020304" pitchFamily="18" charset="0"/>
              <a:cs typeface="Times New Roman" panose="02020603050405020304" pitchFamily="18" charset="0"/>
            </a:endParaRPr>
          </a:p>
        </p:txBody>
      </p:sp>
      <p:grpSp>
        <p:nvGrpSpPr>
          <p:cNvPr id="29" name="组合 50"/>
          <p:cNvGrpSpPr/>
          <p:nvPr/>
        </p:nvGrpSpPr>
        <p:grpSpPr>
          <a:xfrm>
            <a:off x="549001" y="555626"/>
            <a:ext cx="3565799" cy="876848"/>
            <a:chOff x="326687" y="247818"/>
            <a:chExt cx="4861582" cy="725466"/>
          </a:xfrm>
        </p:grpSpPr>
        <p:sp>
          <p:nvSpPr>
            <p:cNvPr id="30" name="文本框 51"/>
            <p:cNvSpPr txBox="1"/>
            <p:nvPr/>
          </p:nvSpPr>
          <p:spPr bwMode="auto">
            <a:xfrm>
              <a:off x="112105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叉链表的实现</a:t>
              </a:r>
              <a:endParaRPr lang="zh-CN" altLang="en-US" sz="2400" kern="0" dirty="0">
                <a:solidFill>
                  <a:srgbClr val="0070C0"/>
                </a:solidFill>
                <a:latin typeface="+mn-ea"/>
              </a:endParaRPr>
            </a:p>
          </p:txBody>
        </p:sp>
        <p:grpSp>
          <p:nvGrpSpPr>
            <p:cNvPr id="31" name="组合 52"/>
            <p:cNvGrpSpPr/>
            <p:nvPr/>
          </p:nvGrpSpPr>
          <p:grpSpPr>
            <a:xfrm>
              <a:off x="326687" y="247818"/>
              <a:ext cx="4861582" cy="725466"/>
              <a:chOff x="326687" y="247818"/>
              <a:chExt cx="4861582" cy="725466"/>
            </a:xfrm>
          </p:grpSpPr>
          <p:grpSp>
            <p:nvGrpSpPr>
              <p:cNvPr id="32" name="组合 53"/>
              <p:cNvGrpSpPr/>
              <p:nvPr/>
            </p:nvGrpSpPr>
            <p:grpSpPr>
              <a:xfrm>
                <a:off x="349799" y="247818"/>
                <a:ext cx="4791980" cy="261575"/>
                <a:chOff x="349799" y="247818"/>
                <a:chExt cx="4791980" cy="261575"/>
              </a:xfrm>
            </p:grpSpPr>
            <p:cxnSp>
              <p:nvCxnSpPr>
                <p:cNvPr id="47"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1"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52"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3" name="组合 54"/>
              <p:cNvGrpSpPr/>
              <p:nvPr/>
            </p:nvGrpSpPr>
            <p:grpSpPr>
              <a:xfrm>
                <a:off x="349799" y="711709"/>
                <a:ext cx="4815092" cy="261575"/>
                <a:chOff x="358852" y="925118"/>
                <a:chExt cx="4815092" cy="261575"/>
              </a:xfrm>
            </p:grpSpPr>
            <p:cxnSp>
              <p:nvCxnSpPr>
                <p:cNvPr id="40"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1"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5"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46"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4" name="组合 55"/>
              <p:cNvGrpSpPr/>
              <p:nvPr/>
            </p:nvGrpSpPr>
            <p:grpSpPr>
              <a:xfrm>
                <a:off x="5138963" y="489126"/>
                <a:ext cx="49306" cy="329693"/>
                <a:chOff x="5138963" y="489126"/>
                <a:chExt cx="49306" cy="329693"/>
              </a:xfrm>
            </p:grpSpPr>
            <p:sp>
              <p:nvSpPr>
                <p:cNvPr id="38"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56"/>
              <p:cNvGrpSpPr/>
              <p:nvPr/>
            </p:nvGrpSpPr>
            <p:grpSpPr>
              <a:xfrm>
                <a:off x="326687" y="399838"/>
                <a:ext cx="49306" cy="329693"/>
                <a:chOff x="5138963" y="489126"/>
                <a:chExt cx="49306" cy="329693"/>
              </a:xfrm>
            </p:grpSpPr>
            <p:sp>
              <p:nvSpPr>
                <p:cNvPr id="36"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58" name="组合 2"/>
          <p:cNvGrpSpPr/>
          <p:nvPr/>
        </p:nvGrpSpPr>
        <p:grpSpPr>
          <a:xfrm>
            <a:off x="5634446" y="2310089"/>
            <a:ext cx="6557554" cy="3864287"/>
            <a:chOff x="6767942" y="2310090"/>
            <a:chExt cx="4979421" cy="3459162"/>
          </a:xfrm>
        </p:grpSpPr>
        <p:sp>
          <p:nvSpPr>
            <p:cNvPr id="59" name="Rectangle 3"/>
            <p:cNvSpPr txBox="1">
              <a:spLocks noChangeArrowheads="1"/>
            </p:cNvSpPr>
            <p:nvPr/>
          </p:nvSpPr>
          <p:spPr>
            <a:xfrm>
              <a:off x="6897092" y="2718156"/>
              <a:ext cx="4850271" cy="304920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获取根结点</a:t>
              </a:r>
              <a:endParaRPr lang="zh-CN" altLang="en-US"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err="1">
                  <a:latin typeface="Times New Roman" panose="02020603050405020304" pitchFamily="18" charset="0"/>
                  <a:cs typeface="Times New Roman" panose="02020603050405020304" pitchFamily="18" charset="0"/>
                </a:rPr>
                <a:t>LinkedNode</a:t>
              </a:r>
              <a:r>
                <a:rPr lang="en-US" altLang="zh-CN" sz="2200" dirty="0">
                  <a:latin typeface="Times New Roman" panose="02020603050405020304" pitchFamily="18" charset="0"/>
                  <a:cs typeface="Times New Roman" panose="02020603050405020304" pitchFamily="18" charset="0"/>
                </a:rPr>
                <a:t>&lt;T&gt;* </a:t>
              </a:r>
              <a:r>
                <a:rPr lang="en-US" altLang="zh-CN" sz="2200" dirty="0" err="1">
                  <a:latin typeface="Times New Roman" panose="02020603050405020304" pitchFamily="18" charset="0"/>
                  <a:cs typeface="Times New Roman" panose="02020603050405020304" pitchFamily="18" charset="0"/>
                </a:rPr>
                <a:t>LinkedBinTree</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GetRoot</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	return </a:t>
              </a:r>
              <a:r>
                <a:rPr lang="en-US" altLang="zh-CN" sz="2200" dirty="0" err="1">
                  <a:latin typeface="Times New Roman" panose="02020603050405020304" pitchFamily="18" charset="0"/>
                  <a:cs typeface="Times New Roman" panose="02020603050405020304" pitchFamily="18" charset="0"/>
                </a:rPr>
                <a:t>m_pRoot</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60" name="组合 80"/>
            <p:cNvGrpSpPr/>
            <p:nvPr/>
          </p:nvGrpSpPr>
          <p:grpSpPr>
            <a:xfrm rot="16200000">
              <a:off x="7345110" y="1732922"/>
              <a:ext cx="3459162" cy="4613498"/>
              <a:chOff x="1280369" y="2576746"/>
              <a:chExt cx="2118361" cy="2825266"/>
            </a:xfrm>
            <a:solidFill>
              <a:srgbClr val="0070C0"/>
            </a:solidFill>
          </p:grpSpPr>
          <p:sp>
            <p:nvSpPr>
              <p:cNvPr id="61" name="任意多边形: 形状 81"/>
              <p:cNvSpPr/>
              <p:nvPr/>
            </p:nvSpPr>
            <p:spPr>
              <a:xfrm>
                <a:off x="1280369" y="2576746"/>
                <a:ext cx="2118361" cy="2825266"/>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2" name="任意多边形: 形状 82"/>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pSp>
      <p:grpSp>
        <p:nvGrpSpPr>
          <p:cNvPr id="63" name="组合 83"/>
          <p:cNvGrpSpPr/>
          <p:nvPr/>
        </p:nvGrpSpPr>
        <p:grpSpPr>
          <a:xfrm>
            <a:off x="727972" y="2000609"/>
            <a:ext cx="5265779" cy="4171658"/>
            <a:chOff x="6767944" y="2019851"/>
            <a:chExt cx="4915779" cy="3749401"/>
          </a:xfrm>
        </p:grpSpPr>
        <p:sp>
          <p:nvSpPr>
            <p:cNvPr id="64" name="Rectangle 3"/>
            <p:cNvSpPr txBox="1">
              <a:spLocks noChangeArrowheads="1"/>
            </p:cNvSpPr>
            <p:nvPr/>
          </p:nvSpPr>
          <p:spPr>
            <a:xfrm>
              <a:off x="6974045" y="2592391"/>
              <a:ext cx="4709678" cy="304920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判断二叉树是否为空</a:t>
              </a:r>
              <a:endParaRPr lang="zh-CN" altLang="en-US"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bool </a:t>
              </a:r>
              <a:r>
                <a:rPr lang="en-US" altLang="zh-CN" sz="2200" dirty="0" err="1">
                  <a:latin typeface="Times New Roman" panose="02020603050405020304" pitchFamily="18" charset="0"/>
                  <a:cs typeface="Times New Roman" panose="02020603050405020304" pitchFamily="18" charset="0"/>
                </a:rPr>
                <a:t>LinkedBinTree</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IsEmpty</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	if (</a:t>
              </a:r>
              <a:r>
                <a:rPr lang="en-US" altLang="zh-CN" sz="2200" dirty="0" err="1">
                  <a:latin typeface="Times New Roman" panose="02020603050405020304" pitchFamily="18" charset="0"/>
                  <a:cs typeface="Times New Roman" panose="02020603050405020304" pitchFamily="18" charset="0"/>
                </a:rPr>
                <a:t>m_pRoot</a:t>
              </a:r>
              <a:r>
                <a:rPr lang="en-US" altLang="zh-CN" sz="2200" dirty="0">
                  <a:latin typeface="Times New Roman" panose="02020603050405020304" pitchFamily="18" charset="0"/>
                  <a:cs typeface="Times New Roman" panose="02020603050405020304" pitchFamily="18" charset="0"/>
                </a:rPr>
                <a:t>==NULL)</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		return true;</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	return false;</a:t>
              </a:r>
              <a:endParaRPr lang="en-US" altLang="zh-CN" sz="22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65" name="组合 85"/>
            <p:cNvGrpSpPr/>
            <p:nvPr/>
          </p:nvGrpSpPr>
          <p:grpSpPr>
            <a:xfrm rot="16200000">
              <a:off x="7142958" y="1644837"/>
              <a:ext cx="3749401" cy="4499429"/>
              <a:chOff x="1280369" y="2576747"/>
              <a:chExt cx="2296101" cy="2755411"/>
            </a:xfrm>
            <a:solidFill>
              <a:srgbClr val="0070C0"/>
            </a:solidFill>
          </p:grpSpPr>
          <p:sp>
            <p:nvSpPr>
              <p:cNvPr id="66" name="任意多边形: 形状 86"/>
              <p:cNvSpPr/>
              <p:nvPr/>
            </p:nvSpPr>
            <p:spPr>
              <a:xfrm>
                <a:off x="1280369" y="2576747"/>
                <a:ext cx="2118361" cy="2755411"/>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7" name="任意多边形: 形状 87"/>
              <p:cNvSpPr/>
              <p:nvPr/>
            </p:nvSpPr>
            <p:spPr>
              <a:xfrm>
                <a:off x="3301941" y="5014185"/>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wipe(left)">
                                      <p:cBhvr>
                                        <p:cTn id="11" dur="500"/>
                                        <p:tgtEl>
                                          <p:spTgt spid="6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fade">
                                      <p:cBhvr>
                                        <p:cTn id="1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0" name="组合 39"/>
          <p:cNvGrpSpPr/>
          <p:nvPr/>
        </p:nvGrpSpPr>
        <p:grpSpPr>
          <a:xfrm>
            <a:off x="421662" y="555626"/>
            <a:ext cx="2957263" cy="876848"/>
            <a:chOff x="215712" y="247818"/>
            <a:chExt cx="5060152" cy="725466"/>
          </a:xfrm>
        </p:grpSpPr>
        <p:sp>
          <p:nvSpPr>
            <p:cNvPr id="33"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树的表示方法</a:t>
              </a:r>
              <a:endParaRPr lang="zh-CN" altLang="en-US" sz="2400" kern="0" dirty="0">
                <a:solidFill>
                  <a:srgbClr val="0070C0"/>
                </a:solidFill>
                <a:latin typeface="+mn-ea"/>
              </a:endParaRPr>
            </a:p>
          </p:txBody>
        </p:sp>
        <p:grpSp>
          <p:nvGrpSpPr>
            <p:cNvPr id="36" name="组合 35"/>
            <p:cNvGrpSpPr/>
            <p:nvPr/>
          </p:nvGrpSpPr>
          <p:grpSpPr>
            <a:xfrm>
              <a:off x="326687" y="247818"/>
              <a:ext cx="4861582" cy="725466"/>
              <a:chOff x="326687" y="247818"/>
              <a:chExt cx="4861582" cy="725466"/>
            </a:xfrm>
          </p:grpSpPr>
          <p:grpSp>
            <p:nvGrpSpPr>
              <p:cNvPr id="3" name="组合 2"/>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2" name="组合 1"/>
              <p:cNvGrpSpPr/>
              <p:nvPr/>
            </p:nvGrpSpPr>
            <p:grpSpPr>
              <a:xfrm>
                <a:off x="349799" y="711709"/>
                <a:ext cx="4815092" cy="261575"/>
                <a:chOff x="358852" y="925118"/>
                <a:chExt cx="4815092" cy="261575"/>
              </a:xfrm>
            </p:grpSpPr>
            <p:cxnSp>
              <p:nvCxnSpPr>
                <p:cNvPr id="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4" name="组合 33"/>
              <p:cNvGrpSpPr/>
              <p:nvPr/>
            </p:nvGrpSpPr>
            <p:grpSpPr>
              <a:xfrm>
                <a:off x="5138963" y="489126"/>
                <a:ext cx="49306" cy="329693"/>
                <a:chOff x="5138963" y="489126"/>
                <a:chExt cx="49306" cy="329693"/>
              </a:xfrm>
            </p:grpSpPr>
            <p:sp>
              <p:nvSpPr>
                <p:cNvPr id="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41" name="矩形 40"/>
          <p:cNvSpPr/>
          <p:nvPr/>
        </p:nvSpPr>
        <p:spPr>
          <a:xfrm>
            <a:off x="1365323" y="2106350"/>
            <a:ext cx="8050618" cy="581057"/>
          </a:xfrm>
          <a:prstGeom prst="rect">
            <a:avLst/>
          </a:prstGeom>
        </p:spPr>
        <p:txBody>
          <a:bodyPr wrap="square">
            <a:spAutoFit/>
          </a:bodyPr>
          <a:lstStyle/>
          <a:p>
            <a:pPr>
              <a:lnSpc>
                <a:spcPct val="150000"/>
              </a:lnSpc>
            </a:pPr>
            <a:r>
              <a:rPr lang="zh-CN" altLang="en-US" sz="2400" dirty="0">
                <a:solidFill>
                  <a:srgbClr val="080808"/>
                </a:solidFill>
                <a:latin typeface="+mn-ea"/>
              </a:rPr>
              <a:t>树形图表示法因其直观性强而成为树的最常用的表示形式。</a:t>
            </a:r>
            <a:endParaRPr lang="zh-CN" altLang="en-US" sz="2400" dirty="0">
              <a:solidFill>
                <a:srgbClr val="080808"/>
              </a:solidFill>
              <a:latin typeface="+mn-ea"/>
            </a:endParaRPr>
          </a:p>
        </p:txBody>
      </p:sp>
      <p:sp>
        <p:nvSpPr>
          <p:cNvPr id="42" name="矩形 41"/>
          <p:cNvSpPr/>
          <p:nvPr/>
        </p:nvSpPr>
        <p:spPr>
          <a:xfrm>
            <a:off x="458837" y="1630985"/>
            <a:ext cx="1904689"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1</a:t>
            </a:r>
            <a:r>
              <a:rPr lang="zh-CN" altLang="en-US" sz="2400" dirty="0">
                <a:solidFill>
                  <a:srgbClr val="0070C0"/>
                </a:solidFill>
                <a:latin typeface="Times New Roman" panose="02020603050405020304" pitchFamily="18" charset="0"/>
                <a:cs typeface="Times New Roman" panose="02020603050405020304" pitchFamily="18" charset="0"/>
              </a:rPr>
              <a:t>）树型图</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3193865" y="2686964"/>
            <a:ext cx="5392132" cy="3672611"/>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left)">
                                      <p:cBhvr>
                                        <p:cTn id="15" dur="500"/>
                                        <p:tgtEl>
                                          <p:spTgt spid="41"/>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wipe(up)">
                                      <p:cBhvr>
                                        <p:cTn id="1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66666" y="1612973"/>
            <a:ext cx="9903114" cy="4973421"/>
          </a:xfrm>
          <a:prstGeom prst="rect">
            <a:avLst/>
          </a:prstGeom>
          <a:noFill/>
        </p:spPr>
        <p:txBody>
          <a:bodyPr vert="horz" lIns="91440" tIns="45720" rIns="91440" bIns="45720" rtlCol="0">
            <a:noAutofit/>
          </a:bodyPr>
          <a:lstStyle/>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将一个结点作为指定结点的左孩子插入</a:t>
            </a:r>
            <a:endParaRPr lang="zh-CN" altLang="en-US"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000" dirty="0" err="1">
                <a:latin typeface="Times New Roman" panose="02020603050405020304" pitchFamily="18" charset="0"/>
                <a:cs typeface="Times New Roman" panose="02020603050405020304" pitchFamily="18" charset="0"/>
              </a:rPr>
              <a:t>LinkedNode</a:t>
            </a:r>
            <a:r>
              <a:rPr lang="en-US" altLang="zh-CN" sz="2000" dirty="0">
                <a:latin typeface="Times New Roman" panose="02020603050405020304" pitchFamily="18" charset="0"/>
                <a:cs typeface="Times New Roman" panose="02020603050405020304" pitchFamily="18" charset="0"/>
              </a:rPr>
              <a:t>&lt;T&gt;* </a:t>
            </a:r>
            <a:r>
              <a:rPr lang="en-US" altLang="zh-CN" sz="2000" dirty="0" err="1">
                <a:latin typeface="Times New Roman" panose="02020603050405020304" pitchFamily="18" charset="0"/>
                <a:cs typeface="Times New Roman" panose="02020603050405020304" pitchFamily="18" charset="0"/>
              </a:rPr>
              <a:t>LinkedBinTree</a:t>
            </a:r>
            <a:r>
              <a:rPr lang="en-US" altLang="zh-CN" sz="2000" dirty="0">
                <a:latin typeface="Times New Roman" panose="02020603050405020304" pitchFamily="18" charset="0"/>
                <a:cs typeface="Times New Roman" panose="02020603050405020304" pitchFamily="18" charset="0"/>
              </a:rPr>
              <a:t>&lt;T&gt;::</a:t>
            </a:r>
            <a:r>
              <a:rPr lang="en-US" altLang="zh-CN" sz="2000" dirty="0" err="1">
                <a:latin typeface="Times New Roman" panose="02020603050405020304" pitchFamily="18" charset="0"/>
                <a:cs typeface="Times New Roman" panose="02020603050405020304" pitchFamily="18" charset="0"/>
              </a:rPr>
              <a:t>InsertLeftChild</a:t>
            </a:r>
            <a:r>
              <a:rPr lang="en-US" altLang="zh-CN" sz="2000" dirty="0">
                <a:latin typeface="Times New Roman" panose="02020603050405020304" pitchFamily="18" charset="0"/>
                <a:cs typeface="Times New Roman" panose="02020603050405020304" pitchFamily="18" charset="0"/>
              </a:rPr>
              <a:t>(</a:t>
            </a:r>
            <a:r>
              <a:rPr lang="en-US" altLang="zh-CN" sz="2000" dirty="0" err="1">
                <a:latin typeface="Times New Roman" panose="02020603050405020304" pitchFamily="18" charset="0"/>
                <a:cs typeface="Times New Roman" panose="02020603050405020304" pitchFamily="18" charset="0"/>
              </a:rPr>
              <a:t>LinkedNode</a:t>
            </a:r>
            <a:r>
              <a:rPr lang="en-US" altLang="zh-CN" sz="2000" dirty="0">
                <a:latin typeface="Times New Roman" panose="02020603050405020304" pitchFamily="18" charset="0"/>
                <a:cs typeface="Times New Roman" panose="02020603050405020304" pitchFamily="18" charset="0"/>
              </a:rPr>
              <a:t>&lt;T&gt; *</a:t>
            </a:r>
            <a:r>
              <a:rPr lang="en-US" altLang="zh-CN" sz="2000" dirty="0" err="1">
                <a:latin typeface="Times New Roman" panose="02020603050405020304" pitchFamily="18" charset="0"/>
                <a:cs typeface="Times New Roman" panose="02020603050405020304" pitchFamily="18" charset="0"/>
              </a:rPr>
              <a:t>pNode</a:t>
            </a:r>
            <a:r>
              <a:rPr lang="en-US" altLang="zh-CN"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const</a:t>
            </a:r>
            <a:r>
              <a:rPr lang="en-US" altLang="zh-CN" sz="2000" dirty="0">
                <a:latin typeface="Times New Roman" panose="02020603050405020304" pitchFamily="18" charset="0"/>
                <a:cs typeface="Times New Roman" panose="02020603050405020304" pitchFamily="18" charset="0"/>
              </a:rPr>
              <a:t> T &amp;x)</a:t>
            </a:r>
            <a:endParaRPr lang="en-US" altLang="zh-CN" sz="20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LinkedNode</a:t>
            </a:r>
            <a:r>
              <a:rPr lang="en-US" altLang="zh-CN" sz="2200" dirty="0">
                <a:latin typeface="Times New Roman" panose="02020603050405020304" pitchFamily="18" charset="0"/>
                <a:cs typeface="Times New Roman" panose="02020603050405020304" pitchFamily="18" charset="0"/>
              </a:rPr>
              <a:t>&lt;T&gt;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 (</a:t>
            </a:r>
            <a:r>
              <a:rPr lang="en-US" altLang="zh-CN" sz="2200" dirty="0" err="1">
                <a:latin typeface="Times New Roman" panose="02020603050405020304" pitchFamily="18" charset="0"/>
                <a:cs typeface="Times New Roman" panose="02020603050405020304" pitchFamily="18" charset="0"/>
              </a:rPr>
              <a:t>pNode</a:t>
            </a:r>
            <a:r>
              <a:rPr lang="en-US" altLang="zh-CN" sz="2200" dirty="0">
                <a:latin typeface="Times New Roman" panose="02020603050405020304" pitchFamily="18" charset="0"/>
                <a:cs typeface="Times New Roman" panose="02020603050405020304" pitchFamily="18" charset="0"/>
              </a:rPr>
              <a:t>==NULL)</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NULL;</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 = new </a:t>
            </a:r>
            <a:r>
              <a:rPr lang="en-US" altLang="zh-CN" sz="2200" dirty="0" err="1">
                <a:latin typeface="Times New Roman" panose="02020603050405020304" pitchFamily="18" charset="0"/>
                <a:cs typeface="Times New Roman" panose="02020603050405020304" pitchFamily="18" charset="0"/>
              </a:rPr>
              <a:t>LinkedNode</a:t>
            </a:r>
            <a:r>
              <a:rPr lang="en-US" altLang="zh-CN" sz="2200" dirty="0">
                <a:latin typeface="Times New Roman" panose="02020603050405020304" pitchFamily="18" charset="0"/>
                <a:cs typeface="Times New Roman" panose="02020603050405020304" pitchFamily="18" charset="0"/>
              </a:rPr>
              <a:t>&lt;T&gt;(x); </a:t>
            </a:r>
            <a:endParaRPr lang="zh-CN" altLang="en-US"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if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==NULL)	return NULL;</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pNode</a:t>
            </a:r>
            <a:r>
              <a:rPr lang="en-US" altLang="zh-CN" sz="2200" dirty="0">
                <a:latin typeface="Times New Roman" panose="02020603050405020304" pitchFamily="18" charset="0"/>
                <a:cs typeface="Times New Roman" panose="02020603050405020304" pitchFamily="18" charset="0"/>
              </a:rPr>
              <a:t>-&gt;</a:t>
            </a:r>
            <a:r>
              <a:rPr lang="en-US" altLang="zh-CN" sz="2200" dirty="0" err="1">
                <a:latin typeface="Times New Roman" panose="02020603050405020304" pitchFamily="18" charset="0"/>
                <a:cs typeface="Times New Roman" panose="02020603050405020304" pitchFamily="18" charset="0"/>
              </a:rPr>
              <a:t>m_pLeftChild</a:t>
            </a:r>
            <a:r>
              <a:rPr lang="en-US" altLang="zh-CN" sz="2200" dirty="0">
                <a:latin typeface="Times New Roman" panose="02020603050405020304" pitchFamily="18" charset="0"/>
                <a:cs typeface="Times New Roman" panose="02020603050405020304" pitchFamily="18" charset="0"/>
              </a:rPr>
              <a:t> =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sp>
        <p:nvSpPr>
          <p:cNvPr id="83" name="矩形 82"/>
          <p:cNvSpPr/>
          <p:nvPr/>
        </p:nvSpPr>
        <p:spPr>
          <a:xfrm>
            <a:off x="6511501" y="1912800"/>
            <a:ext cx="4896148" cy="4156331"/>
          </a:xfrm>
          <a:prstGeom prst="rect">
            <a:avLst/>
          </a:prstGeom>
          <a:noFill/>
        </p:spPr>
        <p:txBody>
          <a:bodyPr vert="horz" lIns="91440" tIns="45720" rIns="91440" bIns="45720" rtlCol="0">
            <a:normAutofit/>
          </a:bodyPr>
          <a:lstStyle/>
          <a:p>
            <a:pPr marL="452755" indent="-452755">
              <a:spcBef>
                <a:spcPts val="600"/>
              </a:spcBef>
              <a:buClr>
                <a:srgbClr val="7030A0"/>
              </a:buClr>
            </a:pPr>
            <a:endParaRPr lang="en-US" altLang="zh-CN" sz="2000" dirty="0">
              <a:solidFill>
                <a:srgbClr val="44546A"/>
              </a:solidFill>
              <a:latin typeface="Times New Roman" panose="02020603050405020304" pitchFamily="18" charset="0"/>
              <a:cs typeface="Times New Roman" panose="02020603050405020304" pitchFamily="18" charset="0"/>
            </a:endParaRPr>
          </a:p>
        </p:txBody>
      </p:sp>
      <p:grpSp>
        <p:nvGrpSpPr>
          <p:cNvPr id="29" name="组合 50"/>
          <p:cNvGrpSpPr/>
          <p:nvPr/>
        </p:nvGrpSpPr>
        <p:grpSpPr>
          <a:xfrm>
            <a:off x="549001" y="555626"/>
            <a:ext cx="3565799" cy="876848"/>
            <a:chOff x="326687" y="247818"/>
            <a:chExt cx="4861582" cy="725466"/>
          </a:xfrm>
        </p:grpSpPr>
        <p:sp>
          <p:nvSpPr>
            <p:cNvPr id="30" name="文本框 51"/>
            <p:cNvSpPr txBox="1"/>
            <p:nvPr/>
          </p:nvSpPr>
          <p:spPr bwMode="auto">
            <a:xfrm>
              <a:off x="112105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叉链表的实现</a:t>
              </a:r>
              <a:endParaRPr lang="zh-CN" altLang="en-US" sz="2400" kern="0" dirty="0">
                <a:solidFill>
                  <a:srgbClr val="0070C0"/>
                </a:solidFill>
                <a:latin typeface="+mn-ea"/>
              </a:endParaRPr>
            </a:p>
          </p:txBody>
        </p:sp>
        <p:grpSp>
          <p:nvGrpSpPr>
            <p:cNvPr id="31" name="组合 52"/>
            <p:cNvGrpSpPr/>
            <p:nvPr/>
          </p:nvGrpSpPr>
          <p:grpSpPr>
            <a:xfrm>
              <a:off x="326687" y="247818"/>
              <a:ext cx="4861582" cy="725466"/>
              <a:chOff x="326687" y="247818"/>
              <a:chExt cx="4861582" cy="725466"/>
            </a:xfrm>
          </p:grpSpPr>
          <p:grpSp>
            <p:nvGrpSpPr>
              <p:cNvPr id="32" name="组合 53"/>
              <p:cNvGrpSpPr/>
              <p:nvPr/>
            </p:nvGrpSpPr>
            <p:grpSpPr>
              <a:xfrm>
                <a:off x="349799" y="247818"/>
                <a:ext cx="4791980" cy="261575"/>
                <a:chOff x="349799" y="247818"/>
                <a:chExt cx="4791980" cy="261575"/>
              </a:xfrm>
            </p:grpSpPr>
            <p:cxnSp>
              <p:nvCxnSpPr>
                <p:cNvPr id="47"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1"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52"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3" name="组合 54"/>
              <p:cNvGrpSpPr/>
              <p:nvPr/>
            </p:nvGrpSpPr>
            <p:grpSpPr>
              <a:xfrm>
                <a:off x="349799" y="711709"/>
                <a:ext cx="4815092" cy="261575"/>
                <a:chOff x="358852" y="925118"/>
                <a:chExt cx="4815092" cy="261575"/>
              </a:xfrm>
            </p:grpSpPr>
            <p:cxnSp>
              <p:nvCxnSpPr>
                <p:cNvPr id="40"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1"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5"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46"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4" name="组合 55"/>
              <p:cNvGrpSpPr/>
              <p:nvPr/>
            </p:nvGrpSpPr>
            <p:grpSpPr>
              <a:xfrm>
                <a:off x="5138963" y="489126"/>
                <a:ext cx="49306" cy="329693"/>
                <a:chOff x="5138963" y="489126"/>
                <a:chExt cx="49306" cy="329693"/>
              </a:xfrm>
            </p:grpSpPr>
            <p:sp>
              <p:nvSpPr>
                <p:cNvPr id="38"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56"/>
              <p:cNvGrpSpPr/>
              <p:nvPr/>
            </p:nvGrpSpPr>
            <p:grpSpPr>
              <a:xfrm>
                <a:off x="326687" y="399838"/>
                <a:ext cx="49306" cy="329693"/>
                <a:chOff x="5138963" y="489126"/>
                <a:chExt cx="49306" cy="329693"/>
              </a:xfrm>
            </p:grpSpPr>
            <p:sp>
              <p:nvSpPr>
                <p:cNvPr id="36"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53" name="组合 63"/>
          <p:cNvGrpSpPr/>
          <p:nvPr/>
        </p:nvGrpSpPr>
        <p:grpSpPr>
          <a:xfrm>
            <a:off x="1002597" y="1345440"/>
            <a:ext cx="10405052" cy="5427361"/>
            <a:chOff x="1584402" y="1903846"/>
            <a:chExt cx="9062674" cy="3823037"/>
          </a:xfrm>
        </p:grpSpPr>
        <p:grpSp>
          <p:nvGrpSpPr>
            <p:cNvPr id="54" name="组合 64"/>
            <p:cNvGrpSpPr/>
            <p:nvPr/>
          </p:nvGrpSpPr>
          <p:grpSpPr>
            <a:xfrm>
              <a:off x="1584402" y="3589771"/>
              <a:ext cx="9062674" cy="2137112"/>
              <a:chOff x="1584402" y="3589771"/>
              <a:chExt cx="9062674" cy="2137112"/>
            </a:xfrm>
          </p:grpSpPr>
          <p:sp>
            <p:nvSpPr>
              <p:cNvPr id="91"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梯形 4"/>
              <p:cNvSpPr/>
              <p:nvPr/>
            </p:nvSpPr>
            <p:spPr>
              <a:xfrm rot="3449864"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6"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5" name="组合 65"/>
            <p:cNvGrpSpPr/>
            <p:nvPr/>
          </p:nvGrpSpPr>
          <p:grpSpPr>
            <a:xfrm flipH="1" flipV="1">
              <a:off x="1584402" y="1903846"/>
              <a:ext cx="9062674" cy="2137112"/>
              <a:chOff x="1584402" y="3589771"/>
              <a:chExt cx="9062674" cy="2137112"/>
            </a:xfrm>
          </p:grpSpPr>
          <p:sp>
            <p:nvSpPr>
              <p:cNvPr id="56"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梯形 4"/>
              <p:cNvSpPr/>
              <p:nvPr/>
            </p:nvSpPr>
            <p:spPr>
              <a:xfrm rot="3493400"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7"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500"/>
                                        <p:tgtEl>
                                          <p:spTgt spid="53"/>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31646" y="1348819"/>
            <a:ext cx="10510626" cy="4973421"/>
          </a:xfrm>
          <a:prstGeom prst="rect">
            <a:avLst/>
          </a:prstGeom>
          <a:noFill/>
        </p:spPr>
        <p:txBody>
          <a:bodyPr vert="horz" lIns="91440" tIns="45720" rIns="91440" bIns="45720" rtlCol="0">
            <a:noAutofit/>
          </a:bodyPr>
          <a:lstStyle/>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将一个结点作为指定结点的右孩子插入</a:t>
            </a:r>
            <a:endParaRPr lang="zh-CN" altLang="en-US"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100" dirty="0" err="1">
                <a:latin typeface="Times New Roman" panose="02020603050405020304" pitchFamily="18" charset="0"/>
                <a:cs typeface="Times New Roman" panose="02020603050405020304" pitchFamily="18" charset="0"/>
              </a:rPr>
              <a:t>LinkedNode</a:t>
            </a:r>
            <a:r>
              <a:rPr lang="en-US" altLang="zh-CN" sz="2100" dirty="0">
                <a:latin typeface="Times New Roman" panose="02020603050405020304" pitchFamily="18" charset="0"/>
                <a:cs typeface="Times New Roman" panose="02020603050405020304" pitchFamily="18" charset="0"/>
              </a:rPr>
              <a:t>&lt;T&gt;* </a:t>
            </a:r>
            <a:r>
              <a:rPr lang="en-US" altLang="zh-CN" sz="2100" dirty="0" err="1">
                <a:latin typeface="Times New Roman" panose="02020603050405020304" pitchFamily="18" charset="0"/>
                <a:cs typeface="Times New Roman" panose="02020603050405020304" pitchFamily="18" charset="0"/>
              </a:rPr>
              <a:t>LinkedBinTree</a:t>
            </a:r>
            <a:r>
              <a:rPr lang="en-US" altLang="zh-CN" sz="2100" dirty="0">
                <a:latin typeface="Times New Roman" panose="02020603050405020304" pitchFamily="18" charset="0"/>
                <a:cs typeface="Times New Roman" panose="02020603050405020304" pitchFamily="18" charset="0"/>
              </a:rPr>
              <a:t>&lt;T&gt;::</a:t>
            </a:r>
            <a:r>
              <a:rPr lang="en-US" altLang="zh-CN" sz="2100" dirty="0" err="1">
                <a:latin typeface="Times New Roman" panose="02020603050405020304" pitchFamily="18" charset="0"/>
                <a:cs typeface="Times New Roman" panose="02020603050405020304" pitchFamily="18" charset="0"/>
              </a:rPr>
              <a:t>InsertRightChild</a:t>
            </a:r>
            <a:r>
              <a:rPr lang="en-US" altLang="zh-CN" sz="2100" dirty="0">
                <a:latin typeface="Times New Roman" panose="02020603050405020304" pitchFamily="18" charset="0"/>
                <a:cs typeface="Times New Roman" panose="02020603050405020304" pitchFamily="18" charset="0"/>
              </a:rPr>
              <a:t>(</a:t>
            </a:r>
            <a:r>
              <a:rPr lang="en-US" altLang="zh-CN" sz="2100" dirty="0" err="1">
                <a:latin typeface="Times New Roman" panose="02020603050405020304" pitchFamily="18" charset="0"/>
                <a:cs typeface="Times New Roman" panose="02020603050405020304" pitchFamily="18" charset="0"/>
              </a:rPr>
              <a:t>LinkedNode</a:t>
            </a:r>
            <a:r>
              <a:rPr lang="en-US" altLang="zh-CN" sz="2100" dirty="0">
                <a:latin typeface="Times New Roman" panose="02020603050405020304" pitchFamily="18" charset="0"/>
                <a:cs typeface="Times New Roman" panose="02020603050405020304" pitchFamily="18" charset="0"/>
              </a:rPr>
              <a:t>&lt;T&gt; *</a:t>
            </a:r>
            <a:r>
              <a:rPr lang="en-US" altLang="zh-CN" sz="2100" dirty="0" err="1">
                <a:latin typeface="Times New Roman" panose="02020603050405020304" pitchFamily="18" charset="0"/>
                <a:cs typeface="Times New Roman" panose="02020603050405020304" pitchFamily="18" charset="0"/>
              </a:rPr>
              <a:t>pNode</a:t>
            </a:r>
            <a:r>
              <a:rPr lang="en-US" altLang="zh-CN" sz="2100" dirty="0">
                <a:latin typeface="Times New Roman" panose="02020603050405020304" pitchFamily="18" charset="0"/>
                <a:cs typeface="Times New Roman" panose="02020603050405020304" pitchFamily="18" charset="0"/>
              </a:rPr>
              <a:t>, </a:t>
            </a:r>
            <a:r>
              <a:rPr lang="en-US" altLang="zh-CN" sz="2100" dirty="0" err="1">
                <a:latin typeface="Times New Roman" panose="02020603050405020304" pitchFamily="18" charset="0"/>
                <a:cs typeface="Times New Roman" panose="02020603050405020304" pitchFamily="18" charset="0"/>
              </a:rPr>
              <a:t>const</a:t>
            </a:r>
            <a:r>
              <a:rPr lang="en-US" altLang="zh-CN" sz="2100" dirty="0">
                <a:latin typeface="Times New Roman" panose="02020603050405020304" pitchFamily="18" charset="0"/>
                <a:cs typeface="Times New Roman" panose="02020603050405020304" pitchFamily="18" charset="0"/>
              </a:rPr>
              <a:t> T &amp;x)</a:t>
            </a:r>
            <a:endParaRPr lang="en-US" altLang="zh-CN" sz="21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LinkedNode</a:t>
            </a:r>
            <a:r>
              <a:rPr lang="en-US" altLang="zh-CN" sz="2200" dirty="0">
                <a:latin typeface="Times New Roman" panose="02020603050405020304" pitchFamily="18" charset="0"/>
                <a:cs typeface="Times New Roman" panose="02020603050405020304" pitchFamily="18" charset="0"/>
              </a:rPr>
              <a:t>&lt;T&gt;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 (</a:t>
            </a:r>
            <a:r>
              <a:rPr lang="en-US" altLang="zh-CN" sz="2200" dirty="0" err="1">
                <a:latin typeface="Times New Roman" panose="02020603050405020304" pitchFamily="18" charset="0"/>
                <a:cs typeface="Times New Roman" panose="02020603050405020304" pitchFamily="18" charset="0"/>
              </a:rPr>
              <a:t>pNode</a:t>
            </a:r>
            <a:r>
              <a:rPr lang="en-US" altLang="zh-CN" sz="2200" dirty="0">
                <a:latin typeface="Times New Roman" panose="02020603050405020304" pitchFamily="18" charset="0"/>
                <a:cs typeface="Times New Roman" panose="02020603050405020304" pitchFamily="18" charset="0"/>
              </a:rPr>
              <a:t>==NULL)</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NULL;</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 = new </a:t>
            </a:r>
            <a:r>
              <a:rPr lang="en-US" altLang="zh-CN" sz="2200" dirty="0" err="1">
                <a:latin typeface="Times New Roman" panose="02020603050405020304" pitchFamily="18" charset="0"/>
                <a:cs typeface="Times New Roman" panose="02020603050405020304" pitchFamily="18" charset="0"/>
              </a:rPr>
              <a:t>LinkedNode</a:t>
            </a:r>
            <a:r>
              <a:rPr lang="en-US" altLang="zh-CN" sz="2200" dirty="0">
                <a:latin typeface="Times New Roman" panose="02020603050405020304" pitchFamily="18" charset="0"/>
                <a:cs typeface="Times New Roman" panose="02020603050405020304" pitchFamily="18" charset="0"/>
              </a:rPr>
              <a:t>&lt;T&gt;(x); </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==NULL)	return NULL;</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pNode</a:t>
            </a:r>
            <a:r>
              <a:rPr lang="en-US" altLang="zh-CN" sz="2200" dirty="0">
                <a:latin typeface="Times New Roman" panose="02020603050405020304" pitchFamily="18" charset="0"/>
                <a:cs typeface="Times New Roman" panose="02020603050405020304" pitchFamily="18" charset="0"/>
              </a:rPr>
              <a:t>-&gt;</a:t>
            </a:r>
            <a:r>
              <a:rPr lang="en-US" altLang="zh-CN" sz="2200" dirty="0" err="1">
                <a:latin typeface="Times New Roman" panose="02020603050405020304" pitchFamily="18" charset="0"/>
                <a:cs typeface="Times New Roman" panose="02020603050405020304" pitchFamily="18" charset="0"/>
              </a:rPr>
              <a:t>m_pRightChild</a:t>
            </a:r>
            <a:r>
              <a:rPr lang="en-US" altLang="zh-CN" sz="2200" dirty="0">
                <a:latin typeface="Times New Roman" panose="02020603050405020304" pitchFamily="18" charset="0"/>
                <a:cs typeface="Times New Roman" panose="02020603050405020304" pitchFamily="18" charset="0"/>
              </a:rPr>
              <a:t> =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a:t>
            </a:r>
            <a:r>
              <a:rPr lang="en-US" altLang="zh-CN" sz="2200" dirty="0" err="1">
                <a:latin typeface="Times New Roman" panose="02020603050405020304" pitchFamily="18" charset="0"/>
                <a:cs typeface="Times New Roman" panose="02020603050405020304" pitchFamily="18" charset="0"/>
              </a:rPr>
              <a:t>pNewNode</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sp>
        <p:nvSpPr>
          <p:cNvPr id="83" name="矩形 82"/>
          <p:cNvSpPr/>
          <p:nvPr/>
        </p:nvSpPr>
        <p:spPr>
          <a:xfrm>
            <a:off x="6511501" y="1912800"/>
            <a:ext cx="4896148" cy="4156331"/>
          </a:xfrm>
          <a:prstGeom prst="rect">
            <a:avLst/>
          </a:prstGeom>
          <a:noFill/>
        </p:spPr>
        <p:txBody>
          <a:bodyPr vert="horz" lIns="91440" tIns="45720" rIns="91440" bIns="45720" rtlCol="0">
            <a:normAutofit/>
          </a:bodyPr>
          <a:lstStyle/>
          <a:p>
            <a:pPr marL="452755" indent="-452755">
              <a:spcBef>
                <a:spcPts val="600"/>
              </a:spcBef>
              <a:buClr>
                <a:srgbClr val="7030A0"/>
              </a:buClr>
            </a:pPr>
            <a:endParaRPr lang="en-US" altLang="zh-CN" sz="2000" dirty="0">
              <a:solidFill>
                <a:srgbClr val="44546A"/>
              </a:solidFill>
              <a:latin typeface="Times New Roman" panose="02020603050405020304" pitchFamily="18" charset="0"/>
              <a:cs typeface="Times New Roman" panose="02020603050405020304" pitchFamily="18" charset="0"/>
            </a:endParaRPr>
          </a:p>
        </p:txBody>
      </p:sp>
      <p:grpSp>
        <p:nvGrpSpPr>
          <p:cNvPr id="29" name="组合 50"/>
          <p:cNvGrpSpPr/>
          <p:nvPr/>
        </p:nvGrpSpPr>
        <p:grpSpPr>
          <a:xfrm>
            <a:off x="549001" y="327050"/>
            <a:ext cx="3565799" cy="876848"/>
            <a:chOff x="326687" y="247818"/>
            <a:chExt cx="4861582" cy="725466"/>
          </a:xfrm>
        </p:grpSpPr>
        <p:sp>
          <p:nvSpPr>
            <p:cNvPr id="30" name="文本框 51"/>
            <p:cNvSpPr txBox="1"/>
            <p:nvPr/>
          </p:nvSpPr>
          <p:spPr bwMode="auto">
            <a:xfrm>
              <a:off x="112105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叉链表的实现</a:t>
              </a:r>
              <a:endParaRPr lang="zh-CN" altLang="en-US" sz="2400" kern="0" dirty="0">
                <a:solidFill>
                  <a:srgbClr val="0070C0"/>
                </a:solidFill>
                <a:latin typeface="+mn-ea"/>
              </a:endParaRPr>
            </a:p>
          </p:txBody>
        </p:sp>
        <p:grpSp>
          <p:nvGrpSpPr>
            <p:cNvPr id="31" name="组合 52"/>
            <p:cNvGrpSpPr/>
            <p:nvPr/>
          </p:nvGrpSpPr>
          <p:grpSpPr>
            <a:xfrm>
              <a:off x="326687" y="247818"/>
              <a:ext cx="4861582" cy="725466"/>
              <a:chOff x="326687" y="247818"/>
              <a:chExt cx="4861582" cy="725466"/>
            </a:xfrm>
          </p:grpSpPr>
          <p:grpSp>
            <p:nvGrpSpPr>
              <p:cNvPr id="32" name="组合 53"/>
              <p:cNvGrpSpPr/>
              <p:nvPr/>
            </p:nvGrpSpPr>
            <p:grpSpPr>
              <a:xfrm>
                <a:off x="349799" y="247818"/>
                <a:ext cx="4791980" cy="261575"/>
                <a:chOff x="349799" y="247818"/>
                <a:chExt cx="4791980" cy="261575"/>
              </a:xfrm>
            </p:grpSpPr>
            <p:cxnSp>
              <p:nvCxnSpPr>
                <p:cNvPr id="47"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1"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52"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3" name="组合 54"/>
              <p:cNvGrpSpPr/>
              <p:nvPr/>
            </p:nvGrpSpPr>
            <p:grpSpPr>
              <a:xfrm>
                <a:off x="349799" y="711709"/>
                <a:ext cx="4815092" cy="261575"/>
                <a:chOff x="358852" y="925118"/>
                <a:chExt cx="4815092" cy="261575"/>
              </a:xfrm>
            </p:grpSpPr>
            <p:cxnSp>
              <p:nvCxnSpPr>
                <p:cNvPr id="40"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1"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5"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46"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4" name="组合 55"/>
              <p:cNvGrpSpPr/>
              <p:nvPr/>
            </p:nvGrpSpPr>
            <p:grpSpPr>
              <a:xfrm>
                <a:off x="5138963" y="489126"/>
                <a:ext cx="49306" cy="329693"/>
                <a:chOff x="5138963" y="489126"/>
                <a:chExt cx="49306" cy="329693"/>
              </a:xfrm>
            </p:grpSpPr>
            <p:sp>
              <p:nvSpPr>
                <p:cNvPr id="38"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56"/>
              <p:cNvGrpSpPr/>
              <p:nvPr/>
            </p:nvGrpSpPr>
            <p:grpSpPr>
              <a:xfrm>
                <a:off x="326687" y="399838"/>
                <a:ext cx="49306" cy="329693"/>
                <a:chOff x="5138963" y="489126"/>
                <a:chExt cx="49306" cy="329693"/>
              </a:xfrm>
            </p:grpSpPr>
            <p:sp>
              <p:nvSpPr>
                <p:cNvPr id="36"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53" name="组合 63"/>
          <p:cNvGrpSpPr/>
          <p:nvPr/>
        </p:nvGrpSpPr>
        <p:grpSpPr>
          <a:xfrm>
            <a:off x="683668" y="1087302"/>
            <a:ext cx="11032081" cy="5685499"/>
            <a:chOff x="1584402" y="1903846"/>
            <a:chExt cx="9062674" cy="3823037"/>
          </a:xfrm>
        </p:grpSpPr>
        <p:grpSp>
          <p:nvGrpSpPr>
            <p:cNvPr id="54" name="组合 64"/>
            <p:cNvGrpSpPr/>
            <p:nvPr/>
          </p:nvGrpSpPr>
          <p:grpSpPr>
            <a:xfrm>
              <a:off x="1584402" y="3589771"/>
              <a:ext cx="9062674" cy="2137112"/>
              <a:chOff x="1584402" y="3589771"/>
              <a:chExt cx="9062674" cy="2137112"/>
            </a:xfrm>
          </p:grpSpPr>
          <p:sp>
            <p:nvSpPr>
              <p:cNvPr id="91"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梯形 4"/>
              <p:cNvSpPr/>
              <p:nvPr/>
            </p:nvSpPr>
            <p:spPr>
              <a:xfrm rot="339529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6"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5" name="组合 65"/>
            <p:cNvGrpSpPr/>
            <p:nvPr/>
          </p:nvGrpSpPr>
          <p:grpSpPr>
            <a:xfrm flipH="1" flipV="1">
              <a:off x="1584402" y="1903846"/>
              <a:ext cx="9062674" cy="2137112"/>
              <a:chOff x="1584402" y="3589771"/>
              <a:chExt cx="9062674" cy="2137112"/>
            </a:xfrm>
          </p:grpSpPr>
          <p:sp>
            <p:nvSpPr>
              <p:cNvPr id="56"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梯形 4"/>
              <p:cNvSpPr/>
              <p:nvPr/>
            </p:nvSpPr>
            <p:spPr>
              <a:xfrm rot="3476556"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7"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500"/>
                                        <p:tgtEl>
                                          <p:spTgt spid="53"/>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p:cNvGrpSpPr/>
          <p:nvPr/>
        </p:nvGrpSpPr>
        <p:grpSpPr>
          <a:xfrm>
            <a:off x="957872" y="1993104"/>
            <a:ext cx="10247846" cy="4304473"/>
            <a:chOff x="1519544" y="1821679"/>
            <a:chExt cx="8675682" cy="4095969"/>
          </a:xfrm>
        </p:grpSpPr>
        <p:sp>
          <p:nvSpPr>
            <p:cNvPr id="56" name="内容占位符 2"/>
            <p:cNvSpPr txBox="1"/>
            <p:nvPr/>
          </p:nvSpPr>
          <p:spPr>
            <a:xfrm>
              <a:off x="1837903" y="2079796"/>
              <a:ext cx="8295471" cy="3817227"/>
            </a:xfrm>
            <a:prstGeom prst="rect">
              <a:avLst/>
            </a:prstGeom>
            <a:noFill/>
          </p:spPr>
          <p:txBody>
            <a:bodyPr vert="horz" lIns="91440" tIns="45720" rIns="91440" bIns="45720" rtlCol="0">
              <a:noAutofit/>
            </a:bodyPr>
            <a:lstStyle>
              <a:defPPr>
                <a:defRPr lang="zh-CN"/>
              </a:defPPr>
              <a:lvl1pPr marL="452755" indent="-452755">
                <a:lnSpc>
                  <a:spcPct val="110000"/>
                </a:lnSpc>
                <a:spcBef>
                  <a:spcPts val="600"/>
                </a:spcBef>
                <a:buClr>
                  <a:srgbClr val="7030A0"/>
                </a:buClr>
                <a:buFont typeface="Arial" panose="020B0604020202020204" pitchFamily="34" charset="0"/>
                <a:buNone/>
                <a:defRPr>
                  <a:solidFill>
                    <a:srgbClr val="44546A"/>
                  </a:solidFill>
                  <a:latin typeface="Times New Roman" panose="02020603050405020304" pitchFamily="18"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lnSpc>
                  <a:spcPct val="100000"/>
                </a:lnSpc>
              </a:pPr>
              <a:r>
                <a:rPr lang="en-US" altLang="zh-CN" sz="2200" dirty="0" smtClean="0">
                  <a:solidFill>
                    <a:schemeClr val="tx1"/>
                  </a:solidFill>
                </a:rPr>
                <a:t>// </a:t>
              </a:r>
              <a:r>
                <a:rPr lang="zh-CN" altLang="en-US" sz="2200" dirty="0">
                  <a:solidFill>
                    <a:schemeClr val="tx1"/>
                  </a:solidFill>
                </a:rPr>
                <a:t>修改指定结点的元素值</a:t>
              </a:r>
              <a:endParaRPr lang="zh-CN" altLang="en-US" sz="2200" dirty="0">
                <a:solidFill>
                  <a:schemeClr val="tx1"/>
                </a:solidFill>
              </a:endParaRPr>
            </a:p>
            <a:p>
              <a:pPr marL="0" indent="0">
                <a:lnSpc>
                  <a:spcPct val="100000"/>
                </a:lnSpc>
              </a:pPr>
              <a:r>
                <a:rPr lang="en-US" altLang="zh-CN" sz="2200" dirty="0">
                  <a:solidFill>
                    <a:schemeClr val="tx1"/>
                  </a:solidFill>
                </a:rPr>
                <a:t>template&lt;class T&gt;</a:t>
              </a:r>
              <a:endParaRPr lang="en-US" altLang="zh-CN" sz="2200" dirty="0">
                <a:solidFill>
                  <a:schemeClr val="tx1"/>
                </a:solidFill>
              </a:endParaRPr>
            </a:p>
            <a:p>
              <a:pPr marL="0" indent="0">
                <a:lnSpc>
                  <a:spcPct val="100000"/>
                </a:lnSpc>
              </a:pPr>
              <a:r>
                <a:rPr lang="en-US" altLang="zh-CN" sz="2200" dirty="0">
                  <a:solidFill>
                    <a:schemeClr val="tx1"/>
                  </a:solidFill>
                </a:rPr>
                <a:t>bool </a:t>
              </a:r>
              <a:r>
                <a:rPr lang="en-US" altLang="zh-CN" sz="2200" dirty="0" err="1">
                  <a:solidFill>
                    <a:schemeClr val="tx1"/>
                  </a:solidFill>
                </a:rPr>
                <a:t>LinkedBinTree</a:t>
              </a:r>
              <a:r>
                <a:rPr lang="en-US" altLang="zh-CN" sz="2200" dirty="0">
                  <a:solidFill>
                    <a:schemeClr val="tx1"/>
                  </a:solidFill>
                </a:rPr>
                <a:t>&lt;T&gt;::</a:t>
              </a:r>
              <a:r>
                <a:rPr lang="en-US" altLang="zh-CN" sz="2200" dirty="0" err="1">
                  <a:solidFill>
                    <a:schemeClr val="tx1"/>
                  </a:solidFill>
                </a:rPr>
                <a:t>ModifyNodeValue</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 const T &amp;x)</a:t>
              </a:r>
              <a:endParaRPr lang="en-US" altLang="zh-CN" sz="2200" dirty="0">
                <a:solidFill>
                  <a:schemeClr val="tx1"/>
                </a:solidFill>
              </a:endParaRPr>
            </a:p>
            <a:p>
              <a:pPr marL="0" indent="0">
                <a:lnSpc>
                  <a:spcPct val="100000"/>
                </a:lnSpc>
              </a:pPr>
              <a:r>
                <a:rPr lang="en-US" altLang="zh-CN" sz="2200" dirty="0">
                  <a:solidFill>
                    <a:schemeClr val="tx1"/>
                  </a:solidFill>
                </a:rPr>
                <a:t>{</a:t>
              </a:r>
              <a:endParaRPr lang="en-US" altLang="zh-CN" sz="2200" dirty="0">
                <a:solidFill>
                  <a:schemeClr val="tx1"/>
                </a:solidFill>
              </a:endParaRPr>
            </a:p>
            <a:p>
              <a:pPr marL="0" indent="0">
                <a:lnSpc>
                  <a:spcPct val="100000"/>
                </a:lnSpc>
              </a:pPr>
              <a:r>
                <a:rPr lang="en-US" altLang="zh-CN" sz="2200" dirty="0">
                  <a:solidFill>
                    <a:schemeClr val="tx1"/>
                  </a:solidFill>
                </a:rPr>
                <a:t>	if (</a:t>
              </a:r>
              <a:r>
                <a:rPr lang="en-US" altLang="zh-CN" sz="2200" dirty="0" err="1">
                  <a:solidFill>
                    <a:schemeClr val="tx1"/>
                  </a:solidFill>
                </a:rPr>
                <a:t>pNode</a:t>
              </a:r>
              <a:r>
                <a:rPr lang="en-US" altLang="zh-CN" sz="2200" dirty="0">
                  <a:solidFill>
                    <a:schemeClr val="tx1"/>
                  </a:solidFill>
                </a:rPr>
                <a:t>==NULL)</a:t>
              </a:r>
              <a:endParaRPr lang="en-US" altLang="zh-CN" sz="2200" dirty="0">
                <a:solidFill>
                  <a:schemeClr val="tx1"/>
                </a:solidFill>
              </a:endParaRPr>
            </a:p>
            <a:p>
              <a:pPr marL="0" indent="0">
                <a:lnSpc>
                  <a:spcPct val="100000"/>
                </a:lnSpc>
              </a:pPr>
              <a:r>
                <a:rPr lang="en-US" altLang="zh-CN" sz="2200" dirty="0">
                  <a:solidFill>
                    <a:schemeClr val="tx1"/>
                  </a:solidFill>
                </a:rPr>
                <a:t>		return false;</a:t>
              </a:r>
              <a:endParaRPr lang="en-US" altLang="zh-CN" sz="2200" dirty="0">
                <a:solidFill>
                  <a:schemeClr val="tx1"/>
                </a:solidFill>
              </a:endParaRPr>
            </a:p>
            <a:p>
              <a:pPr marL="0" indent="0">
                <a:lnSpc>
                  <a:spcPct val="100000"/>
                </a:lnSpc>
              </a:pPr>
              <a:r>
                <a:rPr lang="en-US" altLang="zh-CN" sz="2200" dirty="0">
                  <a:solidFill>
                    <a:schemeClr val="tx1"/>
                  </a:solidFill>
                </a:rPr>
                <a:t>	</a:t>
              </a:r>
              <a:r>
                <a:rPr lang="en-US" altLang="zh-CN" sz="2200" dirty="0" err="1">
                  <a:solidFill>
                    <a:schemeClr val="tx1"/>
                  </a:solidFill>
                </a:rPr>
                <a:t>pNode</a:t>
              </a:r>
              <a:r>
                <a:rPr lang="en-US" altLang="zh-CN" sz="2200" dirty="0">
                  <a:solidFill>
                    <a:schemeClr val="tx1"/>
                  </a:solidFill>
                </a:rPr>
                <a:t>-&gt;</a:t>
              </a:r>
              <a:r>
                <a:rPr lang="en-US" altLang="zh-CN" sz="2200" dirty="0" err="1">
                  <a:solidFill>
                    <a:schemeClr val="tx1"/>
                  </a:solidFill>
                </a:rPr>
                <a:t>m_data</a:t>
              </a:r>
              <a:r>
                <a:rPr lang="en-US" altLang="zh-CN" sz="2200" dirty="0">
                  <a:solidFill>
                    <a:schemeClr val="tx1"/>
                  </a:solidFill>
                </a:rPr>
                <a:t> = x;</a:t>
              </a:r>
              <a:endParaRPr lang="en-US" altLang="zh-CN" sz="2200" dirty="0">
                <a:solidFill>
                  <a:schemeClr val="tx1"/>
                </a:solidFill>
              </a:endParaRPr>
            </a:p>
            <a:p>
              <a:pPr marL="0" indent="0">
                <a:lnSpc>
                  <a:spcPct val="100000"/>
                </a:lnSpc>
              </a:pPr>
              <a:r>
                <a:rPr lang="en-US" altLang="zh-CN" sz="2200" dirty="0">
                  <a:solidFill>
                    <a:schemeClr val="tx1"/>
                  </a:solidFill>
                </a:rPr>
                <a:t>	return true;</a:t>
              </a:r>
              <a:endParaRPr lang="en-US" altLang="zh-CN" sz="2200" dirty="0">
                <a:solidFill>
                  <a:schemeClr val="tx1"/>
                </a:solidFill>
              </a:endParaRPr>
            </a:p>
            <a:p>
              <a:pPr marL="0" indent="0">
                <a:lnSpc>
                  <a:spcPct val="100000"/>
                </a:lnSpc>
              </a:pPr>
              <a:r>
                <a:rPr lang="en-US" altLang="zh-CN" sz="2200" dirty="0">
                  <a:solidFill>
                    <a:schemeClr val="tx1"/>
                  </a:solidFill>
                </a:rPr>
                <a:t>}</a:t>
              </a:r>
              <a:endParaRPr lang="en-US" altLang="zh-CN" sz="2200" dirty="0">
                <a:solidFill>
                  <a:schemeClr val="tx1"/>
                </a:solidFill>
              </a:endParaRPr>
            </a:p>
          </p:txBody>
        </p:sp>
        <p:grpSp>
          <p:nvGrpSpPr>
            <p:cNvPr id="57" name="组合 56"/>
            <p:cNvGrpSpPr/>
            <p:nvPr/>
          </p:nvGrpSpPr>
          <p:grpSpPr>
            <a:xfrm>
              <a:off x="1519544" y="1821679"/>
              <a:ext cx="8675682" cy="4095969"/>
              <a:chOff x="1584402" y="1903846"/>
              <a:chExt cx="9062674" cy="3823037"/>
            </a:xfrm>
          </p:grpSpPr>
          <p:grpSp>
            <p:nvGrpSpPr>
              <p:cNvPr id="58" name="组合 57"/>
              <p:cNvGrpSpPr/>
              <p:nvPr/>
            </p:nvGrpSpPr>
            <p:grpSpPr>
              <a:xfrm>
                <a:off x="1584402" y="3589771"/>
                <a:ext cx="9062674" cy="2137112"/>
                <a:chOff x="1584402" y="3589771"/>
                <a:chExt cx="9062674" cy="2137112"/>
              </a:xfrm>
            </p:grpSpPr>
            <p:sp>
              <p:nvSpPr>
                <p:cNvPr id="69" name="任意多边形: 形状 6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6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梯形 7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5" name="任意多边形: 形状 7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flipH="1" flipV="1">
                <a:off x="1584402" y="1903846"/>
                <a:ext cx="9062674" cy="2137112"/>
                <a:chOff x="1584402" y="3589771"/>
                <a:chExt cx="9062674" cy="2137112"/>
              </a:xfrm>
            </p:grpSpPr>
            <p:sp>
              <p:nvSpPr>
                <p:cNvPr id="60" name="任意多边形: 形状 5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6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梯形 6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5" name="任意多边形: 形状 6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76" name="组合 50"/>
          <p:cNvGrpSpPr/>
          <p:nvPr/>
        </p:nvGrpSpPr>
        <p:grpSpPr>
          <a:xfrm>
            <a:off x="549001" y="555626"/>
            <a:ext cx="3565799" cy="876848"/>
            <a:chOff x="326687" y="247818"/>
            <a:chExt cx="4861582" cy="725466"/>
          </a:xfrm>
        </p:grpSpPr>
        <p:sp>
          <p:nvSpPr>
            <p:cNvPr id="77" name="文本框 51"/>
            <p:cNvSpPr txBox="1"/>
            <p:nvPr/>
          </p:nvSpPr>
          <p:spPr bwMode="auto">
            <a:xfrm>
              <a:off x="112105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叉链表的实现</a:t>
              </a:r>
              <a:endParaRPr lang="zh-CN" altLang="en-US" sz="2400" kern="0" dirty="0">
                <a:solidFill>
                  <a:srgbClr val="0070C0"/>
                </a:solidFill>
                <a:latin typeface="+mn-ea"/>
              </a:endParaRPr>
            </a:p>
          </p:txBody>
        </p:sp>
        <p:grpSp>
          <p:nvGrpSpPr>
            <p:cNvPr id="81" name="组合 52"/>
            <p:cNvGrpSpPr/>
            <p:nvPr/>
          </p:nvGrpSpPr>
          <p:grpSpPr>
            <a:xfrm>
              <a:off x="326687" y="247818"/>
              <a:ext cx="4861582" cy="725466"/>
              <a:chOff x="326687" y="247818"/>
              <a:chExt cx="4861582" cy="725466"/>
            </a:xfrm>
          </p:grpSpPr>
          <p:grpSp>
            <p:nvGrpSpPr>
              <p:cNvPr id="82" name="组合 53"/>
              <p:cNvGrpSpPr/>
              <p:nvPr/>
            </p:nvGrpSpPr>
            <p:grpSpPr>
              <a:xfrm>
                <a:off x="349799" y="247818"/>
                <a:ext cx="4791980" cy="261575"/>
                <a:chOff x="349799" y="247818"/>
                <a:chExt cx="4791980" cy="261575"/>
              </a:xfrm>
            </p:grpSpPr>
            <p:cxnSp>
              <p:nvCxnSpPr>
                <p:cNvPr id="97"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1"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02"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3" name="组合 54"/>
              <p:cNvGrpSpPr/>
              <p:nvPr/>
            </p:nvGrpSpPr>
            <p:grpSpPr>
              <a:xfrm>
                <a:off x="349799" y="711709"/>
                <a:ext cx="4815092" cy="261575"/>
                <a:chOff x="358852" y="925118"/>
                <a:chExt cx="4815092" cy="261575"/>
              </a:xfrm>
            </p:grpSpPr>
            <p:cxnSp>
              <p:nvCxnSpPr>
                <p:cNvPr id="90"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5"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6"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4" name="组合 55"/>
              <p:cNvGrpSpPr/>
              <p:nvPr/>
            </p:nvGrpSpPr>
            <p:grpSpPr>
              <a:xfrm>
                <a:off x="5138963" y="489126"/>
                <a:ext cx="49306" cy="329693"/>
                <a:chOff x="5138963" y="489126"/>
                <a:chExt cx="49306" cy="329693"/>
              </a:xfrm>
            </p:grpSpPr>
            <p:sp>
              <p:nvSpPr>
                <p:cNvPr id="88"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56"/>
              <p:cNvGrpSpPr/>
              <p:nvPr/>
            </p:nvGrpSpPr>
            <p:grpSpPr>
              <a:xfrm>
                <a:off x="326687" y="399838"/>
                <a:ext cx="49306" cy="329693"/>
                <a:chOff x="5138963" y="489126"/>
                <a:chExt cx="49306" cy="329693"/>
              </a:xfrm>
            </p:grpSpPr>
            <p:sp>
              <p:nvSpPr>
                <p:cNvPr id="86"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wipe(left)">
                                      <p:cBhvr>
                                        <p:cTn id="7" dur="500"/>
                                        <p:tgtEl>
                                          <p:spTgt spid="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fade">
                                      <p:cBhvr>
                                        <p:cTn id="11"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p:cNvGrpSpPr/>
          <p:nvPr/>
        </p:nvGrpSpPr>
        <p:grpSpPr>
          <a:xfrm>
            <a:off x="922013" y="1975175"/>
            <a:ext cx="10247846" cy="4304473"/>
            <a:chOff x="1519544" y="1821679"/>
            <a:chExt cx="8675682" cy="4095969"/>
          </a:xfrm>
        </p:grpSpPr>
        <p:sp>
          <p:nvSpPr>
            <p:cNvPr id="56" name="内容占位符 2"/>
            <p:cNvSpPr txBox="1"/>
            <p:nvPr/>
          </p:nvSpPr>
          <p:spPr>
            <a:xfrm>
              <a:off x="2132514" y="2001874"/>
              <a:ext cx="8000860" cy="3817227"/>
            </a:xfrm>
            <a:prstGeom prst="rect">
              <a:avLst/>
            </a:prstGeom>
            <a:noFill/>
          </p:spPr>
          <p:txBody>
            <a:bodyPr vert="horz" lIns="91440" tIns="45720" rIns="91440" bIns="45720" rtlCol="0">
              <a:noAutofit/>
            </a:bodyPr>
            <a:lstStyle>
              <a:defPPr>
                <a:defRPr lang="zh-CN"/>
              </a:defPPr>
              <a:lvl1pPr marL="452755" indent="-452755">
                <a:lnSpc>
                  <a:spcPct val="110000"/>
                </a:lnSpc>
                <a:spcBef>
                  <a:spcPts val="600"/>
                </a:spcBef>
                <a:buClr>
                  <a:srgbClr val="7030A0"/>
                </a:buClr>
                <a:buFont typeface="Arial" panose="020B0604020202020204" pitchFamily="34" charset="0"/>
                <a:buNone/>
                <a:defRPr>
                  <a:solidFill>
                    <a:srgbClr val="44546A"/>
                  </a:solidFill>
                  <a:latin typeface="Times New Roman" panose="02020603050405020304" pitchFamily="18"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lnSpc>
                  <a:spcPct val="100000"/>
                </a:lnSpc>
              </a:pPr>
              <a:r>
                <a:rPr lang="en-US" altLang="zh-CN" sz="2400" dirty="0">
                  <a:solidFill>
                    <a:schemeClr val="tx1"/>
                  </a:solidFill>
                </a:rPr>
                <a:t>//</a:t>
              </a:r>
              <a:r>
                <a:rPr lang="zh-CN" altLang="en-US" sz="2400" dirty="0">
                  <a:solidFill>
                    <a:schemeClr val="tx1"/>
                  </a:solidFill>
                </a:rPr>
                <a:t>获取指定结点的元素值</a:t>
              </a:r>
              <a:endParaRPr lang="zh-CN" altLang="en-US" sz="2400" dirty="0">
                <a:solidFill>
                  <a:schemeClr val="tx1"/>
                </a:solidFill>
              </a:endParaRPr>
            </a:p>
            <a:p>
              <a:pPr marL="0" indent="0">
                <a:lnSpc>
                  <a:spcPct val="100000"/>
                </a:lnSpc>
              </a:pPr>
              <a:r>
                <a:rPr lang="en-US" altLang="zh-CN" sz="2400" dirty="0">
                  <a:solidFill>
                    <a:schemeClr val="tx1"/>
                  </a:solidFill>
                </a:rPr>
                <a:t>template&lt;class T&gt;</a:t>
              </a:r>
              <a:endParaRPr lang="en-US" altLang="zh-CN" sz="2400" dirty="0">
                <a:solidFill>
                  <a:schemeClr val="tx1"/>
                </a:solidFill>
              </a:endParaRPr>
            </a:p>
            <a:p>
              <a:pPr marL="0" indent="0">
                <a:lnSpc>
                  <a:spcPct val="100000"/>
                </a:lnSpc>
              </a:pPr>
              <a:r>
                <a:rPr lang="en-US" altLang="zh-CN" sz="2400" dirty="0">
                  <a:solidFill>
                    <a:schemeClr val="tx1"/>
                  </a:solidFill>
                </a:rPr>
                <a:t>bool </a:t>
              </a:r>
              <a:r>
                <a:rPr lang="en-US" altLang="zh-CN" sz="2400" dirty="0" err="1">
                  <a:solidFill>
                    <a:schemeClr val="tx1"/>
                  </a:solidFill>
                </a:rPr>
                <a:t>LinkedBinTree</a:t>
              </a:r>
              <a:r>
                <a:rPr lang="en-US" altLang="zh-CN" sz="2400" dirty="0">
                  <a:solidFill>
                    <a:schemeClr val="tx1"/>
                  </a:solidFill>
                </a:rPr>
                <a:t>&lt;T&gt;::</a:t>
              </a:r>
              <a:r>
                <a:rPr lang="en-US" altLang="zh-CN" sz="2400" dirty="0" err="1">
                  <a:solidFill>
                    <a:schemeClr val="tx1"/>
                  </a:solidFill>
                </a:rPr>
                <a:t>GetNodeValue</a:t>
              </a:r>
              <a:r>
                <a:rPr lang="en-US" altLang="zh-CN" sz="2400" dirty="0">
                  <a:solidFill>
                    <a:schemeClr val="tx1"/>
                  </a:solidFill>
                </a:rPr>
                <a:t>(</a:t>
              </a:r>
              <a:r>
                <a:rPr lang="en-US" altLang="zh-CN" sz="2400" dirty="0" err="1">
                  <a:solidFill>
                    <a:schemeClr val="tx1"/>
                  </a:solidFill>
                </a:rPr>
                <a:t>LinkedNode</a:t>
              </a:r>
              <a:r>
                <a:rPr lang="en-US" altLang="zh-CN" sz="2400" dirty="0">
                  <a:solidFill>
                    <a:schemeClr val="tx1"/>
                  </a:solidFill>
                </a:rPr>
                <a:t>&lt;T&gt; *</a:t>
              </a:r>
              <a:r>
                <a:rPr lang="en-US" altLang="zh-CN" sz="2400" dirty="0" err="1">
                  <a:solidFill>
                    <a:schemeClr val="tx1"/>
                  </a:solidFill>
                </a:rPr>
                <a:t>pNode</a:t>
              </a:r>
              <a:r>
                <a:rPr lang="en-US" altLang="zh-CN" sz="2400" dirty="0">
                  <a:solidFill>
                    <a:schemeClr val="tx1"/>
                  </a:solidFill>
                </a:rPr>
                <a:t>, T &amp;x)</a:t>
              </a:r>
              <a:endParaRPr lang="en-US" altLang="zh-CN" sz="2400" dirty="0">
                <a:solidFill>
                  <a:schemeClr val="tx1"/>
                </a:solidFill>
              </a:endParaRPr>
            </a:p>
            <a:p>
              <a:pPr marL="0" indent="0">
                <a:lnSpc>
                  <a:spcPct val="100000"/>
                </a:lnSpc>
              </a:pPr>
              <a:r>
                <a:rPr lang="en-US" altLang="zh-CN" sz="2400" dirty="0">
                  <a:solidFill>
                    <a:schemeClr val="tx1"/>
                  </a:solidFill>
                </a:rPr>
                <a:t>{</a:t>
              </a:r>
              <a:endParaRPr lang="en-US" altLang="zh-CN" sz="2400" dirty="0">
                <a:solidFill>
                  <a:schemeClr val="tx1"/>
                </a:solidFill>
              </a:endParaRPr>
            </a:p>
            <a:p>
              <a:pPr marL="0" indent="0">
                <a:lnSpc>
                  <a:spcPct val="100000"/>
                </a:lnSpc>
              </a:pPr>
              <a:r>
                <a:rPr lang="en-US" altLang="zh-CN" sz="2400" dirty="0">
                  <a:solidFill>
                    <a:schemeClr val="tx1"/>
                  </a:solidFill>
                </a:rPr>
                <a:t>	if (</a:t>
              </a:r>
              <a:r>
                <a:rPr lang="en-US" altLang="zh-CN" sz="2400" dirty="0" err="1">
                  <a:solidFill>
                    <a:schemeClr val="tx1"/>
                  </a:solidFill>
                </a:rPr>
                <a:t>pNode</a:t>
              </a:r>
              <a:r>
                <a:rPr lang="en-US" altLang="zh-CN" sz="2400" dirty="0">
                  <a:solidFill>
                    <a:schemeClr val="tx1"/>
                  </a:solidFill>
                </a:rPr>
                <a:t>==NULL)</a:t>
              </a:r>
              <a:endParaRPr lang="en-US" altLang="zh-CN" sz="2400" dirty="0">
                <a:solidFill>
                  <a:schemeClr val="tx1"/>
                </a:solidFill>
              </a:endParaRPr>
            </a:p>
            <a:p>
              <a:pPr marL="0" indent="0">
                <a:lnSpc>
                  <a:spcPct val="100000"/>
                </a:lnSpc>
              </a:pPr>
              <a:r>
                <a:rPr lang="en-US" altLang="zh-CN" sz="2400" dirty="0">
                  <a:solidFill>
                    <a:schemeClr val="tx1"/>
                  </a:solidFill>
                </a:rPr>
                <a:t>		return false;</a:t>
              </a:r>
              <a:endParaRPr lang="en-US" altLang="zh-CN" sz="2400" dirty="0">
                <a:solidFill>
                  <a:schemeClr val="tx1"/>
                </a:solidFill>
              </a:endParaRPr>
            </a:p>
            <a:p>
              <a:pPr marL="0" indent="0">
                <a:lnSpc>
                  <a:spcPct val="100000"/>
                </a:lnSpc>
              </a:pPr>
              <a:r>
                <a:rPr lang="en-US" altLang="zh-CN" sz="2400" dirty="0">
                  <a:solidFill>
                    <a:schemeClr val="tx1"/>
                  </a:solidFill>
                </a:rPr>
                <a:t>	x = </a:t>
              </a:r>
              <a:r>
                <a:rPr lang="en-US" altLang="zh-CN" sz="2400" dirty="0" err="1">
                  <a:solidFill>
                    <a:schemeClr val="tx1"/>
                  </a:solidFill>
                </a:rPr>
                <a:t>pNode</a:t>
              </a:r>
              <a:r>
                <a:rPr lang="en-US" altLang="zh-CN" sz="2400" dirty="0">
                  <a:solidFill>
                    <a:schemeClr val="tx1"/>
                  </a:solidFill>
                </a:rPr>
                <a:t>-&gt;</a:t>
              </a:r>
              <a:r>
                <a:rPr lang="en-US" altLang="zh-CN" sz="2400" dirty="0" err="1">
                  <a:solidFill>
                    <a:schemeClr val="tx1"/>
                  </a:solidFill>
                </a:rPr>
                <a:t>m_data</a:t>
              </a:r>
              <a:r>
                <a:rPr lang="en-US" altLang="zh-CN" sz="2400" dirty="0">
                  <a:solidFill>
                    <a:schemeClr val="tx1"/>
                  </a:solidFill>
                </a:rPr>
                <a:t>;</a:t>
              </a:r>
              <a:endParaRPr lang="en-US" altLang="zh-CN" sz="2400" dirty="0">
                <a:solidFill>
                  <a:schemeClr val="tx1"/>
                </a:solidFill>
              </a:endParaRPr>
            </a:p>
            <a:p>
              <a:pPr marL="0" indent="0">
                <a:lnSpc>
                  <a:spcPct val="100000"/>
                </a:lnSpc>
              </a:pPr>
              <a:r>
                <a:rPr lang="en-US" altLang="zh-CN" sz="2400" dirty="0">
                  <a:solidFill>
                    <a:schemeClr val="tx1"/>
                  </a:solidFill>
                </a:rPr>
                <a:t>	return true;</a:t>
              </a:r>
              <a:endParaRPr lang="en-US" altLang="zh-CN" sz="2400" dirty="0">
                <a:solidFill>
                  <a:schemeClr val="tx1"/>
                </a:solidFill>
              </a:endParaRPr>
            </a:p>
            <a:p>
              <a:pPr marL="0" indent="0">
                <a:lnSpc>
                  <a:spcPct val="100000"/>
                </a:lnSpc>
              </a:pPr>
              <a:r>
                <a:rPr lang="en-US" altLang="zh-CN" sz="2400" dirty="0">
                  <a:solidFill>
                    <a:schemeClr val="tx1"/>
                  </a:solidFill>
                </a:rPr>
                <a:t>}</a:t>
              </a:r>
              <a:endParaRPr lang="en-US" altLang="zh-CN" sz="2400" dirty="0">
                <a:solidFill>
                  <a:schemeClr val="tx1"/>
                </a:solidFill>
              </a:endParaRPr>
            </a:p>
          </p:txBody>
        </p:sp>
        <p:grpSp>
          <p:nvGrpSpPr>
            <p:cNvPr id="57" name="组合 56"/>
            <p:cNvGrpSpPr/>
            <p:nvPr/>
          </p:nvGrpSpPr>
          <p:grpSpPr>
            <a:xfrm>
              <a:off x="1519544" y="1821679"/>
              <a:ext cx="8675682" cy="4095969"/>
              <a:chOff x="1584402" y="1903846"/>
              <a:chExt cx="9062674" cy="3823037"/>
            </a:xfrm>
          </p:grpSpPr>
          <p:grpSp>
            <p:nvGrpSpPr>
              <p:cNvPr id="58" name="组合 57"/>
              <p:cNvGrpSpPr/>
              <p:nvPr/>
            </p:nvGrpSpPr>
            <p:grpSpPr>
              <a:xfrm>
                <a:off x="1584402" y="3589771"/>
                <a:ext cx="9062674" cy="2137112"/>
                <a:chOff x="1584402" y="3589771"/>
                <a:chExt cx="9062674" cy="2137112"/>
              </a:xfrm>
            </p:grpSpPr>
            <p:sp>
              <p:nvSpPr>
                <p:cNvPr id="69" name="任意多边形: 形状 6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6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梯形 7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5" name="任意多边形: 形状 7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flipH="1" flipV="1">
                <a:off x="1584402" y="1903846"/>
                <a:ext cx="9062674" cy="2137112"/>
                <a:chOff x="1584402" y="3589771"/>
                <a:chExt cx="9062674" cy="2137112"/>
              </a:xfrm>
            </p:grpSpPr>
            <p:sp>
              <p:nvSpPr>
                <p:cNvPr id="60" name="任意多边形: 形状 5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6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梯形 6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5" name="任意多边形: 形状 6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76" name="组合 50"/>
          <p:cNvGrpSpPr/>
          <p:nvPr/>
        </p:nvGrpSpPr>
        <p:grpSpPr>
          <a:xfrm>
            <a:off x="549001" y="555626"/>
            <a:ext cx="3565799" cy="876848"/>
            <a:chOff x="326687" y="247818"/>
            <a:chExt cx="4861582" cy="725466"/>
          </a:xfrm>
        </p:grpSpPr>
        <p:sp>
          <p:nvSpPr>
            <p:cNvPr id="77" name="文本框 51"/>
            <p:cNvSpPr txBox="1"/>
            <p:nvPr/>
          </p:nvSpPr>
          <p:spPr bwMode="auto">
            <a:xfrm>
              <a:off x="112105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叉链表的实现</a:t>
              </a:r>
              <a:endParaRPr lang="zh-CN" altLang="en-US" sz="2400" kern="0" dirty="0">
                <a:solidFill>
                  <a:srgbClr val="0070C0"/>
                </a:solidFill>
                <a:latin typeface="+mn-ea"/>
              </a:endParaRPr>
            </a:p>
          </p:txBody>
        </p:sp>
        <p:grpSp>
          <p:nvGrpSpPr>
            <p:cNvPr id="81" name="组合 52"/>
            <p:cNvGrpSpPr/>
            <p:nvPr/>
          </p:nvGrpSpPr>
          <p:grpSpPr>
            <a:xfrm>
              <a:off x="326687" y="247818"/>
              <a:ext cx="4861582" cy="725466"/>
              <a:chOff x="326687" y="247818"/>
              <a:chExt cx="4861582" cy="725466"/>
            </a:xfrm>
          </p:grpSpPr>
          <p:grpSp>
            <p:nvGrpSpPr>
              <p:cNvPr id="82" name="组合 53"/>
              <p:cNvGrpSpPr/>
              <p:nvPr/>
            </p:nvGrpSpPr>
            <p:grpSpPr>
              <a:xfrm>
                <a:off x="349799" y="247818"/>
                <a:ext cx="4791980" cy="261575"/>
                <a:chOff x="349799" y="247818"/>
                <a:chExt cx="4791980" cy="261575"/>
              </a:xfrm>
            </p:grpSpPr>
            <p:cxnSp>
              <p:nvCxnSpPr>
                <p:cNvPr id="97"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1"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02"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3" name="组合 54"/>
              <p:cNvGrpSpPr/>
              <p:nvPr/>
            </p:nvGrpSpPr>
            <p:grpSpPr>
              <a:xfrm>
                <a:off x="349799" y="711709"/>
                <a:ext cx="4815092" cy="261575"/>
                <a:chOff x="358852" y="925118"/>
                <a:chExt cx="4815092" cy="261575"/>
              </a:xfrm>
            </p:grpSpPr>
            <p:cxnSp>
              <p:nvCxnSpPr>
                <p:cNvPr id="90"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5"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6"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4" name="组合 55"/>
              <p:cNvGrpSpPr/>
              <p:nvPr/>
            </p:nvGrpSpPr>
            <p:grpSpPr>
              <a:xfrm>
                <a:off x="5138963" y="489126"/>
                <a:ext cx="49306" cy="329693"/>
                <a:chOff x="5138963" y="489126"/>
                <a:chExt cx="49306" cy="329693"/>
              </a:xfrm>
            </p:grpSpPr>
            <p:sp>
              <p:nvSpPr>
                <p:cNvPr id="88"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56"/>
              <p:cNvGrpSpPr/>
              <p:nvPr/>
            </p:nvGrpSpPr>
            <p:grpSpPr>
              <a:xfrm>
                <a:off x="326687" y="399838"/>
                <a:ext cx="49306" cy="329693"/>
                <a:chOff x="5138963" y="489126"/>
                <a:chExt cx="49306" cy="329693"/>
              </a:xfrm>
            </p:grpSpPr>
            <p:sp>
              <p:nvSpPr>
                <p:cNvPr id="86"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wipe(left)">
                                      <p:cBhvr>
                                        <p:cTn id="7" dur="500"/>
                                        <p:tgtEl>
                                          <p:spTgt spid="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fade">
                                      <p:cBhvr>
                                        <p:cTn id="11"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p:cNvGrpSpPr/>
          <p:nvPr/>
        </p:nvGrpSpPr>
        <p:grpSpPr>
          <a:xfrm>
            <a:off x="850295" y="1948281"/>
            <a:ext cx="10247846" cy="4304473"/>
            <a:chOff x="1519544" y="1821679"/>
            <a:chExt cx="8675682" cy="4095969"/>
          </a:xfrm>
        </p:grpSpPr>
        <p:sp>
          <p:nvSpPr>
            <p:cNvPr id="56" name="内容占位符 2"/>
            <p:cNvSpPr txBox="1"/>
            <p:nvPr/>
          </p:nvSpPr>
          <p:spPr>
            <a:xfrm>
              <a:off x="2132514" y="2079796"/>
              <a:ext cx="8000860" cy="3817227"/>
            </a:xfrm>
            <a:prstGeom prst="rect">
              <a:avLst/>
            </a:prstGeom>
            <a:noFill/>
          </p:spPr>
          <p:txBody>
            <a:bodyPr vert="horz" lIns="91440" tIns="45720" rIns="91440" bIns="45720" rtlCol="0">
              <a:noAutofit/>
            </a:bodyPr>
            <a:lstStyle>
              <a:defPPr>
                <a:defRPr lang="zh-CN"/>
              </a:defPPr>
              <a:lvl1pPr marL="452755" indent="-452755">
                <a:lnSpc>
                  <a:spcPct val="110000"/>
                </a:lnSpc>
                <a:spcBef>
                  <a:spcPts val="600"/>
                </a:spcBef>
                <a:buClr>
                  <a:srgbClr val="7030A0"/>
                </a:buClr>
                <a:buFont typeface="Arial" panose="020B0604020202020204" pitchFamily="34" charset="0"/>
                <a:buNone/>
                <a:defRPr>
                  <a:solidFill>
                    <a:srgbClr val="44546A"/>
                  </a:solidFill>
                  <a:latin typeface="Times New Roman" panose="02020603050405020304" pitchFamily="18"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lnSpc>
                  <a:spcPct val="100000"/>
                </a:lnSpc>
              </a:pPr>
              <a:r>
                <a:rPr lang="en-US" altLang="zh-CN" sz="2200" dirty="0">
                  <a:solidFill>
                    <a:schemeClr val="tx1"/>
                  </a:solidFill>
                </a:rPr>
                <a:t>//</a:t>
              </a:r>
              <a:r>
                <a:rPr lang="zh-CN" altLang="en-US" sz="2200" dirty="0">
                  <a:solidFill>
                    <a:schemeClr val="tx1"/>
                  </a:solidFill>
                </a:rPr>
                <a:t>获取指定结点的左孩子结点</a:t>
              </a:r>
              <a:endParaRPr lang="zh-CN" altLang="en-US" sz="2200" dirty="0">
                <a:solidFill>
                  <a:schemeClr val="tx1"/>
                </a:solidFill>
              </a:endParaRPr>
            </a:p>
            <a:p>
              <a:pPr marL="0" indent="0">
                <a:lnSpc>
                  <a:spcPct val="100000"/>
                </a:lnSpc>
              </a:pPr>
              <a:r>
                <a:rPr lang="en-US" altLang="zh-CN" sz="2200" dirty="0">
                  <a:solidFill>
                    <a:schemeClr val="tx1"/>
                  </a:solidFill>
                </a:rPr>
                <a:t>template&lt;class T&gt;</a:t>
              </a:r>
              <a:endParaRPr lang="en-US" altLang="zh-CN" sz="2200" dirty="0">
                <a:solidFill>
                  <a:schemeClr val="tx1"/>
                </a:solidFill>
              </a:endParaRPr>
            </a:p>
            <a:p>
              <a:pPr marL="0" indent="0">
                <a:lnSpc>
                  <a:spcPct val="100000"/>
                </a:lnSpc>
              </a:pP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LinkedBinTree</a:t>
              </a:r>
              <a:r>
                <a:rPr lang="en-US" altLang="zh-CN" sz="2200" dirty="0">
                  <a:solidFill>
                    <a:schemeClr val="tx1"/>
                  </a:solidFill>
                </a:rPr>
                <a:t>&lt;T&gt;::</a:t>
              </a:r>
              <a:r>
                <a:rPr lang="en-US" altLang="zh-CN" sz="2200" dirty="0" err="1">
                  <a:solidFill>
                    <a:schemeClr val="tx1"/>
                  </a:solidFill>
                </a:rPr>
                <a:t>GetLeftChild</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a:t>
              </a:r>
              <a:endParaRPr lang="en-US" altLang="zh-CN" sz="2200" dirty="0">
                <a:solidFill>
                  <a:schemeClr val="tx1"/>
                </a:solidFill>
              </a:endParaRPr>
            </a:p>
            <a:p>
              <a:pPr marL="0" indent="0">
                <a:lnSpc>
                  <a:spcPct val="100000"/>
                </a:lnSpc>
              </a:pPr>
              <a:r>
                <a:rPr lang="en-US" altLang="zh-CN" sz="2200" dirty="0">
                  <a:solidFill>
                    <a:schemeClr val="tx1"/>
                  </a:solidFill>
                </a:rPr>
                <a:t>{</a:t>
              </a:r>
              <a:endParaRPr lang="en-US" altLang="zh-CN" sz="2200" dirty="0">
                <a:solidFill>
                  <a:schemeClr val="tx1"/>
                </a:solidFill>
              </a:endParaRPr>
            </a:p>
            <a:p>
              <a:pPr marL="0" indent="0">
                <a:lnSpc>
                  <a:spcPct val="100000"/>
                </a:lnSpc>
              </a:pPr>
              <a:r>
                <a:rPr lang="en-US" altLang="zh-CN" sz="2200" dirty="0">
                  <a:solidFill>
                    <a:schemeClr val="tx1"/>
                  </a:solidFill>
                </a:rPr>
                <a:t>	if (</a:t>
              </a:r>
              <a:r>
                <a:rPr lang="en-US" altLang="zh-CN" sz="2200" dirty="0" err="1">
                  <a:solidFill>
                    <a:schemeClr val="tx1"/>
                  </a:solidFill>
                </a:rPr>
                <a:t>pNode</a:t>
              </a:r>
              <a:r>
                <a:rPr lang="en-US" altLang="zh-CN" sz="2200" dirty="0">
                  <a:solidFill>
                    <a:schemeClr val="tx1"/>
                  </a:solidFill>
                </a:rPr>
                <a:t>==NULL)</a:t>
              </a:r>
              <a:endParaRPr lang="en-US" altLang="zh-CN" sz="2200" dirty="0">
                <a:solidFill>
                  <a:schemeClr val="tx1"/>
                </a:solidFill>
              </a:endParaRPr>
            </a:p>
            <a:p>
              <a:pPr marL="0" indent="0">
                <a:lnSpc>
                  <a:spcPct val="100000"/>
                </a:lnSpc>
              </a:pPr>
              <a:r>
                <a:rPr lang="en-US" altLang="zh-CN" sz="2200" dirty="0">
                  <a:solidFill>
                    <a:schemeClr val="tx1"/>
                  </a:solidFill>
                </a:rPr>
                <a:t>		return NULL;</a:t>
              </a:r>
              <a:endParaRPr lang="en-US" altLang="zh-CN" sz="2200" dirty="0">
                <a:solidFill>
                  <a:schemeClr val="tx1"/>
                </a:solidFill>
              </a:endParaRPr>
            </a:p>
            <a:p>
              <a:pPr marL="0" indent="0">
                <a:lnSpc>
                  <a:spcPct val="100000"/>
                </a:lnSpc>
              </a:pPr>
              <a:r>
                <a:rPr lang="en-US" altLang="zh-CN" sz="2200" dirty="0">
                  <a:solidFill>
                    <a:schemeClr val="tx1"/>
                  </a:solidFill>
                </a:rPr>
                <a:t>	return </a:t>
              </a:r>
              <a:r>
                <a:rPr lang="en-US" altLang="zh-CN" sz="2200" dirty="0" err="1">
                  <a:solidFill>
                    <a:schemeClr val="tx1"/>
                  </a:solidFill>
                </a:rPr>
                <a:t>pNode</a:t>
              </a:r>
              <a:r>
                <a:rPr lang="en-US" altLang="zh-CN" sz="2200" dirty="0">
                  <a:solidFill>
                    <a:schemeClr val="tx1"/>
                  </a:solidFill>
                </a:rPr>
                <a:t>-&gt;</a:t>
              </a:r>
              <a:r>
                <a:rPr lang="en-US" altLang="zh-CN" sz="2200" dirty="0" err="1">
                  <a:solidFill>
                    <a:schemeClr val="tx1"/>
                  </a:solidFill>
                </a:rPr>
                <a:t>m_pLeftChild</a:t>
              </a:r>
              <a:r>
                <a:rPr lang="en-US" altLang="zh-CN" sz="2200" dirty="0">
                  <a:solidFill>
                    <a:schemeClr val="tx1"/>
                  </a:solidFill>
                </a:rPr>
                <a:t>;</a:t>
              </a:r>
              <a:endParaRPr lang="en-US" altLang="zh-CN" sz="2200" dirty="0">
                <a:solidFill>
                  <a:schemeClr val="tx1"/>
                </a:solidFill>
              </a:endParaRPr>
            </a:p>
            <a:p>
              <a:pPr marL="0" indent="0">
                <a:lnSpc>
                  <a:spcPct val="100000"/>
                </a:lnSpc>
              </a:pPr>
              <a:r>
                <a:rPr lang="en-US" altLang="zh-CN" sz="2200" dirty="0">
                  <a:solidFill>
                    <a:schemeClr val="tx1"/>
                  </a:solidFill>
                </a:rPr>
                <a:t>}</a:t>
              </a:r>
              <a:endParaRPr lang="en-US" altLang="zh-CN" sz="2200" dirty="0">
                <a:solidFill>
                  <a:schemeClr val="tx1"/>
                </a:solidFill>
              </a:endParaRPr>
            </a:p>
          </p:txBody>
        </p:sp>
        <p:grpSp>
          <p:nvGrpSpPr>
            <p:cNvPr id="57" name="组合 56"/>
            <p:cNvGrpSpPr/>
            <p:nvPr/>
          </p:nvGrpSpPr>
          <p:grpSpPr>
            <a:xfrm>
              <a:off x="1519544" y="1821679"/>
              <a:ext cx="8675682" cy="4095969"/>
              <a:chOff x="1584402" y="1903846"/>
              <a:chExt cx="9062674" cy="3823037"/>
            </a:xfrm>
          </p:grpSpPr>
          <p:grpSp>
            <p:nvGrpSpPr>
              <p:cNvPr id="58" name="组合 57"/>
              <p:cNvGrpSpPr/>
              <p:nvPr/>
            </p:nvGrpSpPr>
            <p:grpSpPr>
              <a:xfrm>
                <a:off x="1584402" y="3589771"/>
                <a:ext cx="9062674" cy="2137112"/>
                <a:chOff x="1584402" y="3589771"/>
                <a:chExt cx="9062674" cy="2137112"/>
              </a:xfrm>
            </p:grpSpPr>
            <p:sp>
              <p:nvSpPr>
                <p:cNvPr id="69" name="任意多边形: 形状 6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6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梯形 7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5" name="任意多边形: 形状 7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flipH="1" flipV="1">
                <a:off x="1584402" y="1903846"/>
                <a:ext cx="9062674" cy="2137112"/>
                <a:chOff x="1584402" y="3589771"/>
                <a:chExt cx="9062674" cy="2137112"/>
              </a:xfrm>
            </p:grpSpPr>
            <p:sp>
              <p:nvSpPr>
                <p:cNvPr id="60" name="任意多边形: 形状 5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6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梯形 6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5" name="任意多边形: 形状 6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76" name="组合 50"/>
          <p:cNvGrpSpPr/>
          <p:nvPr/>
        </p:nvGrpSpPr>
        <p:grpSpPr>
          <a:xfrm>
            <a:off x="549001" y="555626"/>
            <a:ext cx="3565799" cy="876848"/>
            <a:chOff x="326687" y="247818"/>
            <a:chExt cx="4861582" cy="725466"/>
          </a:xfrm>
        </p:grpSpPr>
        <p:sp>
          <p:nvSpPr>
            <p:cNvPr id="77" name="文本框 51"/>
            <p:cNvSpPr txBox="1"/>
            <p:nvPr/>
          </p:nvSpPr>
          <p:spPr bwMode="auto">
            <a:xfrm>
              <a:off x="112105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叉链表的实现</a:t>
              </a:r>
              <a:endParaRPr lang="zh-CN" altLang="en-US" sz="2400" kern="0" dirty="0">
                <a:solidFill>
                  <a:srgbClr val="0070C0"/>
                </a:solidFill>
                <a:latin typeface="+mn-ea"/>
              </a:endParaRPr>
            </a:p>
          </p:txBody>
        </p:sp>
        <p:grpSp>
          <p:nvGrpSpPr>
            <p:cNvPr id="81" name="组合 52"/>
            <p:cNvGrpSpPr/>
            <p:nvPr/>
          </p:nvGrpSpPr>
          <p:grpSpPr>
            <a:xfrm>
              <a:off x="326687" y="247818"/>
              <a:ext cx="4861582" cy="725466"/>
              <a:chOff x="326687" y="247818"/>
              <a:chExt cx="4861582" cy="725466"/>
            </a:xfrm>
          </p:grpSpPr>
          <p:grpSp>
            <p:nvGrpSpPr>
              <p:cNvPr id="82" name="组合 53"/>
              <p:cNvGrpSpPr/>
              <p:nvPr/>
            </p:nvGrpSpPr>
            <p:grpSpPr>
              <a:xfrm>
                <a:off x="349799" y="247818"/>
                <a:ext cx="4791980" cy="261575"/>
                <a:chOff x="349799" y="247818"/>
                <a:chExt cx="4791980" cy="261575"/>
              </a:xfrm>
            </p:grpSpPr>
            <p:cxnSp>
              <p:nvCxnSpPr>
                <p:cNvPr id="97"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1"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02"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3" name="组合 54"/>
              <p:cNvGrpSpPr/>
              <p:nvPr/>
            </p:nvGrpSpPr>
            <p:grpSpPr>
              <a:xfrm>
                <a:off x="349799" y="711709"/>
                <a:ext cx="4815092" cy="261575"/>
                <a:chOff x="358852" y="925118"/>
                <a:chExt cx="4815092" cy="261575"/>
              </a:xfrm>
            </p:grpSpPr>
            <p:cxnSp>
              <p:nvCxnSpPr>
                <p:cNvPr id="90"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5"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6"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4" name="组合 55"/>
              <p:cNvGrpSpPr/>
              <p:nvPr/>
            </p:nvGrpSpPr>
            <p:grpSpPr>
              <a:xfrm>
                <a:off x="5138963" y="489126"/>
                <a:ext cx="49306" cy="329693"/>
                <a:chOff x="5138963" y="489126"/>
                <a:chExt cx="49306" cy="329693"/>
              </a:xfrm>
            </p:grpSpPr>
            <p:sp>
              <p:nvSpPr>
                <p:cNvPr id="88"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56"/>
              <p:cNvGrpSpPr/>
              <p:nvPr/>
            </p:nvGrpSpPr>
            <p:grpSpPr>
              <a:xfrm>
                <a:off x="326687" y="399838"/>
                <a:ext cx="49306" cy="329693"/>
                <a:chOff x="5138963" y="489126"/>
                <a:chExt cx="49306" cy="329693"/>
              </a:xfrm>
            </p:grpSpPr>
            <p:sp>
              <p:nvSpPr>
                <p:cNvPr id="86"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wipe(left)">
                                      <p:cBhvr>
                                        <p:cTn id="7" dur="500"/>
                                        <p:tgtEl>
                                          <p:spTgt spid="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fade">
                                      <p:cBhvr>
                                        <p:cTn id="11"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p:cNvGrpSpPr/>
          <p:nvPr/>
        </p:nvGrpSpPr>
        <p:grpSpPr>
          <a:xfrm>
            <a:off x="850295" y="1948281"/>
            <a:ext cx="10247846" cy="4304473"/>
            <a:chOff x="1519544" y="1821679"/>
            <a:chExt cx="8675682" cy="4095969"/>
          </a:xfrm>
        </p:grpSpPr>
        <p:sp>
          <p:nvSpPr>
            <p:cNvPr id="56" name="内容占位符 2"/>
            <p:cNvSpPr txBox="1"/>
            <p:nvPr/>
          </p:nvSpPr>
          <p:spPr>
            <a:xfrm>
              <a:off x="2132514" y="2079796"/>
              <a:ext cx="8000860" cy="3817227"/>
            </a:xfrm>
            <a:prstGeom prst="rect">
              <a:avLst/>
            </a:prstGeom>
            <a:noFill/>
          </p:spPr>
          <p:txBody>
            <a:bodyPr vert="horz" lIns="91440" tIns="45720" rIns="91440" bIns="45720" rtlCol="0">
              <a:noAutofit/>
            </a:bodyPr>
            <a:lstStyle>
              <a:defPPr>
                <a:defRPr lang="zh-CN"/>
              </a:defPPr>
              <a:lvl1pPr marL="452755" indent="-452755">
                <a:lnSpc>
                  <a:spcPct val="110000"/>
                </a:lnSpc>
                <a:spcBef>
                  <a:spcPts val="600"/>
                </a:spcBef>
                <a:buClr>
                  <a:srgbClr val="7030A0"/>
                </a:buClr>
                <a:buFont typeface="Arial" panose="020B0604020202020204" pitchFamily="34" charset="0"/>
                <a:buNone/>
                <a:defRPr>
                  <a:solidFill>
                    <a:srgbClr val="44546A"/>
                  </a:solidFill>
                  <a:latin typeface="Times New Roman" panose="02020603050405020304" pitchFamily="18" charset="0"/>
                  <a:cs typeface="Times New Roman" panose="02020603050405020304" pitchFamily="18"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lnSpc>
                  <a:spcPct val="100000"/>
                </a:lnSpc>
              </a:pPr>
              <a:r>
                <a:rPr lang="en-US" altLang="zh-CN" sz="2200" dirty="0">
                  <a:solidFill>
                    <a:schemeClr val="tx1"/>
                  </a:solidFill>
                </a:rPr>
                <a:t>//</a:t>
              </a:r>
              <a:r>
                <a:rPr lang="zh-CN" altLang="en-US" sz="2200" dirty="0">
                  <a:solidFill>
                    <a:schemeClr val="tx1"/>
                  </a:solidFill>
                </a:rPr>
                <a:t>获取指定结点的右孩子结点</a:t>
              </a:r>
              <a:endParaRPr lang="zh-CN" altLang="en-US" sz="2200" dirty="0">
                <a:solidFill>
                  <a:schemeClr val="tx1"/>
                </a:solidFill>
              </a:endParaRPr>
            </a:p>
            <a:p>
              <a:pPr>
                <a:lnSpc>
                  <a:spcPct val="100000"/>
                </a:lnSpc>
              </a:pPr>
              <a:r>
                <a:rPr lang="en-US" altLang="zh-CN" sz="2200" dirty="0">
                  <a:solidFill>
                    <a:schemeClr val="tx1"/>
                  </a:solidFill>
                </a:rPr>
                <a:t>template&lt;class T&gt;</a:t>
              </a:r>
              <a:endParaRPr lang="en-US" altLang="zh-CN" sz="2200" dirty="0">
                <a:solidFill>
                  <a:schemeClr val="tx1"/>
                </a:solidFill>
              </a:endParaRPr>
            </a:p>
            <a:p>
              <a:pPr>
                <a:lnSpc>
                  <a:spcPct val="100000"/>
                </a:lnSpc>
              </a:pP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LinkedBinTree</a:t>
              </a:r>
              <a:r>
                <a:rPr lang="en-US" altLang="zh-CN" sz="2200" dirty="0">
                  <a:solidFill>
                    <a:schemeClr val="tx1"/>
                  </a:solidFill>
                </a:rPr>
                <a:t>&lt;T&gt;::</a:t>
              </a:r>
              <a:r>
                <a:rPr lang="en-US" altLang="zh-CN" sz="2200" dirty="0" err="1">
                  <a:solidFill>
                    <a:schemeClr val="tx1"/>
                  </a:solidFill>
                </a:rPr>
                <a:t>GetRightChild</a:t>
              </a:r>
              <a:r>
                <a:rPr lang="en-US" altLang="zh-CN" sz="2200" dirty="0">
                  <a:solidFill>
                    <a:schemeClr val="tx1"/>
                  </a:solidFill>
                </a:rPr>
                <a:t>(</a:t>
              </a:r>
              <a:r>
                <a:rPr lang="en-US" altLang="zh-CN" sz="2200" dirty="0" err="1">
                  <a:solidFill>
                    <a:schemeClr val="tx1"/>
                  </a:solidFill>
                </a:rPr>
                <a:t>LinkedNode</a:t>
              </a:r>
              <a:r>
                <a:rPr lang="en-US" altLang="zh-CN" sz="2200" dirty="0">
                  <a:solidFill>
                    <a:schemeClr val="tx1"/>
                  </a:solidFill>
                </a:rPr>
                <a:t>&lt;T&gt; *</a:t>
              </a:r>
              <a:r>
                <a:rPr lang="en-US" altLang="zh-CN" sz="2200" dirty="0" err="1">
                  <a:solidFill>
                    <a:schemeClr val="tx1"/>
                  </a:solidFill>
                </a:rPr>
                <a:t>pNode</a:t>
              </a:r>
              <a:r>
                <a:rPr lang="en-US" altLang="zh-CN" sz="2200" dirty="0">
                  <a:solidFill>
                    <a:schemeClr val="tx1"/>
                  </a:solidFill>
                </a:rPr>
                <a:t>)</a:t>
              </a:r>
              <a:endParaRPr lang="en-US" altLang="zh-CN" sz="2200" dirty="0">
                <a:solidFill>
                  <a:schemeClr val="tx1"/>
                </a:solidFill>
              </a:endParaRPr>
            </a:p>
            <a:p>
              <a:pPr>
                <a:lnSpc>
                  <a:spcPct val="100000"/>
                </a:lnSpc>
              </a:pPr>
              <a:r>
                <a:rPr lang="en-US" altLang="zh-CN" sz="2200" dirty="0">
                  <a:solidFill>
                    <a:schemeClr val="tx1"/>
                  </a:solidFill>
                </a:rPr>
                <a:t>{</a:t>
              </a:r>
              <a:endParaRPr lang="en-US" altLang="zh-CN" sz="2200" dirty="0">
                <a:solidFill>
                  <a:schemeClr val="tx1"/>
                </a:solidFill>
              </a:endParaRPr>
            </a:p>
            <a:p>
              <a:pPr>
                <a:lnSpc>
                  <a:spcPct val="100000"/>
                </a:lnSpc>
              </a:pPr>
              <a:r>
                <a:rPr lang="en-US" altLang="zh-CN" sz="2200" dirty="0">
                  <a:solidFill>
                    <a:schemeClr val="tx1"/>
                  </a:solidFill>
                </a:rPr>
                <a:t>	if (</a:t>
              </a:r>
              <a:r>
                <a:rPr lang="en-US" altLang="zh-CN" sz="2200" dirty="0" err="1">
                  <a:solidFill>
                    <a:schemeClr val="tx1"/>
                  </a:solidFill>
                </a:rPr>
                <a:t>pNode</a:t>
              </a:r>
              <a:r>
                <a:rPr lang="en-US" altLang="zh-CN" sz="2200" dirty="0">
                  <a:solidFill>
                    <a:schemeClr val="tx1"/>
                  </a:solidFill>
                </a:rPr>
                <a:t>==NULL)</a:t>
              </a:r>
              <a:endParaRPr lang="en-US" altLang="zh-CN" sz="2200" dirty="0">
                <a:solidFill>
                  <a:schemeClr val="tx1"/>
                </a:solidFill>
              </a:endParaRPr>
            </a:p>
            <a:p>
              <a:pPr>
                <a:lnSpc>
                  <a:spcPct val="100000"/>
                </a:lnSpc>
              </a:pPr>
              <a:r>
                <a:rPr lang="en-US" altLang="zh-CN" sz="2200" dirty="0">
                  <a:solidFill>
                    <a:schemeClr val="tx1"/>
                  </a:solidFill>
                </a:rPr>
                <a:t>		return NULL;</a:t>
              </a:r>
              <a:endParaRPr lang="en-US" altLang="zh-CN" sz="2200" dirty="0">
                <a:solidFill>
                  <a:schemeClr val="tx1"/>
                </a:solidFill>
              </a:endParaRPr>
            </a:p>
            <a:p>
              <a:pPr>
                <a:lnSpc>
                  <a:spcPct val="100000"/>
                </a:lnSpc>
              </a:pPr>
              <a:r>
                <a:rPr lang="en-US" altLang="zh-CN" sz="2200" dirty="0">
                  <a:solidFill>
                    <a:schemeClr val="tx1"/>
                  </a:solidFill>
                </a:rPr>
                <a:t>	return </a:t>
              </a:r>
              <a:r>
                <a:rPr lang="en-US" altLang="zh-CN" sz="2200" dirty="0" err="1">
                  <a:solidFill>
                    <a:schemeClr val="tx1"/>
                  </a:solidFill>
                </a:rPr>
                <a:t>pNode</a:t>
              </a:r>
              <a:r>
                <a:rPr lang="en-US" altLang="zh-CN" sz="2200" dirty="0">
                  <a:solidFill>
                    <a:schemeClr val="tx1"/>
                  </a:solidFill>
                </a:rPr>
                <a:t>-&gt;</a:t>
              </a:r>
              <a:r>
                <a:rPr lang="en-US" altLang="zh-CN" sz="2200" dirty="0" err="1">
                  <a:solidFill>
                    <a:schemeClr val="tx1"/>
                  </a:solidFill>
                </a:rPr>
                <a:t>m_pRightChild</a:t>
              </a:r>
              <a:r>
                <a:rPr lang="en-US" altLang="zh-CN" sz="2200" dirty="0">
                  <a:solidFill>
                    <a:schemeClr val="tx1"/>
                  </a:solidFill>
                </a:rPr>
                <a:t>;</a:t>
              </a:r>
              <a:endParaRPr lang="en-US" altLang="zh-CN" sz="2200" dirty="0">
                <a:solidFill>
                  <a:schemeClr val="tx1"/>
                </a:solidFill>
              </a:endParaRPr>
            </a:p>
            <a:p>
              <a:pPr>
                <a:lnSpc>
                  <a:spcPct val="100000"/>
                </a:lnSpc>
              </a:pPr>
              <a:r>
                <a:rPr lang="en-US" altLang="zh-CN" sz="2200" dirty="0">
                  <a:solidFill>
                    <a:schemeClr val="tx1"/>
                  </a:solidFill>
                </a:rPr>
                <a:t>}</a:t>
              </a:r>
              <a:endParaRPr lang="en-US" altLang="zh-CN" sz="2200" dirty="0">
                <a:solidFill>
                  <a:schemeClr val="tx1"/>
                </a:solidFill>
              </a:endParaRPr>
            </a:p>
          </p:txBody>
        </p:sp>
        <p:grpSp>
          <p:nvGrpSpPr>
            <p:cNvPr id="57" name="组合 56"/>
            <p:cNvGrpSpPr/>
            <p:nvPr/>
          </p:nvGrpSpPr>
          <p:grpSpPr>
            <a:xfrm>
              <a:off x="1519544" y="1821679"/>
              <a:ext cx="8675682" cy="4095969"/>
              <a:chOff x="1584402" y="1903846"/>
              <a:chExt cx="9062674" cy="3823037"/>
            </a:xfrm>
          </p:grpSpPr>
          <p:grpSp>
            <p:nvGrpSpPr>
              <p:cNvPr id="58" name="组合 57"/>
              <p:cNvGrpSpPr/>
              <p:nvPr/>
            </p:nvGrpSpPr>
            <p:grpSpPr>
              <a:xfrm>
                <a:off x="1584402" y="3589771"/>
                <a:ext cx="9062674" cy="2137112"/>
                <a:chOff x="1584402" y="3589771"/>
                <a:chExt cx="9062674" cy="2137112"/>
              </a:xfrm>
            </p:grpSpPr>
            <p:sp>
              <p:nvSpPr>
                <p:cNvPr id="69" name="任意多边形: 形状 68"/>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69"/>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梯形 70"/>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椭圆 72"/>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5" name="任意多边形: 形状 7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77"/>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78"/>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79"/>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flipH="1" flipV="1">
                <a:off x="1584402" y="1903846"/>
                <a:ext cx="9062674" cy="2137112"/>
                <a:chOff x="1584402" y="3589771"/>
                <a:chExt cx="9062674" cy="2137112"/>
              </a:xfrm>
            </p:grpSpPr>
            <p:sp>
              <p:nvSpPr>
                <p:cNvPr id="60" name="任意多边形: 形状 5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6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梯形 6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6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5" name="任意多边形: 形状 6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任意多边形: 形状 6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形状 6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形状 6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76" name="组合 50"/>
          <p:cNvGrpSpPr/>
          <p:nvPr/>
        </p:nvGrpSpPr>
        <p:grpSpPr>
          <a:xfrm>
            <a:off x="549001" y="555626"/>
            <a:ext cx="3565799" cy="876848"/>
            <a:chOff x="326687" y="247818"/>
            <a:chExt cx="4861582" cy="725466"/>
          </a:xfrm>
        </p:grpSpPr>
        <p:sp>
          <p:nvSpPr>
            <p:cNvPr id="77" name="文本框 51"/>
            <p:cNvSpPr txBox="1"/>
            <p:nvPr/>
          </p:nvSpPr>
          <p:spPr bwMode="auto">
            <a:xfrm>
              <a:off x="1121059"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叉链表的实现</a:t>
              </a:r>
              <a:endParaRPr lang="zh-CN" altLang="en-US" sz="2400" kern="0" dirty="0">
                <a:solidFill>
                  <a:srgbClr val="0070C0"/>
                </a:solidFill>
                <a:latin typeface="+mn-ea"/>
              </a:endParaRPr>
            </a:p>
          </p:txBody>
        </p:sp>
        <p:grpSp>
          <p:nvGrpSpPr>
            <p:cNvPr id="81" name="组合 52"/>
            <p:cNvGrpSpPr/>
            <p:nvPr/>
          </p:nvGrpSpPr>
          <p:grpSpPr>
            <a:xfrm>
              <a:off x="326687" y="247818"/>
              <a:ext cx="4861582" cy="725466"/>
              <a:chOff x="326687" y="247818"/>
              <a:chExt cx="4861582" cy="725466"/>
            </a:xfrm>
          </p:grpSpPr>
          <p:grpSp>
            <p:nvGrpSpPr>
              <p:cNvPr id="82" name="组合 53"/>
              <p:cNvGrpSpPr/>
              <p:nvPr/>
            </p:nvGrpSpPr>
            <p:grpSpPr>
              <a:xfrm>
                <a:off x="349799" y="247818"/>
                <a:ext cx="4791980" cy="261575"/>
                <a:chOff x="349799" y="247818"/>
                <a:chExt cx="4791980" cy="261575"/>
              </a:xfrm>
            </p:grpSpPr>
            <p:cxnSp>
              <p:nvCxnSpPr>
                <p:cNvPr id="97"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1"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02"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3" name="组合 54"/>
              <p:cNvGrpSpPr/>
              <p:nvPr/>
            </p:nvGrpSpPr>
            <p:grpSpPr>
              <a:xfrm>
                <a:off x="349799" y="711709"/>
                <a:ext cx="4815092" cy="261575"/>
                <a:chOff x="358852" y="925118"/>
                <a:chExt cx="4815092" cy="261575"/>
              </a:xfrm>
            </p:grpSpPr>
            <p:cxnSp>
              <p:nvCxnSpPr>
                <p:cNvPr id="90"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5"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6"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4" name="组合 55"/>
              <p:cNvGrpSpPr/>
              <p:nvPr/>
            </p:nvGrpSpPr>
            <p:grpSpPr>
              <a:xfrm>
                <a:off x="5138963" y="489126"/>
                <a:ext cx="49306" cy="329693"/>
                <a:chOff x="5138963" y="489126"/>
                <a:chExt cx="49306" cy="329693"/>
              </a:xfrm>
            </p:grpSpPr>
            <p:sp>
              <p:nvSpPr>
                <p:cNvPr id="88"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56"/>
              <p:cNvGrpSpPr/>
              <p:nvPr/>
            </p:nvGrpSpPr>
            <p:grpSpPr>
              <a:xfrm>
                <a:off x="326687" y="399838"/>
                <a:ext cx="49306" cy="329693"/>
                <a:chOff x="5138963" y="489126"/>
                <a:chExt cx="49306" cy="329693"/>
              </a:xfrm>
            </p:grpSpPr>
            <p:sp>
              <p:nvSpPr>
                <p:cNvPr id="86"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wipe(left)">
                                      <p:cBhvr>
                                        <p:cTn id="7" dur="500"/>
                                        <p:tgtEl>
                                          <p:spTgt spid="7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fade">
                                      <p:cBhvr>
                                        <p:cTn id="11"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2834156" y="2459168"/>
            <a:ext cx="7015736" cy="3291812"/>
          </a:xfrm>
          <a:prstGeom prst="rect">
            <a:avLst/>
          </a:prstGeom>
          <a:noFill/>
        </p:spPr>
        <p:txBody>
          <a:bodyPr vert="horz" lIns="91440" tIns="45720" rIns="91440" bIns="45720" rtlCol="0">
            <a:noAutofit/>
          </a:bodyPr>
          <a:lstStyle/>
          <a:p>
            <a:r>
              <a:rPr lang="zh-CN" altLang="en-US" sz="2400" dirty="0">
                <a:latin typeface="Times New Roman" panose="02020603050405020304" pitchFamily="18" charset="0"/>
                <a:ea typeface="微软雅黑" panose="020B0503020204020204" charset="-122"/>
              </a:rPr>
              <a:t>由于实现二叉链表要用到队列和栈，因此，把关于链接队列和链接栈的类模板声明文件也包含到实现二叉链表的头文件中。</a:t>
            </a:r>
            <a:endParaRPr lang="en-US" altLang="zh-CN" sz="2400" dirty="0">
              <a:latin typeface="Times New Roman" panose="02020603050405020304" pitchFamily="18" charset="0"/>
              <a:ea typeface="微软雅黑" panose="020B0503020204020204" charset="-122"/>
            </a:endParaRPr>
          </a:p>
          <a:p>
            <a:endParaRPr lang="en-US" altLang="zh-CN" sz="2400" dirty="0">
              <a:latin typeface="Times New Roman" panose="02020603050405020304" pitchFamily="18" charset="0"/>
              <a:ea typeface="微软雅黑" panose="020B0503020204020204" charset="-122"/>
            </a:endParaRPr>
          </a:p>
          <a:p>
            <a:r>
              <a:rPr lang="en-US" altLang="zh-CN" sz="2400" dirty="0">
                <a:latin typeface="Times New Roman" panose="02020603050405020304" pitchFamily="18" charset="0"/>
                <a:ea typeface="微软雅黑" panose="020B0503020204020204" charset="-122"/>
              </a:rPr>
              <a:t>#include &lt;</a:t>
            </a:r>
            <a:r>
              <a:rPr lang="en-US" altLang="zh-CN" sz="2400" dirty="0" err="1">
                <a:latin typeface="Times New Roman" panose="02020603050405020304" pitchFamily="18" charset="0"/>
                <a:ea typeface="微软雅黑" panose="020B0503020204020204" charset="-122"/>
              </a:rPr>
              <a:t>iostream</a:t>
            </a:r>
            <a:r>
              <a:rPr lang="en-US" altLang="zh-CN" sz="2400" dirty="0">
                <a:latin typeface="Times New Roman" panose="02020603050405020304" pitchFamily="18" charset="0"/>
                <a:ea typeface="微软雅黑" panose="020B0503020204020204" charset="-122"/>
              </a:rPr>
              <a:t>&gt;</a:t>
            </a:r>
            <a:endParaRPr lang="zh-CN" altLang="zh-CN" sz="2400" dirty="0">
              <a:latin typeface="Times New Roman" panose="02020603050405020304" pitchFamily="18" charset="0"/>
              <a:ea typeface="微软雅黑" panose="020B0503020204020204" charset="-122"/>
            </a:endParaRPr>
          </a:p>
          <a:p>
            <a:r>
              <a:rPr lang="en-US" altLang="zh-CN" sz="2400" dirty="0">
                <a:solidFill>
                  <a:srgbClr val="FF0000"/>
                </a:solidFill>
                <a:latin typeface="Times New Roman" panose="02020603050405020304" pitchFamily="18" charset="0"/>
                <a:ea typeface="微软雅黑" panose="020B0503020204020204" charset="-122"/>
              </a:rPr>
              <a:t>#include "</a:t>
            </a:r>
            <a:r>
              <a:rPr lang="en-US" altLang="zh-CN" sz="2400" dirty="0" err="1" smtClean="0">
                <a:solidFill>
                  <a:srgbClr val="FF0000"/>
                </a:solidFill>
                <a:latin typeface="Times New Roman" panose="02020603050405020304" pitchFamily="18" charset="0"/>
                <a:ea typeface="微软雅黑" panose="020B0503020204020204" charset="-122"/>
              </a:rPr>
              <a:t>LinkQueue.h</a:t>
            </a:r>
            <a:r>
              <a:rPr lang="en-US" altLang="zh-CN" sz="2400" dirty="0" smtClean="0">
                <a:solidFill>
                  <a:srgbClr val="FF0000"/>
                </a:solidFill>
                <a:latin typeface="Times New Roman" panose="02020603050405020304" pitchFamily="18" charset="0"/>
                <a:ea typeface="微软雅黑" panose="020B0503020204020204" charset="-122"/>
              </a:rPr>
              <a:t>" </a:t>
            </a:r>
            <a:r>
              <a:rPr lang="en-US" altLang="zh-CN" sz="2400" dirty="0">
                <a:solidFill>
                  <a:srgbClr val="FF0000"/>
                </a:solidFill>
                <a:latin typeface="Times New Roman" panose="02020603050405020304" pitchFamily="18" charset="0"/>
                <a:ea typeface="微软雅黑" panose="020B0503020204020204" charset="-122"/>
              </a:rPr>
              <a:t>	</a:t>
            </a:r>
            <a:r>
              <a:rPr lang="en-US" altLang="zh-CN" sz="2400" dirty="0" smtClean="0">
                <a:solidFill>
                  <a:srgbClr val="FF0000"/>
                </a:solidFill>
                <a:latin typeface="Times New Roman" panose="02020603050405020304" pitchFamily="18" charset="0"/>
                <a:ea typeface="微软雅黑" panose="020B0503020204020204" charset="-122"/>
              </a:rPr>
              <a:t> // </a:t>
            </a:r>
            <a:r>
              <a:rPr lang="zh-CN" altLang="zh-CN" sz="2400" dirty="0">
                <a:solidFill>
                  <a:srgbClr val="FF0000"/>
                </a:solidFill>
                <a:latin typeface="Times New Roman" panose="02020603050405020304" pitchFamily="18" charset="0"/>
                <a:ea typeface="微软雅黑" panose="020B0503020204020204" charset="-122"/>
              </a:rPr>
              <a:t>链接队列类模板</a:t>
            </a:r>
            <a:endParaRPr lang="zh-CN" altLang="zh-CN" sz="2400" dirty="0">
              <a:solidFill>
                <a:srgbClr val="FF0000"/>
              </a:solidFill>
              <a:latin typeface="Times New Roman" panose="02020603050405020304" pitchFamily="18" charset="0"/>
              <a:ea typeface="微软雅黑" panose="020B0503020204020204" charset="-122"/>
            </a:endParaRPr>
          </a:p>
          <a:p>
            <a:r>
              <a:rPr lang="en-US" altLang="zh-CN" sz="2400" dirty="0">
                <a:solidFill>
                  <a:srgbClr val="FF0000"/>
                </a:solidFill>
                <a:latin typeface="Times New Roman" panose="02020603050405020304" pitchFamily="18" charset="0"/>
                <a:ea typeface="微软雅黑" panose="020B0503020204020204" charset="-122"/>
              </a:rPr>
              <a:t>#include "</a:t>
            </a:r>
            <a:r>
              <a:rPr lang="en-US" altLang="zh-CN" sz="2400" dirty="0" err="1">
                <a:solidFill>
                  <a:srgbClr val="FF0000"/>
                </a:solidFill>
                <a:latin typeface="Times New Roman" panose="02020603050405020304" pitchFamily="18" charset="0"/>
                <a:ea typeface="微软雅黑" panose="020B0503020204020204" charset="-122"/>
              </a:rPr>
              <a:t>LinkStack.h</a:t>
            </a:r>
            <a:r>
              <a:rPr lang="en-US" altLang="zh-CN" sz="2400" dirty="0">
                <a:solidFill>
                  <a:srgbClr val="FF0000"/>
                </a:solidFill>
                <a:latin typeface="Times New Roman" panose="02020603050405020304" pitchFamily="18" charset="0"/>
                <a:ea typeface="微软雅黑" panose="020B0503020204020204" charset="-122"/>
              </a:rPr>
              <a:t>"	 // </a:t>
            </a:r>
            <a:r>
              <a:rPr lang="zh-CN" altLang="zh-CN" sz="2400" dirty="0">
                <a:solidFill>
                  <a:srgbClr val="FF0000"/>
                </a:solidFill>
                <a:latin typeface="Times New Roman" panose="02020603050405020304" pitchFamily="18" charset="0"/>
                <a:ea typeface="微软雅黑" panose="020B0503020204020204" charset="-122"/>
              </a:rPr>
              <a:t>链接栈类模板</a:t>
            </a:r>
            <a:endParaRPr lang="zh-CN" altLang="zh-CN" sz="2400" dirty="0">
              <a:solidFill>
                <a:srgbClr val="FF0000"/>
              </a:solidFill>
              <a:latin typeface="Times New Roman" panose="02020603050405020304" pitchFamily="18" charset="0"/>
              <a:ea typeface="微软雅黑" panose="020B0503020204020204" charset="-122"/>
            </a:endParaRPr>
          </a:p>
        </p:txBody>
      </p:sp>
      <p:grpSp>
        <p:nvGrpSpPr>
          <p:cNvPr id="33" name="组合 32"/>
          <p:cNvGrpSpPr/>
          <p:nvPr/>
        </p:nvGrpSpPr>
        <p:grpSpPr>
          <a:xfrm>
            <a:off x="2303605" y="1866882"/>
            <a:ext cx="8042691" cy="4032471"/>
            <a:chOff x="1584402" y="1903846"/>
            <a:chExt cx="9062674" cy="3823037"/>
          </a:xfrm>
        </p:grpSpPr>
        <p:grpSp>
          <p:nvGrpSpPr>
            <p:cNvPr id="34" name="组合 33"/>
            <p:cNvGrpSpPr/>
            <p:nvPr/>
          </p:nvGrpSpPr>
          <p:grpSpPr>
            <a:xfrm>
              <a:off x="1584402" y="3589771"/>
              <a:ext cx="9062674" cy="2137112"/>
              <a:chOff x="1584402" y="3589771"/>
              <a:chExt cx="9062674" cy="2137112"/>
            </a:xfrm>
          </p:grpSpPr>
          <p:sp>
            <p:nvSpPr>
              <p:cNvPr id="45"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
              <p:cNvSpPr/>
              <p:nvPr/>
            </p:nvSpPr>
            <p:spPr>
              <a:xfrm rot="3282160"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0"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flipH="1" flipV="1">
              <a:off x="1584402" y="1903846"/>
              <a:ext cx="9062674" cy="2137112"/>
              <a:chOff x="1584402" y="3589771"/>
              <a:chExt cx="9062674" cy="2137112"/>
            </a:xfrm>
          </p:grpSpPr>
          <p:sp>
            <p:nvSpPr>
              <p:cNvPr id="36" name="任意多边形: 形状 3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3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4"/>
              <p:cNvSpPr/>
              <p:nvPr/>
            </p:nvSpPr>
            <p:spPr>
              <a:xfrm rot="3397751"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4" name="组合 42"/>
          <p:cNvGrpSpPr/>
          <p:nvPr/>
        </p:nvGrpSpPr>
        <p:grpSpPr>
          <a:xfrm>
            <a:off x="549002" y="555626"/>
            <a:ext cx="2768964" cy="876848"/>
            <a:chOff x="326687" y="247818"/>
            <a:chExt cx="4861582" cy="725466"/>
          </a:xfrm>
        </p:grpSpPr>
        <p:sp>
          <p:nvSpPr>
            <p:cNvPr id="55" name="文本框 44"/>
            <p:cNvSpPr txBox="1"/>
            <p:nvPr/>
          </p:nvSpPr>
          <p:spPr bwMode="auto">
            <a:xfrm>
              <a:off x="1485427" y="404506"/>
              <a:ext cx="3261655"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a:t>
              </a:r>
              <a:r>
                <a:rPr lang="zh-CN" altLang="en-US" sz="2400" kern="0" dirty="0" smtClean="0">
                  <a:solidFill>
                    <a:srgbClr val="0070C0"/>
                  </a:solidFill>
                  <a:latin typeface="+mn-ea"/>
                </a:rPr>
                <a:t>叉链表</a:t>
              </a:r>
              <a:endParaRPr lang="zh-CN" altLang="en-US" sz="2400" kern="0" dirty="0">
                <a:solidFill>
                  <a:srgbClr val="0070C0"/>
                </a:solidFill>
                <a:latin typeface="+mn-ea"/>
              </a:endParaRPr>
            </a:p>
          </p:txBody>
        </p:sp>
        <p:grpSp>
          <p:nvGrpSpPr>
            <p:cNvPr id="56" name="组合 45"/>
            <p:cNvGrpSpPr/>
            <p:nvPr/>
          </p:nvGrpSpPr>
          <p:grpSpPr>
            <a:xfrm>
              <a:off x="326687" y="247818"/>
              <a:ext cx="4861582" cy="725466"/>
              <a:chOff x="326687" y="247818"/>
              <a:chExt cx="4861582" cy="725466"/>
            </a:xfrm>
          </p:grpSpPr>
          <p:grpSp>
            <p:nvGrpSpPr>
              <p:cNvPr id="57" name="组合 46"/>
              <p:cNvGrpSpPr/>
              <p:nvPr/>
            </p:nvGrpSpPr>
            <p:grpSpPr>
              <a:xfrm>
                <a:off x="349799" y="247818"/>
                <a:ext cx="4791980" cy="261575"/>
                <a:chOff x="349799" y="247818"/>
                <a:chExt cx="4791980" cy="261575"/>
              </a:xfrm>
            </p:grpSpPr>
            <p:cxnSp>
              <p:nvCxnSpPr>
                <p:cNvPr id="72" name="直接连接符 65"/>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6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67"/>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68"/>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6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77" name="任意多边形: 形状 7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8" name="组合 51"/>
              <p:cNvGrpSpPr/>
              <p:nvPr/>
            </p:nvGrpSpPr>
            <p:grpSpPr>
              <a:xfrm>
                <a:off x="349799" y="711709"/>
                <a:ext cx="4815092" cy="261575"/>
                <a:chOff x="358852" y="925118"/>
                <a:chExt cx="4815092" cy="261575"/>
              </a:xfrm>
            </p:grpSpPr>
            <p:cxnSp>
              <p:nvCxnSpPr>
                <p:cNvPr id="65" name="直接连接符 58"/>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59"/>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0"/>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1"/>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2"/>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71" name="任意多边形: 形状 6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9" name="组合 52"/>
              <p:cNvGrpSpPr/>
              <p:nvPr/>
            </p:nvGrpSpPr>
            <p:grpSpPr>
              <a:xfrm>
                <a:off x="5138963" y="489126"/>
                <a:ext cx="49306" cy="329693"/>
                <a:chOff x="5138963" y="489126"/>
                <a:chExt cx="49306" cy="329693"/>
              </a:xfrm>
            </p:grpSpPr>
            <p:sp>
              <p:nvSpPr>
                <p:cNvPr id="63" name="椭圆 5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4" name="椭圆 5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0" name="组合 53"/>
              <p:cNvGrpSpPr/>
              <p:nvPr/>
            </p:nvGrpSpPr>
            <p:grpSpPr>
              <a:xfrm>
                <a:off x="326687" y="399838"/>
                <a:ext cx="49306" cy="329693"/>
                <a:chOff x="5138963" y="489126"/>
                <a:chExt cx="49306" cy="329693"/>
              </a:xfrm>
            </p:grpSpPr>
            <p:sp>
              <p:nvSpPr>
                <p:cNvPr id="61" name="椭圆 5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62" name="椭圆 5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500"/>
                                        <p:tgtEl>
                                          <p:spTgt spid="3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887030" y="2833999"/>
            <a:ext cx="2031325" cy="1897530"/>
            <a:chOff x="887030" y="2833999"/>
            <a:chExt cx="2031325"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887030" y="3481790"/>
              <a:ext cx="2031325" cy="646331"/>
            </a:xfrm>
            <a:prstGeom prst="rect">
              <a:avLst/>
            </a:prstGeom>
          </p:spPr>
          <p:txBody>
            <a:bodyPr wrap="none">
              <a:spAutoFit/>
            </a:bodyPr>
            <a:lstStyle/>
            <a:p>
              <a:r>
                <a:rPr lang="zh-CN" altLang="zh-CN" sz="3600" dirty="0">
                  <a:solidFill>
                    <a:srgbClr val="0070C0"/>
                  </a:solidFill>
                  <a:latin typeface="+mn-ea"/>
                </a:rPr>
                <a:t>“</a:t>
              </a:r>
              <a:r>
                <a:rPr lang="zh-CN" altLang="en-US" sz="3600" dirty="0">
                  <a:solidFill>
                    <a:srgbClr val="0070C0"/>
                  </a:solidFill>
                  <a:latin typeface="+mn-ea"/>
                </a:rPr>
                <a:t>定义</a:t>
              </a:r>
              <a:r>
                <a:rPr lang="zh-CN" altLang="zh-CN" sz="3600" dirty="0">
                  <a:solidFill>
                    <a:srgbClr val="0070C0"/>
                  </a:solidFill>
                  <a:latin typeface="+mn-ea"/>
                </a:rPr>
                <a:t>”</a:t>
              </a:r>
              <a:endParaRPr lang="zh-CN" altLang="en-US" sz="3600" dirty="0"/>
            </a:p>
          </p:txBody>
        </p:sp>
      </p:grpSp>
      <p:grpSp>
        <p:nvGrpSpPr>
          <p:cNvPr id="78" name="组合 77"/>
          <p:cNvGrpSpPr/>
          <p:nvPr/>
        </p:nvGrpSpPr>
        <p:grpSpPr>
          <a:xfrm>
            <a:off x="2184915" y="2512645"/>
            <a:ext cx="9334635" cy="2586406"/>
            <a:chOff x="2184915" y="2512645"/>
            <a:chExt cx="9334635" cy="2586406"/>
          </a:xfrm>
        </p:grpSpPr>
        <p:sp>
          <p:nvSpPr>
            <p:cNvPr id="79" name="矩形 2"/>
            <p:cNvSpPr/>
            <p:nvPr/>
          </p:nvSpPr>
          <p:spPr>
            <a:xfrm>
              <a:off x="2184915" y="2512645"/>
              <a:ext cx="9334635"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3236246" y="2899391"/>
              <a:ext cx="8267700" cy="1952093"/>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rgbClr val="0070C0"/>
                  </a:solidFill>
                  <a:latin typeface="+mn-ea"/>
                </a:rPr>
                <a:t>二叉树的遍历，就是按照某种规则依次访问二叉树中的每个结点，且每个结点仅被访问一次</a:t>
              </a:r>
              <a:r>
                <a:rPr lang="zh-CN" altLang="en-US" sz="2400" dirty="0">
                  <a:solidFill>
                    <a:schemeClr val="tx1">
                      <a:lumMod val="85000"/>
                      <a:lumOff val="15000"/>
                    </a:schemeClr>
                  </a:solidFill>
                  <a:latin typeface="+mn-ea"/>
                </a:rPr>
                <a:t>。根据结点访问顺序上的不同，有四种常用的遍历方式：</a:t>
              </a:r>
              <a:r>
                <a:rPr lang="zh-CN" altLang="en-US" sz="2400" dirty="0">
                  <a:solidFill>
                    <a:srgbClr val="FF0000"/>
                  </a:solidFill>
                  <a:latin typeface="+mn-ea"/>
                </a:rPr>
                <a:t>先序遍历、中序遍历</a:t>
              </a:r>
              <a:r>
                <a:rPr lang="zh-CN" altLang="en-US" sz="2400" dirty="0">
                  <a:solidFill>
                    <a:schemeClr val="tx1">
                      <a:lumMod val="85000"/>
                      <a:lumOff val="15000"/>
                    </a:schemeClr>
                  </a:solidFill>
                  <a:latin typeface="+mn-ea"/>
                </a:rPr>
                <a:t>、后序遍历和逐层遍历。</a:t>
              </a:r>
              <a:endParaRPr lang="zh-CN" altLang="en-US" sz="2400" dirty="0">
                <a:solidFill>
                  <a:schemeClr val="tx1">
                    <a:lumMod val="85000"/>
                    <a:lumOff val="15000"/>
                  </a:schemeClr>
                </a:solidFill>
                <a:latin typeface="+mn-ea"/>
              </a:endParaRPr>
            </a:p>
          </p:txBody>
        </p:sp>
      </p:grpSp>
      <p:grpSp>
        <p:nvGrpSpPr>
          <p:cNvPr id="81" name="组合 80"/>
          <p:cNvGrpSpPr/>
          <p:nvPr/>
        </p:nvGrpSpPr>
        <p:grpSpPr>
          <a:xfrm>
            <a:off x="549001" y="555626"/>
            <a:ext cx="3569255" cy="876848"/>
            <a:chOff x="326687" y="247818"/>
            <a:chExt cx="4866294" cy="725466"/>
          </a:xfrm>
        </p:grpSpPr>
        <p:sp>
          <p:nvSpPr>
            <p:cNvPr id="82" name="文本框 81"/>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83" name="组合 82"/>
            <p:cNvGrpSpPr/>
            <p:nvPr/>
          </p:nvGrpSpPr>
          <p:grpSpPr>
            <a:xfrm>
              <a:off x="326687" y="247818"/>
              <a:ext cx="4861582" cy="725466"/>
              <a:chOff x="326687" y="247818"/>
              <a:chExt cx="4861582" cy="725466"/>
            </a:xfrm>
          </p:grpSpPr>
          <p:grpSp>
            <p:nvGrpSpPr>
              <p:cNvPr id="84" name="组合 83"/>
              <p:cNvGrpSpPr/>
              <p:nvPr/>
            </p:nvGrpSpPr>
            <p:grpSpPr>
              <a:xfrm>
                <a:off x="349799" y="247818"/>
                <a:ext cx="4791980" cy="261575"/>
                <a:chOff x="349799" y="247818"/>
                <a:chExt cx="4791980" cy="261575"/>
              </a:xfrm>
            </p:grpSpPr>
            <p:cxnSp>
              <p:nvCxnSpPr>
                <p:cNvPr id="99" name="直接连接符 9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3" name="任意多边形: 形状 102"/>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04" name="任意多边形: 形状 103"/>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5" name="组合 84"/>
              <p:cNvGrpSpPr/>
              <p:nvPr/>
            </p:nvGrpSpPr>
            <p:grpSpPr>
              <a:xfrm>
                <a:off x="349799" y="711709"/>
                <a:ext cx="4815092" cy="261575"/>
                <a:chOff x="358852" y="925118"/>
                <a:chExt cx="4815092" cy="261575"/>
              </a:xfrm>
            </p:grpSpPr>
            <p:cxnSp>
              <p:nvCxnSpPr>
                <p:cNvPr id="92" name="直接连接符 9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7" name="任意多边形: 形状 96"/>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98" name="任意多边形: 形状 97"/>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6" name="组合 85"/>
              <p:cNvGrpSpPr/>
              <p:nvPr/>
            </p:nvGrpSpPr>
            <p:grpSpPr>
              <a:xfrm>
                <a:off x="5138963" y="489126"/>
                <a:ext cx="49306" cy="329693"/>
                <a:chOff x="5138963" y="489126"/>
                <a:chExt cx="49306" cy="329693"/>
              </a:xfrm>
            </p:grpSpPr>
            <p:sp>
              <p:nvSpPr>
                <p:cNvPr id="90" name="椭圆 8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91" name="椭圆 9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87" name="组合 86"/>
              <p:cNvGrpSpPr/>
              <p:nvPr/>
            </p:nvGrpSpPr>
            <p:grpSpPr>
              <a:xfrm>
                <a:off x="326687" y="399838"/>
                <a:ext cx="49306" cy="329693"/>
                <a:chOff x="5138963" y="489126"/>
                <a:chExt cx="49306" cy="329693"/>
              </a:xfrm>
            </p:grpSpPr>
            <p:sp>
              <p:nvSpPr>
                <p:cNvPr id="88" name="椭圆 8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9" name="椭圆 8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left)">
                                      <p:cBhvr>
                                        <p:cTn id="7" dur="500"/>
                                        <p:tgtEl>
                                          <p:spTgt spid="8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78"/>
                                        </p:tgtEl>
                                        <p:attrNameLst>
                                          <p:attrName>style.visibility</p:attrName>
                                        </p:attrNameLst>
                                      </p:cBhvr>
                                      <p:to>
                                        <p:strVal val="visible"/>
                                      </p:to>
                                    </p:set>
                                    <p:animEffect transition="in" filter="wipe(left)">
                                      <p:cBhvr>
                                        <p:cTn id="17"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 name="矩形 4"/>
          <p:cNvSpPr/>
          <p:nvPr/>
        </p:nvSpPr>
        <p:spPr>
          <a:xfrm>
            <a:off x="1596482" y="2197012"/>
            <a:ext cx="9424001" cy="497765"/>
          </a:xfrm>
          <a:prstGeom prst="rect">
            <a:avLst/>
          </a:prstGeom>
        </p:spPr>
        <p:txBody>
          <a:bodyPr wrap="square">
            <a:spAutoFit/>
          </a:bodyPr>
          <a:lstStyle/>
          <a:p>
            <a:pPr algn="just">
              <a:lnSpc>
                <a:spcPct val="120000"/>
              </a:lnSpc>
            </a:pPr>
            <a:r>
              <a:rPr lang="zh-CN" altLang="en-US" sz="2400" dirty="0">
                <a:latin typeface="Times New Roman" panose="02020603050405020304" pitchFamily="18" charset="0"/>
                <a:cs typeface="Times New Roman" panose="02020603050405020304" pitchFamily="18" charset="0"/>
              </a:rPr>
              <a:t>先序遍历，也称为先根遍历，其访问方式递归定义如下：</a:t>
            </a:r>
            <a:endParaRPr lang="zh-CN" altLang="en-US" sz="2400" dirty="0">
              <a:latin typeface="Times New Roman" panose="02020603050405020304" pitchFamily="18" charset="0"/>
              <a:cs typeface="Times New Roman" panose="02020603050405020304" pitchFamily="18" charset="0"/>
            </a:endParaRPr>
          </a:p>
        </p:txBody>
      </p:sp>
      <p:sp>
        <p:nvSpPr>
          <p:cNvPr id="2" name="矩形 1"/>
          <p:cNvSpPr/>
          <p:nvPr/>
        </p:nvSpPr>
        <p:spPr>
          <a:xfrm>
            <a:off x="1664630" y="3083442"/>
            <a:ext cx="9281051" cy="1688860"/>
          </a:xfrm>
          <a:prstGeom prst="rect">
            <a:avLst/>
          </a:prstGeom>
        </p:spPr>
        <p:txBody>
          <a:bodyPr wrap="square">
            <a:spAutoFit/>
          </a:bodyPr>
          <a:lstStyle/>
          <a:p>
            <a:pPr marL="342900" indent="-342900" algn="just">
              <a:lnSpc>
                <a:spcPct val="150000"/>
              </a:lnSpc>
              <a:buFont typeface="Wingdings" panose="05000000000000000000" pitchFamily="2" charset="2"/>
              <a:buChar char="Ø"/>
            </a:pPr>
            <a:r>
              <a:rPr lang="zh-CN" altLang="en-US" sz="2400" dirty="0">
                <a:latin typeface="Times New Roman" panose="02020603050405020304" pitchFamily="18" charset="0"/>
                <a:cs typeface="Times New Roman" panose="02020603050405020304" pitchFamily="18" charset="0"/>
              </a:rPr>
              <a:t>对于一棵二叉树，先访问其根结点，再访问根结点的左、右子树；</a:t>
            </a:r>
            <a:endParaRPr lang="zh-CN" altLang="en-US" sz="24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zh-CN" altLang="en-US" sz="2400" dirty="0">
                <a:latin typeface="Times New Roman" panose="02020603050405020304" pitchFamily="18" charset="0"/>
                <a:cs typeface="Times New Roman" panose="02020603050405020304" pitchFamily="18" charset="0"/>
              </a:rPr>
              <a:t>对于左、右子树中的结点仍然是按照先序遍历方式访问，即先访问根结点，再访问根结点的左、右子树。</a:t>
            </a:r>
            <a:endParaRPr lang="en-US" altLang="zh-CN" sz="2400" dirty="0">
              <a:latin typeface="Times New Roman" panose="02020603050405020304" pitchFamily="18" charset="0"/>
              <a:cs typeface="Times New Roman" panose="02020603050405020304" pitchFamily="18" charset="0"/>
            </a:endParaRPr>
          </a:p>
        </p:txBody>
      </p:sp>
      <p:grpSp>
        <p:nvGrpSpPr>
          <p:cNvPr id="64" name="组合 63"/>
          <p:cNvGrpSpPr/>
          <p:nvPr/>
        </p:nvGrpSpPr>
        <p:grpSpPr>
          <a:xfrm>
            <a:off x="1259105" y="2856172"/>
            <a:ext cx="9951720" cy="2447946"/>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2234007" flipV="1">
                <a:off x="1600963" y="5382941"/>
                <a:ext cx="371430" cy="10860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2173983" flipV="1">
                <a:off x="1601431" y="5377128"/>
                <a:ext cx="348617" cy="10694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1" name="矩形 50"/>
          <p:cNvSpPr/>
          <p:nvPr/>
        </p:nvSpPr>
        <p:spPr>
          <a:xfrm>
            <a:off x="458837" y="1630985"/>
            <a:ext cx="2212465"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1</a:t>
            </a:r>
            <a:r>
              <a:rPr lang="zh-CN" altLang="en-US" sz="2400" dirty="0">
                <a:solidFill>
                  <a:srgbClr val="0070C0"/>
                </a:solidFill>
                <a:latin typeface="Times New Roman" panose="02020603050405020304" pitchFamily="18" charset="0"/>
                <a:cs typeface="Times New Roman" panose="02020603050405020304" pitchFamily="18" charset="0"/>
              </a:rPr>
              <a:t>）先序遍历</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sp>
        <p:nvSpPr>
          <p:cNvPr id="3" name="Rectangle 2"/>
          <p:cNvSpPr/>
          <p:nvPr/>
        </p:nvSpPr>
        <p:spPr>
          <a:xfrm>
            <a:off x="2386149" y="5567212"/>
            <a:ext cx="7495143" cy="940963"/>
          </a:xfrm>
          <a:prstGeom prst="rect">
            <a:avLst/>
          </a:prstGeom>
        </p:spPr>
        <p:txBody>
          <a:bodyPr wrap="square">
            <a:spAutoFit/>
          </a:bodyPr>
          <a:lstStyle/>
          <a:p>
            <a:pPr algn="just">
              <a:lnSpc>
                <a:spcPct val="120000"/>
              </a:lnSpc>
            </a:pPr>
            <a:r>
              <a:rPr lang="zh-CN" altLang="en-US" sz="2400" dirty="0">
                <a:solidFill>
                  <a:srgbClr val="FF0000"/>
                </a:solidFill>
                <a:latin typeface="Times New Roman" panose="02020603050405020304" pitchFamily="18" charset="0"/>
                <a:cs typeface="Times New Roman" panose="02020603050405020304" pitchFamily="18" charset="0"/>
              </a:rPr>
              <a:t>约定提示：</a:t>
            </a:r>
            <a:r>
              <a:rPr lang="zh-CN" altLang="en-US" sz="2400" dirty="0">
                <a:solidFill>
                  <a:srgbClr val="0070C0"/>
                </a:solidFill>
                <a:latin typeface="Times New Roman" panose="02020603050405020304" pitchFamily="18" charset="0"/>
                <a:cs typeface="Times New Roman" panose="02020603050405020304" pitchFamily="18" charset="0"/>
              </a:rPr>
              <a:t>在先序、中序和后序遍历时均是先访问左子树后访问右子树。</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left)">
                                      <p:cBhvr>
                                        <p:cTn id="11" dur="500"/>
                                        <p:tgtEl>
                                          <p:spTgt spid="5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500"/>
                                        <p:tgtEl>
                                          <p:spTgt spid="64"/>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ppt_x"/>
                                          </p:val>
                                        </p:tav>
                                        <p:tav tm="100000">
                                          <p:val>
                                            <p:strVal val="#ppt_x"/>
                                          </p:val>
                                        </p:tav>
                                      </p:tavLst>
                                    </p:anim>
                                    <p:anim calcmode="lin" valueType="num">
                                      <p:cBhvr additive="base">
                                        <p:cTn id="29"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P spid="51" grpId="0"/>
      <p:bldP spid="3"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pic>
        <p:nvPicPr>
          <p:cNvPr id="52" name="Picture 2"/>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r="59497"/>
          <a:stretch>
            <a:fillRect/>
          </a:stretch>
        </p:blipFill>
        <p:spPr bwMode="auto">
          <a:xfrm>
            <a:off x="1574344" y="1979150"/>
            <a:ext cx="3470713" cy="3521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4" name="直接连接符 53"/>
          <p:cNvCxnSpPr/>
          <p:nvPr/>
        </p:nvCxnSpPr>
        <p:spPr>
          <a:xfrm>
            <a:off x="5470573" y="2293181"/>
            <a:ext cx="0" cy="3076575"/>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sp>
        <p:nvSpPr>
          <p:cNvPr id="53" name="矩形 52"/>
          <p:cNvSpPr/>
          <p:nvPr/>
        </p:nvSpPr>
        <p:spPr>
          <a:xfrm>
            <a:off x="6441673" y="3139388"/>
            <a:ext cx="5142070" cy="1384161"/>
          </a:xfrm>
          <a:prstGeom prst="rect">
            <a:avLst/>
          </a:prstGeom>
        </p:spPr>
        <p:txBody>
          <a:bodyPr wrap="squar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问题：</a:t>
            </a:r>
            <a:r>
              <a:rPr lang="zh-CN" altLang="en-US" sz="2400" dirty="0">
                <a:solidFill>
                  <a:srgbClr val="080808"/>
                </a:solidFill>
                <a:latin typeface="Times New Roman" panose="02020603050405020304" pitchFamily="18" charset="0"/>
                <a:cs typeface="Times New Roman" panose="02020603050405020304" pitchFamily="18" charset="0"/>
              </a:rPr>
              <a:t>先序遍历的结果是什么？</a:t>
            </a:r>
            <a:endParaRPr lang="zh-CN" altLang="en-US" sz="2400" dirty="0">
              <a:solidFill>
                <a:srgbClr val="080808"/>
              </a:solidFill>
              <a:latin typeface="Times New Roman" panose="02020603050405020304" pitchFamily="18" charset="0"/>
              <a:cs typeface="Times New Roman" panose="02020603050405020304" pitchFamily="18" charset="0"/>
            </a:endParaRPr>
          </a:p>
          <a:p>
            <a:pPr>
              <a:lnSpc>
                <a:spcPct val="120000"/>
              </a:lnSpc>
            </a:pPr>
            <a:endParaRPr lang="zh-CN" altLang="en-US" sz="2400" dirty="0">
              <a:solidFill>
                <a:srgbClr val="080808"/>
              </a:solidFill>
              <a:latin typeface="Times New Roman" panose="02020603050405020304" pitchFamily="18" charset="0"/>
              <a:cs typeface="Times New Roman" panose="02020603050405020304" pitchFamily="18" charset="0"/>
            </a:endParaRPr>
          </a:p>
          <a:p>
            <a:pPr>
              <a:lnSpc>
                <a:spcPct val="120000"/>
              </a:lnSpc>
            </a:pP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D</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G</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C</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E</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F</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I</a:t>
            </a:r>
            <a:endParaRPr lang="en-US" altLang="zh-CN" sz="2400" dirty="0">
              <a:solidFill>
                <a:srgbClr val="080808"/>
              </a:solidFill>
              <a:latin typeface="Times New Roman" panose="02020603050405020304" pitchFamily="18" charset="0"/>
              <a:cs typeface="Times New Roman" panose="02020603050405020304" pitchFamily="18" charset="0"/>
            </a:endParaRPr>
          </a:p>
        </p:txBody>
      </p:sp>
      <p:grpSp>
        <p:nvGrpSpPr>
          <p:cNvPr id="56" name="组合 55"/>
          <p:cNvGrpSpPr/>
          <p:nvPr/>
        </p:nvGrpSpPr>
        <p:grpSpPr>
          <a:xfrm>
            <a:off x="6028813" y="2453231"/>
            <a:ext cx="5179022" cy="2756474"/>
            <a:chOff x="1584402" y="1903846"/>
            <a:chExt cx="9062674" cy="3823037"/>
          </a:xfrm>
        </p:grpSpPr>
        <p:grpSp>
          <p:nvGrpSpPr>
            <p:cNvPr id="58" name="组合 57"/>
            <p:cNvGrpSpPr/>
            <p:nvPr/>
          </p:nvGrpSpPr>
          <p:grpSpPr>
            <a:xfrm>
              <a:off x="1584402" y="3589771"/>
              <a:ext cx="9062674" cy="2137112"/>
              <a:chOff x="1584402" y="3589771"/>
              <a:chExt cx="9062674" cy="2137112"/>
            </a:xfrm>
          </p:grpSpPr>
          <p:sp>
            <p:nvSpPr>
              <p:cNvPr id="90" name="任意多边形: 形状 8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梯形 9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梯形 9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5" name="任意多边形: 形状 9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形状 9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9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形状 9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flipH="1" flipV="1">
              <a:off x="1584402" y="1903846"/>
              <a:ext cx="9062674" cy="2137112"/>
              <a:chOff x="1584402" y="3589771"/>
              <a:chExt cx="9062674" cy="2137112"/>
            </a:xfrm>
          </p:grpSpPr>
          <p:sp>
            <p:nvSpPr>
              <p:cNvPr id="60" name="任意多边形: 形状 5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6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梯形 6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6" name="任意多边形: 形状 85"/>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up)">
                                      <p:cBhvr>
                                        <p:cTn id="11" dur="500"/>
                                        <p:tgtEl>
                                          <p:spTgt spid="5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wipe(left)">
                                      <p:cBhvr>
                                        <p:cTn id="15" dur="500"/>
                                        <p:tgtEl>
                                          <p:spTgt spid="5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3"/>
                                        </p:tgtEl>
                                        <p:attrNameLst>
                                          <p:attrName>style.visibility</p:attrName>
                                        </p:attrNameLst>
                                      </p:cBhvr>
                                      <p:to>
                                        <p:strVal val="visible"/>
                                      </p:to>
                                    </p:set>
                                    <p:animEffect transition="in" filter="fade">
                                      <p:cBhvr>
                                        <p:cTn id="20" dur="500"/>
                                        <p:tgtEl>
                                          <p:spTgt spid="53"/>
                                        </p:tgtEl>
                                      </p:cBhvr>
                                    </p:animEffect>
                                  </p:childTnLst>
                                </p:cTn>
                              </p:par>
                              <p:par>
                                <p:cTn id="21" presetID="10" presetClass="entr" presetSubtype="0" fill="hold" nodeType="withEffect">
                                  <p:stCondLst>
                                    <p:cond delay="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1" name="矩形 40"/>
          <p:cNvSpPr/>
          <p:nvPr/>
        </p:nvSpPr>
        <p:spPr>
          <a:xfrm>
            <a:off x="1365323" y="2106350"/>
            <a:ext cx="9922270" cy="1135054"/>
          </a:xfrm>
          <a:prstGeom prst="rect">
            <a:avLst/>
          </a:prstGeom>
        </p:spPr>
        <p:txBody>
          <a:bodyPr wrap="square">
            <a:spAutoFit/>
          </a:bodyPr>
          <a:lstStyle/>
          <a:p>
            <a:pPr>
              <a:lnSpc>
                <a:spcPct val="150000"/>
              </a:lnSpc>
            </a:pPr>
            <a:r>
              <a:rPr lang="zh-CN" altLang="en-US" sz="2400" dirty="0">
                <a:solidFill>
                  <a:srgbClr val="080808"/>
                </a:solidFill>
                <a:latin typeface="+mn-ea"/>
              </a:rPr>
              <a:t>嵌套集合表示法是通过集合包含的形式体现结点之间的关系，后继结点集合包含在前驱结点集合中。</a:t>
            </a:r>
            <a:endParaRPr lang="zh-CN" altLang="en-US" sz="2400" dirty="0">
              <a:solidFill>
                <a:srgbClr val="080808"/>
              </a:solidFill>
              <a:latin typeface="+mn-ea"/>
            </a:endParaRPr>
          </a:p>
        </p:txBody>
      </p:sp>
      <p:sp>
        <p:nvSpPr>
          <p:cNvPr id="42" name="矩形 41"/>
          <p:cNvSpPr/>
          <p:nvPr/>
        </p:nvSpPr>
        <p:spPr>
          <a:xfrm>
            <a:off x="458837" y="1630985"/>
            <a:ext cx="3135795"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2</a:t>
            </a:r>
            <a:r>
              <a:rPr lang="zh-CN" altLang="en-US" sz="2400" dirty="0">
                <a:solidFill>
                  <a:srgbClr val="0070C0"/>
                </a:solidFill>
                <a:latin typeface="Times New Roman" panose="02020603050405020304" pitchFamily="18" charset="0"/>
                <a:cs typeface="Times New Roman" panose="02020603050405020304" pitchFamily="18" charset="0"/>
              </a:rPr>
              <a:t>）嵌套集合表示法</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80" name="Group 5"/>
          <p:cNvGrpSpPr>
            <a:grpSpLocks noChangeAspect="1"/>
          </p:cNvGrpSpPr>
          <p:nvPr/>
        </p:nvGrpSpPr>
        <p:grpSpPr bwMode="auto">
          <a:xfrm>
            <a:off x="3324804" y="3298164"/>
            <a:ext cx="5685178" cy="3002375"/>
            <a:chOff x="3417" y="10239"/>
            <a:chExt cx="6152" cy="3546"/>
          </a:xfrm>
        </p:grpSpPr>
        <p:sp>
          <p:nvSpPr>
            <p:cNvPr id="81" name="AutoShape 6"/>
            <p:cNvSpPr>
              <a:spLocks noChangeAspect="1" noChangeArrowheads="1"/>
            </p:cNvSpPr>
            <p:nvPr/>
          </p:nvSpPr>
          <p:spPr bwMode="auto">
            <a:xfrm>
              <a:off x="3417" y="10239"/>
              <a:ext cx="6152" cy="3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p>
          </p:txBody>
        </p:sp>
        <p:sp>
          <p:nvSpPr>
            <p:cNvPr id="82" name="Oval 7"/>
            <p:cNvSpPr>
              <a:spLocks noChangeArrowheads="1"/>
            </p:cNvSpPr>
            <p:nvPr/>
          </p:nvSpPr>
          <p:spPr bwMode="auto">
            <a:xfrm>
              <a:off x="3417" y="10239"/>
              <a:ext cx="6152" cy="3546"/>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p>
          </p:txBody>
        </p:sp>
        <p:sp>
          <p:nvSpPr>
            <p:cNvPr id="83" name="Text Box 8"/>
            <p:cNvSpPr txBox="1">
              <a:spLocks noChangeArrowheads="1"/>
            </p:cNvSpPr>
            <p:nvPr/>
          </p:nvSpPr>
          <p:spPr bwMode="auto">
            <a:xfrm>
              <a:off x="6189" y="10239"/>
              <a:ext cx="600" cy="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dirty="0">
                  <a:latin typeface="Times New Roman" panose="02020603050405020304" pitchFamily="18" charset="0"/>
                </a:rPr>
                <a:t>A</a:t>
              </a:r>
              <a:endParaRPr lang="en-US" altLang="zh-CN" sz="1400" dirty="0"/>
            </a:p>
          </p:txBody>
        </p:sp>
        <p:sp>
          <p:nvSpPr>
            <p:cNvPr id="84" name="Oval 9"/>
            <p:cNvSpPr>
              <a:spLocks noChangeArrowheads="1"/>
            </p:cNvSpPr>
            <p:nvPr/>
          </p:nvSpPr>
          <p:spPr bwMode="auto">
            <a:xfrm>
              <a:off x="4063" y="10953"/>
              <a:ext cx="1504" cy="2391"/>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85" name="Text Box 10"/>
            <p:cNvSpPr txBox="1">
              <a:spLocks noChangeArrowheads="1"/>
            </p:cNvSpPr>
            <p:nvPr/>
          </p:nvSpPr>
          <p:spPr bwMode="auto">
            <a:xfrm>
              <a:off x="4613" y="10935"/>
              <a:ext cx="600" cy="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B</a:t>
              </a:r>
              <a:endParaRPr lang="en-US" altLang="zh-CN" sz="1400"/>
            </a:p>
          </p:txBody>
        </p:sp>
        <p:sp>
          <p:nvSpPr>
            <p:cNvPr id="86" name="Oval 11"/>
            <p:cNvSpPr>
              <a:spLocks noChangeArrowheads="1"/>
            </p:cNvSpPr>
            <p:nvPr/>
          </p:nvSpPr>
          <p:spPr bwMode="auto">
            <a:xfrm>
              <a:off x="5663" y="10953"/>
              <a:ext cx="1504" cy="2391"/>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87" name="Text Box 12"/>
            <p:cNvSpPr txBox="1">
              <a:spLocks noChangeArrowheads="1"/>
            </p:cNvSpPr>
            <p:nvPr/>
          </p:nvSpPr>
          <p:spPr bwMode="auto">
            <a:xfrm>
              <a:off x="6213" y="10935"/>
              <a:ext cx="600" cy="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C</a:t>
              </a:r>
              <a:endParaRPr lang="en-US" altLang="zh-CN" sz="1400"/>
            </a:p>
          </p:txBody>
        </p:sp>
        <p:sp>
          <p:nvSpPr>
            <p:cNvPr id="88" name="Oval 13"/>
            <p:cNvSpPr>
              <a:spLocks noChangeArrowheads="1"/>
            </p:cNvSpPr>
            <p:nvPr/>
          </p:nvSpPr>
          <p:spPr bwMode="auto">
            <a:xfrm>
              <a:off x="7295" y="10944"/>
              <a:ext cx="1504" cy="2391"/>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89" name="Text Box 14"/>
            <p:cNvSpPr txBox="1">
              <a:spLocks noChangeArrowheads="1"/>
            </p:cNvSpPr>
            <p:nvPr/>
          </p:nvSpPr>
          <p:spPr bwMode="auto">
            <a:xfrm>
              <a:off x="7845" y="10926"/>
              <a:ext cx="600" cy="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D</a:t>
              </a:r>
              <a:endParaRPr lang="en-US" altLang="zh-CN" sz="1400"/>
            </a:p>
          </p:txBody>
        </p:sp>
        <p:sp>
          <p:nvSpPr>
            <p:cNvPr id="90" name="Oval 15"/>
            <p:cNvSpPr>
              <a:spLocks noChangeArrowheads="1"/>
            </p:cNvSpPr>
            <p:nvPr/>
          </p:nvSpPr>
          <p:spPr bwMode="auto">
            <a:xfrm>
              <a:off x="4087" y="11736"/>
              <a:ext cx="592" cy="615"/>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91" name="Text Box 16"/>
            <p:cNvSpPr txBox="1">
              <a:spLocks noChangeArrowheads="1"/>
            </p:cNvSpPr>
            <p:nvPr/>
          </p:nvSpPr>
          <p:spPr bwMode="auto">
            <a:xfrm>
              <a:off x="4165" y="11794"/>
              <a:ext cx="600" cy="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E</a:t>
              </a:r>
              <a:endParaRPr lang="en-US" altLang="zh-CN" sz="1400"/>
            </a:p>
          </p:txBody>
        </p:sp>
        <p:sp>
          <p:nvSpPr>
            <p:cNvPr id="92" name="Oval 17"/>
            <p:cNvSpPr>
              <a:spLocks noChangeArrowheads="1"/>
            </p:cNvSpPr>
            <p:nvPr/>
          </p:nvSpPr>
          <p:spPr bwMode="auto">
            <a:xfrm>
              <a:off x="4743" y="11286"/>
              <a:ext cx="664" cy="1638"/>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93" name="Oval 18"/>
            <p:cNvSpPr>
              <a:spLocks noChangeArrowheads="1"/>
            </p:cNvSpPr>
            <p:nvPr/>
          </p:nvSpPr>
          <p:spPr bwMode="auto">
            <a:xfrm>
              <a:off x="4771" y="11841"/>
              <a:ext cx="592" cy="615"/>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94" name="Text Box 19"/>
            <p:cNvSpPr txBox="1">
              <a:spLocks noChangeArrowheads="1"/>
            </p:cNvSpPr>
            <p:nvPr/>
          </p:nvSpPr>
          <p:spPr bwMode="auto">
            <a:xfrm>
              <a:off x="4883" y="11914"/>
              <a:ext cx="600" cy="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I</a:t>
              </a:r>
              <a:endParaRPr lang="en-US" altLang="zh-CN" sz="1400"/>
            </a:p>
          </p:txBody>
        </p:sp>
        <p:sp>
          <p:nvSpPr>
            <p:cNvPr id="95" name="Text Box 20"/>
            <p:cNvSpPr txBox="1">
              <a:spLocks noChangeArrowheads="1"/>
            </p:cNvSpPr>
            <p:nvPr/>
          </p:nvSpPr>
          <p:spPr bwMode="auto">
            <a:xfrm>
              <a:off x="4863" y="11365"/>
              <a:ext cx="600" cy="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F</a:t>
              </a:r>
              <a:endParaRPr lang="en-US" altLang="zh-CN" sz="1400"/>
            </a:p>
          </p:txBody>
        </p:sp>
        <p:sp>
          <p:nvSpPr>
            <p:cNvPr id="96" name="Oval 21"/>
            <p:cNvSpPr>
              <a:spLocks noChangeArrowheads="1"/>
            </p:cNvSpPr>
            <p:nvPr/>
          </p:nvSpPr>
          <p:spPr bwMode="auto">
            <a:xfrm>
              <a:off x="6103" y="11747"/>
              <a:ext cx="592" cy="615"/>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97" name="Text Box 22"/>
            <p:cNvSpPr txBox="1">
              <a:spLocks noChangeArrowheads="1"/>
            </p:cNvSpPr>
            <p:nvPr/>
          </p:nvSpPr>
          <p:spPr bwMode="auto">
            <a:xfrm>
              <a:off x="6181" y="11805"/>
              <a:ext cx="600" cy="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G</a:t>
              </a:r>
              <a:endParaRPr lang="en-US" altLang="zh-CN" sz="1400"/>
            </a:p>
          </p:txBody>
        </p:sp>
        <p:sp>
          <p:nvSpPr>
            <p:cNvPr id="98" name="Oval 23"/>
            <p:cNvSpPr>
              <a:spLocks noChangeArrowheads="1"/>
            </p:cNvSpPr>
            <p:nvPr/>
          </p:nvSpPr>
          <p:spPr bwMode="auto">
            <a:xfrm>
              <a:off x="7409" y="11307"/>
              <a:ext cx="1288" cy="1839"/>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99" name="Text Box 24"/>
            <p:cNvSpPr txBox="1">
              <a:spLocks noChangeArrowheads="1"/>
            </p:cNvSpPr>
            <p:nvPr/>
          </p:nvSpPr>
          <p:spPr bwMode="auto">
            <a:xfrm>
              <a:off x="7835" y="11334"/>
              <a:ext cx="600" cy="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H</a:t>
              </a:r>
              <a:endParaRPr lang="en-US" altLang="zh-CN" sz="1400"/>
            </a:p>
          </p:txBody>
        </p:sp>
        <p:sp>
          <p:nvSpPr>
            <p:cNvPr id="100" name="Oval 25"/>
            <p:cNvSpPr>
              <a:spLocks noChangeArrowheads="1"/>
            </p:cNvSpPr>
            <p:nvPr/>
          </p:nvSpPr>
          <p:spPr bwMode="auto">
            <a:xfrm>
              <a:off x="7483" y="11738"/>
              <a:ext cx="553" cy="535"/>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101" name="Text Box 26"/>
            <p:cNvSpPr txBox="1">
              <a:spLocks noChangeArrowheads="1"/>
            </p:cNvSpPr>
            <p:nvPr/>
          </p:nvSpPr>
          <p:spPr bwMode="auto">
            <a:xfrm>
              <a:off x="7561" y="11795"/>
              <a:ext cx="560" cy="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J</a:t>
              </a:r>
              <a:endParaRPr lang="en-US" altLang="zh-CN" sz="1400"/>
            </a:p>
          </p:txBody>
        </p:sp>
        <p:sp>
          <p:nvSpPr>
            <p:cNvPr id="102" name="Oval 27"/>
            <p:cNvSpPr>
              <a:spLocks noChangeArrowheads="1"/>
            </p:cNvSpPr>
            <p:nvPr/>
          </p:nvSpPr>
          <p:spPr bwMode="auto">
            <a:xfrm>
              <a:off x="8075" y="12009"/>
              <a:ext cx="553" cy="535"/>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103" name="Text Box 28"/>
            <p:cNvSpPr txBox="1">
              <a:spLocks noChangeArrowheads="1"/>
            </p:cNvSpPr>
            <p:nvPr/>
          </p:nvSpPr>
          <p:spPr bwMode="auto">
            <a:xfrm>
              <a:off x="8153" y="12066"/>
              <a:ext cx="560" cy="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K</a:t>
              </a:r>
              <a:endParaRPr lang="en-US" altLang="zh-CN" sz="1400"/>
            </a:p>
          </p:txBody>
        </p:sp>
        <p:sp>
          <p:nvSpPr>
            <p:cNvPr id="104" name="Oval 29"/>
            <p:cNvSpPr>
              <a:spLocks noChangeArrowheads="1"/>
            </p:cNvSpPr>
            <p:nvPr/>
          </p:nvSpPr>
          <p:spPr bwMode="auto">
            <a:xfrm>
              <a:off x="7603" y="12447"/>
              <a:ext cx="553" cy="535"/>
            </a:xfrm>
            <a:prstGeom prst="ellipse">
              <a:avLst/>
            </a:prstGeom>
            <a:solidFill>
              <a:srgbClr val="FFFFFF"/>
            </a:solidFill>
            <a:ln w="9525" algn="ctr">
              <a:solidFill>
                <a:srgbClr val="000000"/>
              </a:solidFill>
              <a:round/>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1400"/>
            </a:p>
          </p:txBody>
        </p:sp>
        <p:sp>
          <p:nvSpPr>
            <p:cNvPr id="105" name="Text Box 30"/>
            <p:cNvSpPr txBox="1">
              <a:spLocks noChangeArrowheads="1"/>
            </p:cNvSpPr>
            <p:nvPr/>
          </p:nvSpPr>
          <p:spPr bwMode="auto">
            <a:xfrm>
              <a:off x="7681" y="12504"/>
              <a:ext cx="560" cy="4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L</a:t>
              </a:r>
              <a:endParaRPr lang="en-US" altLang="zh-CN" sz="1400"/>
            </a:p>
          </p:txBody>
        </p:sp>
      </p:grpSp>
      <p:grpSp>
        <p:nvGrpSpPr>
          <p:cNvPr id="54" name="组合 39"/>
          <p:cNvGrpSpPr/>
          <p:nvPr/>
        </p:nvGrpSpPr>
        <p:grpSpPr>
          <a:xfrm>
            <a:off x="421662" y="555626"/>
            <a:ext cx="2957263" cy="876848"/>
            <a:chOff x="215712" y="247818"/>
            <a:chExt cx="5060152" cy="725466"/>
          </a:xfrm>
        </p:grpSpPr>
        <p:sp>
          <p:nvSpPr>
            <p:cNvPr id="79"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树的表示方法</a:t>
              </a:r>
              <a:endParaRPr lang="zh-CN" altLang="en-US" sz="2400" kern="0" dirty="0">
                <a:solidFill>
                  <a:srgbClr val="0070C0"/>
                </a:solidFill>
                <a:latin typeface="+mn-ea"/>
              </a:endParaRPr>
            </a:p>
          </p:txBody>
        </p:sp>
        <p:grpSp>
          <p:nvGrpSpPr>
            <p:cNvPr id="106" name="组合 35"/>
            <p:cNvGrpSpPr/>
            <p:nvPr/>
          </p:nvGrpSpPr>
          <p:grpSpPr>
            <a:xfrm>
              <a:off x="326687" y="247818"/>
              <a:ext cx="4861582" cy="725466"/>
              <a:chOff x="326687" y="247818"/>
              <a:chExt cx="4861582" cy="725466"/>
            </a:xfrm>
          </p:grpSpPr>
          <p:grpSp>
            <p:nvGrpSpPr>
              <p:cNvPr id="107" name="组合 2"/>
              <p:cNvGrpSpPr/>
              <p:nvPr/>
            </p:nvGrpSpPr>
            <p:grpSpPr>
              <a:xfrm>
                <a:off x="349799" y="247818"/>
                <a:ext cx="4791980" cy="261575"/>
                <a:chOff x="349799" y="247818"/>
                <a:chExt cx="4791980" cy="261575"/>
              </a:xfrm>
            </p:grpSpPr>
            <p:cxnSp>
              <p:nvCxnSpPr>
                <p:cNvPr id="122"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3"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6"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27"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8" name="组合 1"/>
              <p:cNvGrpSpPr/>
              <p:nvPr/>
            </p:nvGrpSpPr>
            <p:grpSpPr>
              <a:xfrm>
                <a:off x="349799" y="711709"/>
                <a:ext cx="4815092" cy="261575"/>
                <a:chOff x="358852" y="925118"/>
                <a:chExt cx="4815092" cy="261575"/>
              </a:xfrm>
            </p:grpSpPr>
            <p:cxnSp>
              <p:nvCxnSpPr>
                <p:cNvPr id="1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0"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21"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9" name="组合 33"/>
              <p:cNvGrpSpPr/>
              <p:nvPr/>
            </p:nvGrpSpPr>
            <p:grpSpPr>
              <a:xfrm>
                <a:off x="5138963" y="489126"/>
                <a:ext cx="49306" cy="329693"/>
                <a:chOff x="5138963" y="489126"/>
                <a:chExt cx="49306" cy="329693"/>
              </a:xfrm>
            </p:grpSpPr>
            <p:sp>
              <p:nvSpPr>
                <p:cNvPr id="113"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4"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10" name="组合 36"/>
              <p:cNvGrpSpPr/>
              <p:nvPr/>
            </p:nvGrpSpPr>
            <p:grpSpPr>
              <a:xfrm>
                <a:off x="326687" y="399838"/>
                <a:ext cx="49306" cy="329693"/>
                <a:chOff x="5138963" y="489126"/>
                <a:chExt cx="49306" cy="329693"/>
              </a:xfrm>
            </p:grpSpPr>
            <p:sp>
              <p:nvSpPr>
                <p:cNvPr id="111"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2"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left)">
                                      <p:cBhvr>
                                        <p:cTn id="15" dur="500"/>
                                        <p:tgtEl>
                                          <p:spTgt spid="41"/>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wipe(left)">
                                      <p:cBhvr>
                                        <p:cTn id="19"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7" name="矩形 56"/>
          <p:cNvSpPr/>
          <p:nvPr/>
        </p:nvSpPr>
        <p:spPr>
          <a:xfrm>
            <a:off x="1813440" y="2002228"/>
            <a:ext cx="9173348" cy="3785652"/>
          </a:xfrm>
          <a:prstGeom prst="rect">
            <a:avLst/>
          </a:prstGeom>
        </p:spPr>
        <p:txBody>
          <a:bodyPr wrap="square">
            <a:spAutoFit/>
          </a:bodyPr>
          <a:lstStyle/>
          <a:p>
            <a:r>
              <a:rPr lang="en-US" altLang="zh-CN" sz="2400" dirty="0">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按递归方式先序遍历</a:t>
            </a:r>
            <a:endParaRPr lang="zh-CN" altLang="en-US" sz="2400" dirty="0">
              <a:latin typeface="Times New Roman" panose="02020603050405020304" pitchFamily="18" charset="0"/>
              <a:cs typeface="Times New Roman" panose="02020603050405020304" pitchFamily="18" charset="0"/>
            </a:endParaRPr>
          </a:p>
          <a:p>
            <a:r>
              <a:rPr lang="en-US" altLang="zh-CN" sz="2400" dirty="0">
                <a:solidFill>
                  <a:srgbClr val="080808"/>
                </a:solidFill>
                <a:latin typeface="Times New Roman" panose="02020603050405020304" pitchFamily="18" charset="0"/>
                <a:cs typeface="Times New Roman" panose="02020603050405020304" pitchFamily="18" charset="0"/>
              </a:rPr>
              <a:t>template&lt;class T&gt;</a:t>
            </a:r>
            <a:endParaRPr lang="en-US" altLang="zh-CN" sz="2400" dirty="0">
              <a:solidFill>
                <a:srgbClr val="080808"/>
              </a:solidFill>
              <a:latin typeface="Times New Roman" panose="02020603050405020304" pitchFamily="18" charset="0"/>
              <a:cs typeface="Times New Roman" panose="02020603050405020304" pitchFamily="18" charset="0"/>
            </a:endParaRPr>
          </a:p>
          <a:p>
            <a:r>
              <a:rPr lang="en-US" altLang="zh-CN" sz="2400" dirty="0">
                <a:solidFill>
                  <a:srgbClr val="080808"/>
                </a:solidFill>
                <a:latin typeface="Times New Roman" panose="02020603050405020304" pitchFamily="18" charset="0"/>
                <a:cs typeface="Times New Roman" panose="02020603050405020304" pitchFamily="18" charset="0"/>
              </a:rPr>
              <a:t>void </a:t>
            </a:r>
            <a:r>
              <a:rPr lang="en-US" altLang="zh-CN" sz="2400" dirty="0" err="1">
                <a:solidFill>
                  <a:srgbClr val="080808"/>
                </a:solidFill>
                <a:latin typeface="Times New Roman" panose="02020603050405020304" pitchFamily="18" charset="0"/>
                <a:cs typeface="Times New Roman" panose="02020603050405020304" pitchFamily="18" charset="0"/>
              </a:rPr>
              <a:t>LinkedBinTree</a:t>
            </a:r>
            <a:r>
              <a:rPr lang="en-US" altLang="zh-CN" sz="2400" dirty="0">
                <a:solidFill>
                  <a:srgbClr val="080808"/>
                </a:solidFill>
                <a:latin typeface="Times New Roman" panose="02020603050405020304" pitchFamily="18" charset="0"/>
                <a:cs typeface="Times New Roman" panose="02020603050405020304" pitchFamily="18" charset="0"/>
              </a:rPr>
              <a:t>&lt;T&gt;::</a:t>
            </a:r>
            <a:r>
              <a:rPr lang="en-US" altLang="zh-CN" sz="2400" dirty="0" err="1">
                <a:solidFill>
                  <a:srgbClr val="080808"/>
                </a:solidFill>
                <a:latin typeface="Times New Roman" panose="02020603050405020304" pitchFamily="18" charset="0"/>
                <a:cs typeface="Times New Roman" panose="02020603050405020304" pitchFamily="18" charset="0"/>
              </a:rPr>
              <a:t>PreOrderTraverse</a:t>
            </a:r>
            <a:r>
              <a:rPr lang="en-US" altLang="zh-CN" sz="2400" dirty="0">
                <a:solidFill>
                  <a:srgbClr val="080808"/>
                </a:solidFill>
                <a:latin typeface="Times New Roman" panose="02020603050405020304" pitchFamily="18" charset="0"/>
                <a:cs typeface="Times New Roman" panose="02020603050405020304" pitchFamily="18" charset="0"/>
              </a:rPr>
              <a:t>(</a:t>
            </a:r>
            <a:r>
              <a:rPr lang="en-US" altLang="zh-CN" sz="2400" dirty="0" err="1">
                <a:solidFill>
                  <a:srgbClr val="080808"/>
                </a:solidFill>
                <a:latin typeface="Times New Roman" panose="02020603050405020304" pitchFamily="18" charset="0"/>
                <a:cs typeface="Times New Roman" panose="02020603050405020304" pitchFamily="18" charset="0"/>
              </a:rPr>
              <a:t>LinkedNode</a:t>
            </a:r>
            <a:r>
              <a:rPr lang="en-US" altLang="zh-CN" sz="2400" dirty="0">
                <a:solidFill>
                  <a:srgbClr val="080808"/>
                </a:solidFill>
                <a:latin typeface="Times New Roman" panose="02020603050405020304" pitchFamily="18" charset="0"/>
                <a:cs typeface="Times New Roman" panose="02020603050405020304" pitchFamily="18" charset="0"/>
              </a:rPr>
              <a:t>&lt;T&gt;* </a:t>
            </a:r>
            <a:r>
              <a:rPr lang="en-US" altLang="zh-CN" sz="2400" dirty="0" err="1">
                <a:solidFill>
                  <a:srgbClr val="080808"/>
                </a:solidFill>
                <a:latin typeface="Times New Roman" panose="02020603050405020304" pitchFamily="18" charset="0"/>
                <a:cs typeface="Times New Roman" panose="02020603050405020304" pitchFamily="18" charset="0"/>
              </a:rPr>
              <a:t>pNode</a:t>
            </a:r>
            <a:r>
              <a:rPr lang="en-US" altLang="zh-CN" sz="2400" dirty="0">
                <a:solidFill>
                  <a:srgbClr val="080808"/>
                </a:solidFill>
                <a:latin typeface="Times New Roman" panose="02020603050405020304" pitchFamily="18" charset="0"/>
                <a:cs typeface="Times New Roman" panose="02020603050405020304" pitchFamily="18" charset="0"/>
              </a:rPr>
              <a:t>)</a:t>
            </a:r>
            <a:endParaRPr lang="en-US" altLang="zh-CN" sz="2400" dirty="0">
              <a:solidFill>
                <a:srgbClr val="080808"/>
              </a:solidFill>
              <a:latin typeface="Times New Roman" panose="02020603050405020304" pitchFamily="18" charset="0"/>
              <a:cs typeface="Times New Roman" panose="02020603050405020304" pitchFamily="18" charset="0"/>
            </a:endParaRPr>
          </a:p>
          <a:p>
            <a:r>
              <a:rPr lang="en-US" altLang="zh-CN" sz="2400" dirty="0">
                <a:solidFill>
                  <a:srgbClr val="080808"/>
                </a:solidFill>
                <a:latin typeface="Times New Roman" panose="02020603050405020304" pitchFamily="18" charset="0"/>
                <a:cs typeface="Times New Roman" panose="02020603050405020304" pitchFamily="18" charset="0"/>
              </a:rPr>
              <a:t>{</a:t>
            </a:r>
            <a:endParaRPr lang="en-US" altLang="zh-CN" sz="2400" dirty="0">
              <a:solidFill>
                <a:srgbClr val="080808"/>
              </a:solidFill>
              <a:latin typeface="Times New Roman" panose="02020603050405020304" pitchFamily="18" charset="0"/>
              <a:cs typeface="Times New Roman" panose="02020603050405020304" pitchFamily="18" charset="0"/>
            </a:endParaRPr>
          </a:p>
          <a:p>
            <a:r>
              <a:rPr lang="en-US" altLang="zh-CN" sz="2400" dirty="0">
                <a:solidFill>
                  <a:srgbClr val="080808"/>
                </a:solidFill>
                <a:latin typeface="Times New Roman" panose="02020603050405020304" pitchFamily="18" charset="0"/>
                <a:cs typeface="Times New Roman" panose="02020603050405020304" pitchFamily="18" charset="0"/>
              </a:rPr>
              <a:t>	if (</a:t>
            </a:r>
            <a:r>
              <a:rPr lang="en-US" altLang="zh-CN" sz="2400" dirty="0" err="1">
                <a:solidFill>
                  <a:srgbClr val="080808"/>
                </a:solidFill>
                <a:latin typeface="Times New Roman" panose="02020603050405020304" pitchFamily="18" charset="0"/>
                <a:cs typeface="Times New Roman" panose="02020603050405020304" pitchFamily="18" charset="0"/>
              </a:rPr>
              <a:t>pNode</a:t>
            </a:r>
            <a:r>
              <a:rPr lang="en-US" altLang="zh-CN" sz="2400" dirty="0">
                <a:solidFill>
                  <a:srgbClr val="080808"/>
                </a:solidFill>
                <a:latin typeface="Times New Roman" panose="02020603050405020304" pitchFamily="18" charset="0"/>
                <a:cs typeface="Times New Roman" panose="02020603050405020304" pitchFamily="18" charset="0"/>
              </a:rPr>
              <a:t>==NULL)</a:t>
            </a:r>
            <a:endParaRPr lang="en-US" altLang="zh-CN" sz="2400" dirty="0">
              <a:solidFill>
                <a:srgbClr val="080808"/>
              </a:solidFill>
              <a:latin typeface="Times New Roman" panose="02020603050405020304" pitchFamily="18" charset="0"/>
              <a:cs typeface="Times New Roman" panose="02020603050405020304" pitchFamily="18" charset="0"/>
            </a:endParaRPr>
          </a:p>
          <a:p>
            <a:r>
              <a:rPr lang="en-US" altLang="zh-CN" sz="2400" dirty="0">
                <a:solidFill>
                  <a:srgbClr val="080808"/>
                </a:solidFill>
                <a:latin typeface="Times New Roman" panose="02020603050405020304" pitchFamily="18" charset="0"/>
                <a:cs typeface="Times New Roman" panose="02020603050405020304" pitchFamily="18" charset="0"/>
              </a:rPr>
              <a:t>		return;</a:t>
            </a:r>
            <a:endParaRPr lang="en-US" altLang="zh-CN" sz="2400" dirty="0">
              <a:solidFill>
                <a:srgbClr val="080808"/>
              </a:solidFill>
              <a:latin typeface="Times New Roman" panose="02020603050405020304" pitchFamily="18" charset="0"/>
              <a:cs typeface="Times New Roman" panose="02020603050405020304" pitchFamily="18" charset="0"/>
            </a:endParaRPr>
          </a:p>
          <a:p>
            <a:r>
              <a:rPr lang="en-US" altLang="zh-CN" sz="2400" dirty="0">
                <a:solidFill>
                  <a:srgbClr val="080808"/>
                </a:solidFill>
                <a:latin typeface="Times New Roman" panose="02020603050405020304" pitchFamily="18" charset="0"/>
                <a:cs typeface="Times New Roman" panose="02020603050405020304" pitchFamily="18" charset="0"/>
              </a:rPr>
              <a:t>	</a:t>
            </a:r>
            <a:r>
              <a:rPr lang="en-US" altLang="zh-CN" sz="2400" dirty="0" err="1">
                <a:solidFill>
                  <a:srgbClr val="080808"/>
                </a:solidFill>
                <a:latin typeface="Times New Roman" panose="02020603050405020304" pitchFamily="18" charset="0"/>
                <a:cs typeface="Times New Roman" panose="02020603050405020304" pitchFamily="18" charset="0"/>
              </a:rPr>
              <a:t>cout</a:t>
            </a:r>
            <a:r>
              <a:rPr lang="en-US" altLang="zh-CN" sz="2400" dirty="0">
                <a:solidFill>
                  <a:srgbClr val="080808"/>
                </a:solidFill>
                <a:latin typeface="Times New Roman" panose="02020603050405020304" pitchFamily="18" charset="0"/>
                <a:cs typeface="Times New Roman" panose="02020603050405020304" pitchFamily="18" charset="0"/>
              </a:rPr>
              <a:t>&lt;&lt;</a:t>
            </a:r>
            <a:r>
              <a:rPr lang="en-US" altLang="zh-CN" sz="2400" dirty="0" err="1">
                <a:solidFill>
                  <a:srgbClr val="080808"/>
                </a:solidFill>
                <a:latin typeface="Times New Roman" panose="02020603050405020304" pitchFamily="18" charset="0"/>
                <a:cs typeface="Times New Roman" panose="02020603050405020304" pitchFamily="18" charset="0"/>
              </a:rPr>
              <a:t>pNode</a:t>
            </a:r>
            <a:r>
              <a:rPr lang="en-US" altLang="zh-CN" sz="2400" dirty="0">
                <a:solidFill>
                  <a:srgbClr val="080808"/>
                </a:solidFill>
                <a:latin typeface="Times New Roman" panose="02020603050405020304" pitchFamily="18" charset="0"/>
                <a:cs typeface="Times New Roman" panose="02020603050405020304" pitchFamily="18" charset="0"/>
              </a:rPr>
              <a:t>-&gt;</a:t>
            </a:r>
            <a:r>
              <a:rPr lang="en-US" altLang="zh-CN" sz="2400" dirty="0" err="1">
                <a:solidFill>
                  <a:srgbClr val="080808"/>
                </a:solidFill>
                <a:latin typeface="Times New Roman" panose="02020603050405020304" pitchFamily="18" charset="0"/>
                <a:cs typeface="Times New Roman" panose="02020603050405020304" pitchFamily="18" charset="0"/>
              </a:rPr>
              <a:t>m_data</a:t>
            </a:r>
            <a:r>
              <a:rPr lang="en-US" altLang="zh-CN" sz="2400" dirty="0">
                <a:solidFill>
                  <a:srgbClr val="080808"/>
                </a:solidFill>
                <a:latin typeface="Times New Roman" panose="02020603050405020304" pitchFamily="18" charset="0"/>
                <a:cs typeface="Times New Roman" panose="02020603050405020304" pitchFamily="18" charset="0"/>
              </a:rPr>
              <a:t>&lt;&lt;" ";</a:t>
            </a:r>
            <a:endParaRPr lang="en-US" altLang="zh-CN" sz="2400" dirty="0">
              <a:solidFill>
                <a:srgbClr val="080808"/>
              </a:solidFill>
              <a:latin typeface="Times New Roman" panose="02020603050405020304" pitchFamily="18" charset="0"/>
              <a:cs typeface="Times New Roman" panose="02020603050405020304" pitchFamily="18" charset="0"/>
            </a:endParaRPr>
          </a:p>
          <a:p>
            <a:r>
              <a:rPr lang="en-US" altLang="zh-CN" sz="2400" dirty="0">
                <a:solidFill>
                  <a:srgbClr val="080808"/>
                </a:solidFill>
                <a:latin typeface="Times New Roman" panose="02020603050405020304" pitchFamily="18" charset="0"/>
                <a:cs typeface="Times New Roman" panose="02020603050405020304" pitchFamily="18" charset="0"/>
              </a:rPr>
              <a:t>	</a:t>
            </a:r>
            <a:r>
              <a:rPr lang="en-US" altLang="zh-CN" sz="2400" dirty="0" err="1">
                <a:solidFill>
                  <a:srgbClr val="080808"/>
                </a:solidFill>
                <a:latin typeface="Times New Roman" panose="02020603050405020304" pitchFamily="18" charset="0"/>
                <a:cs typeface="Times New Roman" panose="02020603050405020304" pitchFamily="18" charset="0"/>
              </a:rPr>
              <a:t>PreOrderTraverse</a:t>
            </a:r>
            <a:r>
              <a:rPr lang="en-US" altLang="zh-CN" sz="2400" dirty="0">
                <a:solidFill>
                  <a:srgbClr val="080808"/>
                </a:solidFill>
                <a:latin typeface="Times New Roman" panose="02020603050405020304" pitchFamily="18" charset="0"/>
                <a:cs typeface="Times New Roman" panose="02020603050405020304" pitchFamily="18" charset="0"/>
              </a:rPr>
              <a:t>(</a:t>
            </a:r>
            <a:r>
              <a:rPr lang="en-US" altLang="zh-CN" sz="2400" dirty="0" err="1">
                <a:solidFill>
                  <a:srgbClr val="080808"/>
                </a:solidFill>
                <a:latin typeface="Times New Roman" panose="02020603050405020304" pitchFamily="18" charset="0"/>
                <a:cs typeface="Times New Roman" panose="02020603050405020304" pitchFamily="18" charset="0"/>
              </a:rPr>
              <a:t>pNode</a:t>
            </a:r>
            <a:r>
              <a:rPr lang="en-US" altLang="zh-CN" sz="2400" dirty="0">
                <a:solidFill>
                  <a:srgbClr val="080808"/>
                </a:solidFill>
                <a:latin typeface="Times New Roman" panose="02020603050405020304" pitchFamily="18" charset="0"/>
                <a:cs typeface="Times New Roman" panose="02020603050405020304" pitchFamily="18" charset="0"/>
              </a:rPr>
              <a:t>-&gt;</a:t>
            </a:r>
            <a:r>
              <a:rPr lang="en-US" altLang="zh-CN" sz="2400" dirty="0" err="1">
                <a:solidFill>
                  <a:srgbClr val="080808"/>
                </a:solidFill>
                <a:latin typeface="Times New Roman" panose="02020603050405020304" pitchFamily="18" charset="0"/>
                <a:cs typeface="Times New Roman" panose="02020603050405020304" pitchFamily="18" charset="0"/>
              </a:rPr>
              <a:t>m_pLeftChild</a:t>
            </a:r>
            <a:r>
              <a:rPr lang="en-US" altLang="zh-CN" sz="2400" dirty="0">
                <a:solidFill>
                  <a:srgbClr val="080808"/>
                </a:solidFill>
                <a:latin typeface="Times New Roman" panose="02020603050405020304" pitchFamily="18" charset="0"/>
                <a:cs typeface="Times New Roman" panose="02020603050405020304" pitchFamily="18" charset="0"/>
              </a:rPr>
              <a:t>);</a:t>
            </a:r>
            <a:endParaRPr lang="en-US" altLang="zh-CN" sz="2400" dirty="0">
              <a:solidFill>
                <a:srgbClr val="080808"/>
              </a:solidFill>
              <a:latin typeface="Times New Roman" panose="02020603050405020304" pitchFamily="18" charset="0"/>
              <a:cs typeface="Times New Roman" panose="02020603050405020304" pitchFamily="18" charset="0"/>
            </a:endParaRPr>
          </a:p>
          <a:p>
            <a:r>
              <a:rPr lang="en-US" altLang="zh-CN" sz="2400" dirty="0">
                <a:solidFill>
                  <a:srgbClr val="080808"/>
                </a:solidFill>
                <a:latin typeface="Times New Roman" panose="02020603050405020304" pitchFamily="18" charset="0"/>
                <a:cs typeface="Times New Roman" panose="02020603050405020304" pitchFamily="18" charset="0"/>
              </a:rPr>
              <a:t>	</a:t>
            </a:r>
            <a:r>
              <a:rPr lang="en-US" altLang="zh-CN" sz="2400" dirty="0" err="1">
                <a:solidFill>
                  <a:srgbClr val="080808"/>
                </a:solidFill>
                <a:latin typeface="Times New Roman" panose="02020603050405020304" pitchFamily="18" charset="0"/>
                <a:cs typeface="Times New Roman" panose="02020603050405020304" pitchFamily="18" charset="0"/>
              </a:rPr>
              <a:t>PreOrderTraverse</a:t>
            </a:r>
            <a:r>
              <a:rPr lang="en-US" altLang="zh-CN" sz="2400" dirty="0">
                <a:solidFill>
                  <a:srgbClr val="080808"/>
                </a:solidFill>
                <a:latin typeface="Times New Roman" panose="02020603050405020304" pitchFamily="18" charset="0"/>
                <a:cs typeface="Times New Roman" panose="02020603050405020304" pitchFamily="18" charset="0"/>
              </a:rPr>
              <a:t>(</a:t>
            </a:r>
            <a:r>
              <a:rPr lang="en-US" altLang="zh-CN" sz="2400" dirty="0" err="1">
                <a:solidFill>
                  <a:srgbClr val="080808"/>
                </a:solidFill>
                <a:latin typeface="Times New Roman" panose="02020603050405020304" pitchFamily="18" charset="0"/>
                <a:cs typeface="Times New Roman" panose="02020603050405020304" pitchFamily="18" charset="0"/>
              </a:rPr>
              <a:t>pNode</a:t>
            </a:r>
            <a:r>
              <a:rPr lang="en-US" altLang="zh-CN" sz="2400" dirty="0">
                <a:solidFill>
                  <a:srgbClr val="080808"/>
                </a:solidFill>
                <a:latin typeface="Times New Roman" panose="02020603050405020304" pitchFamily="18" charset="0"/>
                <a:cs typeface="Times New Roman" panose="02020603050405020304" pitchFamily="18" charset="0"/>
              </a:rPr>
              <a:t>-&gt;</a:t>
            </a:r>
            <a:r>
              <a:rPr lang="en-US" altLang="zh-CN" sz="2400" dirty="0" err="1">
                <a:solidFill>
                  <a:srgbClr val="080808"/>
                </a:solidFill>
                <a:latin typeface="Times New Roman" panose="02020603050405020304" pitchFamily="18" charset="0"/>
                <a:cs typeface="Times New Roman" panose="02020603050405020304" pitchFamily="18" charset="0"/>
              </a:rPr>
              <a:t>m_pRightChild</a:t>
            </a:r>
            <a:r>
              <a:rPr lang="en-US" altLang="zh-CN" sz="2400" dirty="0">
                <a:solidFill>
                  <a:srgbClr val="080808"/>
                </a:solidFill>
                <a:latin typeface="Times New Roman" panose="02020603050405020304" pitchFamily="18" charset="0"/>
                <a:cs typeface="Times New Roman" panose="02020603050405020304" pitchFamily="18" charset="0"/>
              </a:rPr>
              <a:t>);</a:t>
            </a:r>
            <a:endParaRPr lang="en-US" altLang="zh-CN" sz="2400" dirty="0">
              <a:solidFill>
                <a:srgbClr val="080808"/>
              </a:solidFill>
              <a:latin typeface="Times New Roman" panose="02020603050405020304" pitchFamily="18" charset="0"/>
              <a:cs typeface="Times New Roman" panose="02020603050405020304" pitchFamily="18" charset="0"/>
            </a:endParaRPr>
          </a:p>
          <a:p>
            <a:r>
              <a:rPr lang="en-US" altLang="zh-CN" sz="2400" dirty="0">
                <a:solidFill>
                  <a:srgbClr val="080808"/>
                </a:solidFill>
                <a:latin typeface="Times New Roman" panose="02020603050405020304" pitchFamily="18" charset="0"/>
                <a:cs typeface="Times New Roman" panose="02020603050405020304" pitchFamily="18" charset="0"/>
              </a:rPr>
              <a:t>}</a:t>
            </a:r>
            <a:endParaRPr lang="en-US" altLang="zh-CN" sz="2400" dirty="0">
              <a:solidFill>
                <a:srgbClr val="080808"/>
              </a:solidFill>
              <a:latin typeface="Times New Roman" panose="02020603050405020304" pitchFamily="18" charset="0"/>
              <a:cs typeface="Times New Roman" panose="02020603050405020304" pitchFamily="18" charset="0"/>
            </a:endParaRPr>
          </a:p>
        </p:txBody>
      </p:sp>
      <p:grpSp>
        <p:nvGrpSpPr>
          <p:cNvPr id="31" name="组合 63"/>
          <p:cNvGrpSpPr/>
          <p:nvPr/>
        </p:nvGrpSpPr>
        <p:grpSpPr>
          <a:xfrm>
            <a:off x="1259105" y="1619794"/>
            <a:ext cx="9951720" cy="4509258"/>
            <a:chOff x="1584402" y="1903846"/>
            <a:chExt cx="9062674" cy="3823037"/>
          </a:xfrm>
        </p:grpSpPr>
        <p:grpSp>
          <p:nvGrpSpPr>
            <p:cNvPr id="32" name="组合 64"/>
            <p:cNvGrpSpPr/>
            <p:nvPr/>
          </p:nvGrpSpPr>
          <p:grpSpPr>
            <a:xfrm>
              <a:off x="1584402" y="3589771"/>
              <a:ext cx="9062674" cy="2137112"/>
              <a:chOff x="1584402" y="3589771"/>
              <a:chExt cx="9062674" cy="2137112"/>
            </a:xfrm>
          </p:grpSpPr>
          <p:sp>
            <p:nvSpPr>
              <p:cNvPr id="43"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
              <p:cNvSpPr/>
              <p:nvPr/>
            </p:nvSpPr>
            <p:spPr>
              <a:xfrm rot="3120575" flipV="1">
                <a:off x="1570516" y="5437368"/>
                <a:ext cx="344962" cy="5709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8"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65"/>
            <p:cNvGrpSpPr/>
            <p:nvPr/>
          </p:nvGrpSpPr>
          <p:grpSpPr>
            <a:xfrm flipH="1" flipV="1">
              <a:off x="1584402" y="1903846"/>
              <a:ext cx="9062674" cy="2137112"/>
              <a:chOff x="1584402" y="3589771"/>
              <a:chExt cx="9062674" cy="2137112"/>
            </a:xfrm>
          </p:grpSpPr>
          <p:sp>
            <p:nvSpPr>
              <p:cNvPr id="34"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7"/>
                                        </p:tgtEl>
                                        <p:attrNameLst>
                                          <p:attrName>style.visibility</p:attrName>
                                        </p:attrNameLst>
                                      </p:cBhvr>
                                      <p:to>
                                        <p:strVal val="visible"/>
                                      </p:to>
                                    </p:set>
                                    <p:animEffect transition="in" filter="wipe(left)">
                                      <p:cBhvr>
                                        <p:cTn id="1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5" name="矩形 54"/>
          <p:cNvSpPr/>
          <p:nvPr/>
        </p:nvSpPr>
        <p:spPr>
          <a:xfrm>
            <a:off x="557840" y="1630985"/>
            <a:ext cx="3262432" cy="535531"/>
          </a:xfrm>
          <a:prstGeom prst="rect">
            <a:avLst/>
          </a:prstGeom>
        </p:spPr>
        <p:txBody>
          <a:bodyPr wrap="none">
            <a:spAutoFit/>
          </a:bodyPr>
          <a:lstStyle/>
          <a:p>
            <a:pPr>
              <a:lnSpc>
                <a:spcPct val="120000"/>
              </a:lnSpc>
            </a:pPr>
            <a:r>
              <a:rPr lang="zh-CN" altLang="en-US" sz="2400" dirty="0" smtClean="0">
                <a:latin typeface="Times New Roman" panose="02020603050405020304" pitchFamily="18" charset="0"/>
                <a:cs typeface="Times New Roman" panose="02020603050405020304" pitchFamily="18" charset="0"/>
              </a:rPr>
              <a:t>实现按</a:t>
            </a:r>
            <a:r>
              <a:rPr lang="zh-CN" altLang="en-US" sz="2400" dirty="0">
                <a:solidFill>
                  <a:srgbClr val="0070C0"/>
                </a:solidFill>
                <a:latin typeface="Times New Roman" panose="02020603050405020304" pitchFamily="18" charset="0"/>
                <a:cs typeface="Times New Roman" panose="02020603050405020304" pitchFamily="18" charset="0"/>
              </a:rPr>
              <a:t>非递归</a:t>
            </a:r>
            <a:r>
              <a:rPr lang="zh-CN" altLang="en-US" sz="2400" dirty="0">
                <a:latin typeface="Times New Roman" panose="02020603050405020304" pitchFamily="18" charset="0"/>
                <a:cs typeface="Times New Roman" panose="02020603050405020304" pitchFamily="18" charset="0"/>
              </a:rPr>
              <a:t>先序遍历</a:t>
            </a:r>
            <a:endParaRPr lang="zh-CN" altLang="en-US" sz="2400" dirty="0">
              <a:latin typeface="Times New Roman" panose="02020603050405020304" pitchFamily="18" charset="0"/>
              <a:cs typeface="Times New Roman" panose="02020603050405020304" pitchFamily="18" charset="0"/>
            </a:endParaRPr>
          </a:p>
        </p:txBody>
      </p:sp>
      <p:sp>
        <p:nvSpPr>
          <p:cNvPr id="33" name="矩形 32"/>
          <p:cNvSpPr/>
          <p:nvPr/>
        </p:nvSpPr>
        <p:spPr>
          <a:xfrm>
            <a:off x="1664630" y="2486547"/>
            <a:ext cx="9281051" cy="3904852"/>
          </a:xfrm>
          <a:prstGeom prst="rect">
            <a:avLst/>
          </a:prstGeom>
        </p:spPr>
        <p:txBody>
          <a:bodyPr wrap="square">
            <a:spAutoFit/>
          </a:bodyPr>
          <a:lstStyle/>
          <a:p>
            <a:pPr algn="just">
              <a:lnSpc>
                <a:spcPct val="150000"/>
              </a:lnSpc>
            </a:pPr>
            <a:r>
              <a:rPr lang="zh-CN" altLang="en-US" sz="2400" dirty="0">
                <a:solidFill>
                  <a:srgbClr val="0070C0"/>
                </a:solidFill>
                <a:latin typeface="+mn-ea"/>
              </a:rPr>
              <a:t>算法分析与设计：</a:t>
            </a:r>
            <a:r>
              <a:rPr lang="zh-CN" altLang="en-US" sz="2400" dirty="0">
                <a:latin typeface="+mn-ea"/>
              </a:rPr>
              <a:t>非递归先序遍历根据其访问规律需要利用</a:t>
            </a:r>
            <a:r>
              <a:rPr lang="zh-CN" altLang="en-US" sz="2400" dirty="0">
                <a:solidFill>
                  <a:srgbClr val="FF0000"/>
                </a:solidFill>
                <a:latin typeface="+mn-ea"/>
              </a:rPr>
              <a:t>栈</a:t>
            </a:r>
            <a:r>
              <a:rPr lang="zh-CN" altLang="en-US" sz="2400" dirty="0">
                <a:latin typeface="+mn-ea"/>
              </a:rPr>
              <a:t>来实现，栈顶元素即是下一棵要访问的子树的根结点。具体步骤为：</a:t>
            </a:r>
            <a:endParaRPr lang="zh-CN" altLang="en-US" sz="2400" dirty="0">
              <a:latin typeface="+mn-ea"/>
            </a:endParaRPr>
          </a:p>
          <a:p>
            <a:pPr algn="just">
              <a:lnSpc>
                <a:spcPct val="150000"/>
              </a:lnSpc>
            </a:pP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）将二叉树的根结点入栈；</a:t>
            </a:r>
            <a:endParaRPr lang="zh-CN" altLang="en-US" sz="2400" dirty="0">
              <a:latin typeface="Times New Roman" panose="02020603050405020304" pitchFamily="18" charset="0"/>
              <a:cs typeface="Times New Roman" panose="02020603050405020304" pitchFamily="18" charset="0"/>
            </a:endParaRPr>
          </a:p>
          <a:p>
            <a:pPr algn="just">
              <a:lnSpc>
                <a:spcPct val="150000"/>
              </a:lnSpc>
            </a:pP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2</a:t>
            </a:r>
            <a:r>
              <a:rPr lang="zh-CN" altLang="en-US" sz="2400" dirty="0">
                <a:latin typeface="Times New Roman" panose="02020603050405020304" pitchFamily="18" charset="0"/>
                <a:cs typeface="Times New Roman" panose="02020603050405020304" pitchFamily="18" charset="0"/>
              </a:rPr>
              <a:t>）将栈顶元素出栈并访问（即先访问根结点），若栈顶元素存在右子树则将右子树根结点入栈，若栈顶元素存在左子树则将左子树根结点入栈；</a:t>
            </a:r>
            <a:endParaRPr lang="en-US" altLang="zh-CN" sz="2400" dirty="0">
              <a:latin typeface="Times New Roman" panose="02020603050405020304" pitchFamily="18" charset="0"/>
              <a:cs typeface="Times New Roman" panose="02020603050405020304" pitchFamily="18" charset="0"/>
            </a:endParaRPr>
          </a:p>
          <a:p>
            <a:pPr algn="just">
              <a:lnSpc>
                <a:spcPct val="150000"/>
              </a:lnSpc>
            </a:pPr>
            <a:r>
              <a:rPr lang="zh-CN" altLang="en-US" sz="2400" dirty="0"/>
              <a:t>（</a:t>
            </a:r>
            <a:r>
              <a:rPr lang="en-US" altLang="zh-CN" sz="2400" dirty="0"/>
              <a:t>3</a:t>
            </a:r>
            <a:r>
              <a:rPr lang="zh-CN" altLang="en-US" sz="2400" dirty="0"/>
              <a:t>）重复步骤（</a:t>
            </a:r>
            <a:r>
              <a:rPr lang="en-US" altLang="zh-CN" sz="2400" dirty="0"/>
              <a:t>2</a:t>
            </a:r>
            <a:r>
              <a:rPr lang="zh-CN" altLang="en-US" sz="2400" dirty="0"/>
              <a:t>），</a:t>
            </a:r>
            <a:r>
              <a:rPr lang="zh-CN" altLang="en-US" sz="2400" dirty="0">
                <a:latin typeface="Times New Roman" panose="02020603050405020304" pitchFamily="18" charset="0"/>
                <a:cs typeface="Times New Roman" panose="02020603050405020304" pitchFamily="18" charset="0"/>
              </a:rPr>
              <a:t>直至栈为空</a:t>
            </a:r>
            <a:endParaRPr lang="zh-CN" altLang="en-US" sz="2400" dirty="0">
              <a:latin typeface="Times New Roman" panose="02020603050405020304" pitchFamily="18" charset="0"/>
              <a:cs typeface="Times New Roman" panose="02020603050405020304" pitchFamily="18" charset="0"/>
            </a:endParaRPr>
          </a:p>
        </p:txBody>
      </p:sp>
      <p:grpSp>
        <p:nvGrpSpPr>
          <p:cNvPr id="34" name="组合 33"/>
          <p:cNvGrpSpPr/>
          <p:nvPr/>
        </p:nvGrpSpPr>
        <p:grpSpPr>
          <a:xfrm>
            <a:off x="1259105" y="2166517"/>
            <a:ext cx="9951720" cy="4495540"/>
            <a:chOff x="1584402" y="1903846"/>
            <a:chExt cx="9062674" cy="3823037"/>
          </a:xfrm>
        </p:grpSpPr>
        <p:grpSp>
          <p:nvGrpSpPr>
            <p:cNvPr id="35" name="组合 34"/>
            <p:cNvGrpSpPr/>
            <p:nvPr/>
          </p:nvGrpSpPr>
          <p:grpSpPr>
            <a:xfrm>
              <a:off x="1584402" y="3589771"/>
              <a:ext cx="9062674" cy="2137112"/>
              <a:chOff x="1584402" y="3589771"/>
              <a:chExt cx="9062674" cy="2137112"/>
            </a:xfrm>
          </p:grpSpPr>
          <p:sp>
            <p:nvSpPr>
              <p:cNvPr id="46" name="任意多边形: 形状 4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梯形 4"/>
              <p:cNvSpPr/>
              <p:nvPr/>
            </p:nvSpPr>
            <p:spPr>
              <a:xfrm rot="3120575" flipV="1">
                <a:off x="1570516" y="5437368"/>
                <a:ext cx="344962" cy="5709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1" name="任意多边形: 形状 5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flipH="1" flipV="1">
              <a:off x="1584402" y="1903846"/>
              <a:ext cx="9062674" cy="2137112"/>
              <a:chOff x="1584402" y="3589771"/>
              <a:chExt cx="9062674" cy="2137112"/>
            </a:xfrm>
          </p:grpSpPr>
          <p:sp>
            <p:nvSpPr>
              <p:cNvPr id="37" name="任意多边形: 形状 3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3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2" name="任意多边形: 形状 4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wipe(left)">
                                      <p:cBhvr>
                                        <p:cTn id="11" dur="500"/>
                                        <p:tgtEl>
                                          <p:spTgt spid="5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33"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6" name="矩形 55"/>
          <p:cNvSpPr/>
          <p:nvPr/>
        </p:nvSpPr>
        <p:spPr>
          <a:xfrm>
            <a:off x="3158891" y="2335247"/>
            <a:ext cx="8460394" cy="4154984"/>
          </a:xfrm>
          <a:prstGeom prst="rect">
            <a:avLst/>
          </a:prstGeom>
        </p:spPr>
        <p:txBody>
          <a:bodyPr wrap="square">
            <a:spAutoFit/>
          </a:bodyPr>
          <a:lstStyle/>
          <a:p>
            <a:r>
              <a:rPr lang="en-US" altLang="zh-CN" sz="2400" dirty="0">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按非递归方式先序遍历</a:t>
            </a:r>
            <a:endParaRPr lang="zh-CN" altLang="en-US"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template&lt;class T&gt;</a:t>
            </a:r>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void  </a:t>
            </a:r>
            <a:r>
              <a:rPr lang="en-US" altLang="zh-CN" sz="2400" dirty="0" err="1">
                <a:latin typeface="Times New Roman" panose="02020603050405020304" pitchFamily="18" charset="0"/>
                <a:cs typeface="Times New Roman" panose="02020603050405020304" pitchFamily="18" charset="0"/>
              </a:rPr>
              <a:t>LinkedBinTree</a:t>
            </a:r>
            <a:r>
              <a:rPr lang="en-US" altLang="zh-CN" sz="2400" dirty="0">
                <a:latin typeface="Times New Roman" panose="02020603050405020304" pitchFamily="18" charset="0"/>
                <a:cs typeface="Times New Roman" panose="02020603050405020304" pitchFamily="18" charset="0"/>
              </a:rPr>
              <a:t>&lt;T&gt;::</a:t>
            </a:r>
            <a:r>
              <a:rPr lang="en-US" altLang="zh-CN" sz="2400" dirty="0" err="1">
                <a:latin typeface="Times New Roman" panose="02020603050405020304" pitchFamily="18" charset="0"/>
                <a:cs typeface="Times New Roman" panose="02020603050405020304" pitchFamily="18" charset="0"/>
              </a:rPr>
              <a:t>PreOrderTraverse</a:t>
            </a:r>
            <a:r>
              <a:rPr lang="en-US" altLang="zh-CN" sz="2400" dirty="0">
                <a:latin typeface="Times New Roman" panose="02020603050405020304" pitchFamily="18" charset="0"/>
                <a:cs typeface="Times New Roman" panose="02020603050405020304" pitchFamily="18" charset="0"/>
              </a:rPr>
              <a:t>( )</a:t>
            </a:r>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LinkStack</a:t>
            </a:r>
            <a:r>
              <a:rPr lang="en-US" altLang="zh-CN" sz="2400" dirty="0">
                <a:latin typeface="Times New Roman" panose="02020603050405020304" pitchFamily="18" charset="0"/>
                <a:cs typeface="Times New Roman" panose="02020603050405020304" pitchFamily="18" charset="0"/>
              </a:rPr>
              <a:t>&lt;</a:t>
            </a:r>
            <a:r>
              <a:rPr lang="en-US" altLang="zh-CN" sz="2400" dirty="0" err="1">
                <a:latin typeface="Times New Roman" panose="02020603050405020304" pitchFamily="18" charset="0"/>
                <a:cs typeface="Times New Roman" panose="02020603050405020304" pitchFamily="18" charset="0"/>
              </a:rPr>
              <a:t>LinkedNode</a:t>
            </a:r>
            <a:r>
              <a:rPr lang="en-US" altLang="zh-CN" sz="2400" dirty="0">
                <a:latin typeface="Times New Roman" panose="02020603050405020304" pitchFamily="18" charset="0"/>
                <a:cs typeface="Times New Roman" panose="02020603050405020304" pitchFamily="18" charset="0"/>
              </a:rPr>
              <a:t>&lt;T&gt;*&gt; s;</a:t>
            </a:r>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LinkedNode</a:t>
            </a:r>
            <a:r>
              <a:rPr lang="en-US" altLang="zh-CN" sz="2400" dirty="0">
                <a:latin typeface="Times New Roman" panose="02020603050405020304" pitchFamily="18" charset="0"/>
                <a:cs typeface="Times New Roman" panose="02020603050405020304" pitchFamily="18" charset="0"/>
              </a:rPr>
              <a:t>&lt;T&gt; *</a:t>
            </a:r>
            <a:r>
              <a:rPr lang="en-US" altLang="zh-CN" sz="2400" dirty="0" err="1">
                <a:latin typeface="Times New Roman" panose="02020603050405020304" pitchFamily="18" charset="0"/>
                <a:cs typeface="Times New Roman" panose="02020603050405020304" pitchFamily="18" charset="0"/>
              </a:rPr>
              <a:t>pNode</a:t>
            </a:r>
            <a:r>
              <a:rPr lang="en-US" altLang="zh-CN" sz="2400" dirty="0">
                <a:latin typeface="Times New Roman" panose="02020603050405020304" pitchFamily="18" charset="0"/>
                <a:cs typeface="Times New Roman" panose="02020603050405020304" pitchFamily="18" charset="0"/>
              </a:rPr>
              <a:t> = NULL;</a:t>
            </a:r>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if (</a:t>
            </a:r>
            <a:r>
              <a:rPr lang="en-US" altLang="zh-CN" sz="2400" dirty="0" err="1">
                <a:latin typeface="Times New Roman" panose="02020603050405020304" pitchFamily="18" charset="0"/>
                <a:cs typeface="Times New Roman" panose="02020603050405020304" pitchFamily="18" charset="0"/>
              </a:rPr>
              <a:t>m_pRoot</a:t>
            </a:r>
            <a:r>
              <a:rPr lang="en-US" altLang="zh-CN" sz="2400" dirty="0">
                <a:latin typeface="Times New Roman" panose="02020603050405020304" pitchFamily="18" charset="0"/>
                <a:cs typeface="Times New Roman" panose="02020603050405020304" pitchFamily="18" charset="0"/>
              </a:rPr>
              <a:t>==NULL)</a:t>
            </a:r>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return;</a:t>
            </a:r>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 </a:t>
            </a:r>
            <a:r>
              <a:rPr lang="zh-CN" altLang="en-US" sz="2400" dirty="0">
                <a:latin typeface="Times New Roman" panose="02020603050405020304" pitchFamily="18" charset="0"/>
                <a:cs typeface="Times New Roman" panose="02020603050405020304" pitchFamily="18" charset="0"/>
              </a:rPr>
              <a:t>将根结点入栈</a:t>
            </a:r>
            <a:endParaRPr lang="zh-CN" altLang="en-US" sz="2400" dirty="0">
              <a:latin typeface="Times New Roman" panose="02020603050405020304" pitchFamily="18" charset="0"/>
              <a:cs typeface="Times New Roman" panose="02020603050405020304" pitchFamily="18" charset="0"/>
            </a:endParaRPr>
          </a:p>
          <a:p>
            <a:r>
              <a:rPr lang="zh-CN" altLang="en-US"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s.Push</a:t>
            </a:r>
            <a:r>
              <a:rPr lang="en-US" altLang="zh-CN" sz="2400" dirty="0">
                <a:latin typeface="Times New Roman" panose="02020603050405020304" pitchFamily="18" charset="0"/>
                <a:cs typeface="Times New Roman" panose="02020603050405020304" pitchFamily="18" charset="0"/>
              </a:rPr>
              <a:t>(</a:t>
            </a:r>
            <a:r>
              <a:rPr lang="en-US" altLang="zh-CN" sz="2400" dirty="0" err="1">
                <a:latin typeface="Times New Roman" panose="02020603050405020304" pitchFamily="18" charset="0"/>
                <a:cs typeface="Times New Roman" panose="02020603050405020304" pitchFamily="18" charset="0"/>
              </a:rPr>
              <a:t>m_pRoot</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r>
              <a:rPr lang="en-US" altLang="zh-CN" sz="2400" dirty="0">
                <a:latin typeface="Times New Roman" panose="02020603050405020304" pitchFamily="18" charset="0"/>
                <a:cs typeface="Times New Roman" panose="02020603050405020304" pitchFamily="18" charset="0"/>
              </a:rPr>
              <a:t>	</a:t>
            </a:r>
            <a:endParaRPr lang="en-US" altLang="zh-CN" sz="2400" dirty="0">
              <a:latin typeface="Times New Roman" panose="02020603050405020304" pitchFamily="18" charset="0"/>
              <a:cs typeface="Times New Roman" panose="02020603050405020304" pitchFamily="18" charset="0"/>
            </a:endParaRPr>
          </a:p>
        </p:txBody>
      </p:sp>
      <p:grpSp>
        <p:nvGrpSpPr>
          <p:cNvPr id="59" name="组合 58"/>
          <p:cNvGrpSpPr/>
          <p:nvPr/>
        </p:nvGrpSpPr>
        <p:grpSpPr>
          <a:xfrm rot="16200000">
            <a:off x="4120428" y="366351"/>
            <a:ext cx="4395938" cy="7515867"/>
            <a:chOff x="1280369" y="2576747"/>
            <a:chExt cx="2118361" cy="2634666"/>
          </a:xfrm>
          <a:solidFill>
            <a:srgbClr val="0070C0"/>
          </a:solidFill>
        </p:grpSpPr>
        <p:sp>
          <p:nvSpPr>
            <p:cNvPr id="60" name="任意多边形: 形状 5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61" name="任意多边形: 形状 6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9"/>
                                        </p:tgtEl>
                                        <p:attrNameLst>
                                          <p:attrName>style.visibility</p:attrName>
                                        </p:attrNameLst>
                                      </p:cBhvr>
                                      <p:to>
                                        <p:strVal val="visible"/>
                                      </p:to>
                                    </p:set>
                                    <p:animEffect transition="in" filter="fade">
                                      <p:cBhvr>
                                        <p:cTn id="11" dur="500"/>
                                        <p:tgtEl>
                                          <p:spTgt spid="5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32" name="Rectangle 3"/>
          <p:cNvSpPr txBox="1">
            <a:spLocks noChangeArrowheads="1"/>
          </p:cNvSpPr>
          <p:nvPr/>
        </p:nvSpPr>
        <p:spPr>
          <a:xfrm>
            <a:off x="1488425" y="1810296"/>
            <a:ext cx="7045234" cy="5198303"/>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zh-CN" altLang="en-US" sz="1800" dirty="0">
                <a:solidFill>
                  <a:schemeClr val="tx2">
                    <a:lumMod val="75000"/>
                  </a:schemeClr>
                </a:solidFill>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while (!</a:t>
            </a:r>
            <a:r>
              <a:rPr lang="en-US" altLang="zh-CN" sz="2000" dirty="0" err="1">
                <a:latin typeface="Times New Roman" panose="02020603050405020304" pitchFamily="18" charset="0"/>
                <a:cs typeface="Times New Roman" panose="02020603050405020304" pitchFamily="18" charset="0"/>
              </a:rPr>
              <a:t>s.IsEmpty</a:t>
            </a:r>
            <a:r>
              <a:rPr lang="en-US" altLang="zh-CN" sz="2000" dirty="0">
                <a:latin typeface="Times New Roman" panose="02020603050405020304" pitchFamily="18" charset="0"/>
                <a:cs typeface="Times New Roman" panose="02020603050405020304" pitchFamily="18" charset="0"/>
              </a:rPr>
              <a:t>()) // </a:t>
            </a:r>
            <a:r>
              <a:rPr lang="zh-CN" altLang="en-US" sz="2000" dirty="0">
                <a:latin typeface="Times New Roman" panose="02020603050405020304" pitchFamily="18" charset="0"/>
                <a:cs typeface="Times New Roman" panose="02020603050405020304" pitchFamily="18" charset="0"/>
              </a:rPr>
              <a:t>栈不为空时循环</a:t>
            </a:r>
            <a:endParaRPr lang="en-US" altLang="zh-CN"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000" dirty="0">
                <a:latin typeface="Times New Roman" panose="02020603050405020304" pitchFamily="18" charset="0"/>
                <a:cs typeface="Times New Roman" panose="02020603050405020304" pitchFamily="18" charset="0"/>
              </a:rPr>
              <a:t>	{	// </a:t>
            </a:r>
            <a:r>
              <a:rPr lang="zh-CN" altLang="en-US" sz="2000" dirty="0">
                <a:latin typeface="Times New Roman" panose="02020603050405020304" pitchFamily="18" charset="0"/>
                <a:cs typeface="Times New Roman" panose="02020603050405020304" pitchFamily="18" charset="0"/>
              </a:rPr>
              <a:t>栈顶元素出栈并被访问</a:t>
            </a:r>
            <a:endParaRPr lang="zh-CN" altLang="en-US"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zh-CN" altLang="en-US"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s.Pop</a:t>
            </a:r>
            <a:r>
              <a:rPr lang="en-US" altLang="zh-CN" sz="2000" dirty="0">
                <a:latin typeface="Times New Roman" panose="02020603050405020304" pitchFamily="18" charset="0"/>
                <a:cs typeface="Times New Roman" panose="02020603050405020304" pitchFamily="18" charset="0"/>
              </a:rPr>
              <a:t>(</a:t>
            </a:r>
            <a:r>
              <a:rPr lang="en-US" altLang="zh-CN" sz="2000" dirty="0" err="1">
                <a:latin typeface="Times New Roman" panose="02020603050405020304" pitchFamily="18" charset="0"/>
                <a:cs typeface="Times New Roman" panose="02020603050405020304" pitchFamily="18" charset="0"/>
              </a:rPr>
              <a:t>pNode</a:t>
            </a:r>
            <a:r>
              <a:rPr lang="en-US" altLang="zh-CN"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cout</a:t>
            </a:r>
            <a:r>
              <a:rPr lang="en-US" altLang="zh-CN" sz="2000" dirty="0">
                <a:latin typeface="Times New Roman" panose="02020603050405020304" pitchFamily="18" charset="0"/>
                <a:cs typeface="Times New Roman" panose="02020603050405020304" pitchFamily="18" charset="0"/>
              </a:rPr>
              <a:t>&lt;&lt;</a:t>
            </a:r>
            <a:r>
              <a:rPr lang="en-US" altLang="zh-CN" sz="2000" dirty="0" err="1">
                <a:latin typeface="Times New Roman" panose="02020603050405020304" pitchFamily="18" charset="0"/>
                <a:cs typeface="Times New Roman" panose="02020603050405020304" pitchFamily="18" charset="0"/>
              </a:rPr>
              <a:t>pNode</a:t>
            </a:r>
            <a:r>
              <a:rPr lang="en-US" altLang="zh-CN" sz="2000" dirty="0">
                <a:latin typeface="Times New Roman" panose="02020603050405020304" pitchFamily="18" charset="0"/>
                <a:cs typeface="Times New Roman" panose="02020603050405020304" pitchFamily="18" charset="0"/>
              </a:rPr>
              <a:t>-&gt;</a:t>
            </a:r>
            <a:r>
              <a:rPr lang="en-US" altLang="zh-CN" sz="2000" dirty="0" err="1">
                <a:latin typeface="Times New Roman" panose="02020603050405020304" pitchFamily="18" charset="0"/>
                <a:cs typeface="Times New Roman" panose="02020603050405020304" pitchFamily="18" charset="0"/>
              </a:rPr>
              <a:t>m_data</a:t>
            </a:r>
            <a:r>
              <a:rPr lang="en-US" altLang="zh-CN" sz="2000" dirty="0">
                <a:latin typeface="Times New Roman" panose="02020603050405020304" pitchFamily="18" charset="0"/>
                <a:cs typeface="Times New Roman" panose="02020603050405020304" pitchFamily="18" charset="0"/>
              </a:rPr>
              <a:t>&lt;&lt;" ";</a:t>
            </a:r>
            <a:endParaRPr lang="en-US" altLang="zh-CN"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000" dirty="0">
                <a:latin typeface="Times New Roman" panose="02020603050405020304" pitchFamily="18" charset="0"/>
                <a:cs typeface="Times New Roman" panose="02020603050405020304" pitchFamily="18" charset="0"/>
              </a:rPr>
              <a:t>		// </a:t>
            </a:r>
            <a:r>
              <a:rPr lang="zh-CN" altLang="en-US" sz="2000" dirty="0">
                <a:latin typeface="Times New Roman" panose="02020603050405020304" pitchFamily="18" charset="0"/>
                <a:cs typeface="Times New Roman" panose="02020603050405020304" pitchFamily="18" charset="0"/>
              </a:rPr>
              <a:t>若结点存在右子树，则将右子树根结点入栈</a:t>
            </a:r>
            <a:endParaRPr lang="zh-CN" altLang="en-US"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if (</a:t>
            </a:r>
            <a:r>
              <a:rPr lang="en-US" altLang="zh-CN" sz="2000" dirty="0" err="1">
                <a:latin typeface="Times New Roman" panose="02020603050405020304" pitchFamily="18" charset="0"/>
                <a:cs typeface="Times New Roman" panose="02020603050405020304" pitchFamily="18" charset="0"/>
              </a:rPr>
              <a:t>pNode</a:t>
            </a:r>
            <a:r>
              <a:rPr lang="en-US" altLang="zh-CN" sz="2000" dirty="0">
                <a:latin typeface="Times New Roman" panose="02020603050405020304" pitchFamily="18" charset="0"/>
                <a:cs typeface="Times New Roman" panose="02020603050405020304" pitchFamily="18" charset="0"/>
              </a:rPr>
              <a:t>-&gt;</a:t>
            </a:r>
            <a:r>
              <a:rPr lang="en-US" altLang="zh-CN" sz="2000" dirty="0" err="1">
                <a:latin typeface="Times New Roman" panose="02020603050405020304" pitchFamily="18" charset="0"/>
                <a:cs typeface="Times New Roman" panose="02020603050405020304" pitchFamily="18" charset="0"/>
              </a:rPr>
              <a:t>m_pRightChild</a:t>
            </a:r>
            <a:r>
              <a:rPr lang="en-US" altLang="zh-CN"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s.Push</a:t>
            </a:r>
            <a:r>
              <a:rPr lang="en-US" altLang="zh-CN" sz="2000" dirty="0">
                <a:latin typeface="Times New Roman" panose="02020603050405020304" pitchFamily="18" charset="0"/>
                <a:cs typeface="Times New Roman" panose="02020603050405020304" pitchFamily="18" charset="0"/>
              </a:rPr>
              <a:t>(</a:t>
            </a:r>
            <a:r>
              <a:rPr lang="en-US" altLang="zh-CN" sz="2000" dirty="0" err="1">
                <a:latin typeface="Times New Roman" panose="02020603050405020304" pitchFamily="18" charset="0"/>
                <a:cs typeface="Times New Roman" panose="02020603050405020304" pitchFamily="18" charset="0"/>
              </a:rPr>
              <a:t>pNode</a:t>
            </a:r>
            <a:r>
              <a:rPr lang="en-US" altLang="zh-CN" sz="2000" dirty="0">
                <a:latin typeface="Times New Roman" panose="02020603050405020304" pitchFamily="18" charset="0"/>
                <a:cs typeface="Times New Roman" panose="02020603050405020304" pitchFamily="18" charset="0"/>
              </a:rPr>
              <a:t>-&gt;</a:t>
            </a:r>
            <a:r>
              <a:rPr lang="en-US" altLang="zh-CN" sz="2000" dirty="0" err="1">
                <a:latin typeface="Times New Roman" panose="02020603050405020304" pitchFamily="18" charset="0"/>
                <a:cs typeface="Times New Roman" panose="02020603050405020304" pitchFamily="18" charset="0"/>
              </a:rPr>
              <a:t>m_pRightChild</a:t>
            </a:r>
            <a:r>
              <a:rPr lang="en-US" altLang="zh-CN"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000" dirty="0">
                <a:latin typeface="Times New Roman" panose="02020603050405020304" pitchFamily="18" charset="0"/>
                <a:cs typeface="Times New Roman" panose="02020603050405020304" pitchFamily="18" charset="0"/>
              </a:rPr>
              <a:t>		// </a:t>
            </a:r>
            <a:r>
              <a:rPr lang="zh-CN" altLang="en-US" sz="2000" dirty="0">
                <a:latin typeface="Times New Roman" panose="02020603050405020304" pitchFamily="18" charset="0"/>
                <a:cs typeface="Times New Roman" panose="02020603050405020304" pitchFamily="18" charset="0"/>
              </a:rPr>
              <a:t>若结点存在左子树，则将左子树根结点入栈</a:t>
            </a:r>
            <a:endParaRPr lang="zh-CN" altLang="en-US"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if (</a:t>
            </a:r>
            <a:r>
              <a:rPr lang="en-US" altLang="zh-CN" sz="2000" dirty="0" err="1">
                <a:latin typeface="Times New Roman" panose="02020603050405020304" pitchFamily="18" charset="0"/>
                <a:cs typeface="Times New Roman" panose="02020603050405020304" pitchFamily="18" charset="0"/>
              </a:rPr>
              <a:t>pNode</a:t>
            </a:r>
            <a:r>
              <a:rPr lang="en-US" altLang="zh-CN" sz="2000" dirty="0">
                <a:latin typeface="Times New Roman" panose="02020603050405020304" pitchFamily="18" charset="0"/>
                <a:cs typeface="Times New Roman" panose="02020603050405020304" pitchFamily="18" charset="0"/>
              </a:rPr>
              <a:t>-&gt;</a:t>
            </a:r>
            <a:r>
              <a:rPr lang="en-US" altLang="zh-CN" sz="2000" dirty="0" err="1">
                <a:latin typeface="Times New Roman" panose="02020603050405020304" pitchFamily="18" charset="0"/>
                <a:cs typeface="Times New Roman" panose="02020603050405020304" pitchFamily="18" charset="0"/>
              </a:rPr>
              <a:t>m_pLeftChild</a:t>
            </a:r>
            <a:r>
              <a:rPr lang="en-US" altLang="zh-CN"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s.Push</a:t>
            </a:r>
            <a:r>
              <a:rPr lang="en-US" altLang="zh-CN" sz="2000" dirty="0">
                <a:latin typeface="Times New Roman" panose="02020603050405020304" pitchFamily="18" charset="0"/>
                <a:cs typeface="Times New Roman" panose="02020603050405020304" pitchFamily="18" charset="0"/>
              </a:rPr>
              <a:t>(</a:t>
            </a:r>
            <a:r>
              <a:rPr lang="en-US" altLang="zh-CN" sz="2000" dirty="0" err="1">
                <a:latin typeface="Times New Roman" panose="02020603050405020304" pitchFamily="18" charset="0"/>
                <a:cs typeface="Times New Roman" panose="02020603050405020304" pitchFamily="18" charset="0"/>
              </a:rPr>
              <a:t>pNode</a:t>
            </a:r>
            <a:r>
              <a:rPr lang="en-US" altLang="zh-CN" sz="2000" dirty="0">
                <a:latin typeface="Times New Roman" panose="02020603050405020304" pitchFamily="18" charset="0"/>
                <a:cs typeface="Times New Roman" panose="02020603050405020304" pitchFamily="18" charset="0"/>
              </a:rPr>
              <a:t>-&gt;</a:t>
            </a:r>
            <a:r>
              <a:rPr lang="en-US" altLang="zh-CN" sz="2000" dirty="0" err="1">
                <a:latin typeface="Times New Roman" panose="02020603050405020304" pitchFamily="18" charset="0"/>
                <a:cs typeface="Times New Roman" panose="02020603050405020304" pitchFamily="18" charset="0"/>
              </a:rPr>
              <a:t>m_pLeftChild</a:t>
            </a:r>
            <a:r>
              <a:rPr lang="en-US" altLang="zh-CN"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000" dirty="0">
                <a:latin typeface="Times New Roman" panose="02020603050405020304" pitchFamily="18" charset="0"/>
                <a:cs typeface="Times New Roman" panose="02020603050405020304" pitchFamily="18" charset="0"/>
              </a:rPr>
              <a:t>	}</a:t>
            </a:r>
            <a:endParaRPr lang="en-US" altLang="zh-CN" sz="20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000" dirty="0">
                <a:latin typeface="Times New Roman" panose="02020603050405020304" pitchFamily="18" charset="0"/>
                <a:cs typeface="Times New Roman" panose="02020603050405020304" pitchFamily="18" charset="0"/>
              </a:rPr>
              <a:t>}</a:t>
            </a:r>
            <a:endParaRPr lang="en-US" altLang="zh-CN" sz="2000" dirty="0">
              <a:latin typeface="Times New Roman" panose="02020603050405020304" pitchFamily="18" charset="0"/>
              <a:cs typeface="Times New Roman" panose="02020603050405020304" pitchFamily="18" charset="0"/>
            </a:endParaRPr>
          </a:p>
        </p:txBody>
      </p:sp>
      <p:grpSp>
        <p:nvGrpSpPr>
          <p:cNvPr id="31" name="组合 58"/>
          <p:cNvGrpSpPr/>
          <p:nvPr/>
        </p:nvGrpSpPr>
        <p:grpSpPr>
          <a:xfrm rot="16200000">
            <a:off x="1940858" y="659049"/>
            <a:ext cx="4831205" cy="6936655"/>
            <a:chOff x="1280369" y="2576747"/>
            <a:chExt cx="2118361" cy="2634666"/>
          </a:xfrm>
          <a:solidFill>
            <a:srgbClr val="0070C0"/>
          </a:solidFill>
        </p:grpSpPr>
        <p:sp>
          <p:nvSpPr>
            <p:cNvPr id="33" name="任意多边形: 形状 5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solidFill>
              </a:endParaRPr>
            </a:p>
          </p:txBody>
        </p:sp>
        <p:sp>
          <p:nvSpPr>
            <p:cNvPr id="34" name="任意多边形: 形状 6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2"/>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wipe(left)">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 name="矩形 4"/>
          <p:cNvSpPr/>
          <p:nvPr/>
        </p:nvSpPr>
        <p:spPr>
          <a:xfrm>
            <a:off x="1596482" y="2197012"/>
            <a:ext cx="9424001" cy="497765"/>
          </a:xfrm>
          <a:prstGeom prst="rect">
            <a:avLst/>
          </a:prstGeom>
        </p:spPr>
        <p:txBody>
          <a:bodyPr wrap="square">
            <a:spAutoFit/>
          </a:bodyPr>
          <a:lstStyle/>
          <a:p>
            <a:pPr algn="just">
              <a:lnSpc>
                <a:spcPct val="120000"/>
              </a:lnSpc>
            </a:pPr>
            <a:r>
              <a:rPr lang="zh-CN" altLang="en-US" sz="2400" dirty="0">
                <a:latin typeface="Times New Roman" panose="02020603050405020304" pitchFamily="18" charset="0"/>
                <a:cs typeface="Times New Roman" panose="02020603050405020304" pitchFamily="18" charset="0"/>
              </a:rPr>
              <a:t>中序遍历，也称为中根遍历，其访问方式递归定义如下：</a:t>
            </a:r>
            <a:endParaRPr lang="zh-CN" altLang="en-US" sz="2400" dirty="0">
              <a:latin typeface="Times New Roman" panose="02020603050405020304" pitchFamily="18" charset="0"/>
              <a:cs typeface="Times New Roman" panose="02020603050405020304" pitchFamily="18" charset="0"/>
            </a:endParaRPr>
          </a:p>
        </p:txBody>
      </p:sp>
      <p:grpSp>
        <p:nvGrpSpPr>
          <p:cNvPr id="36" name="组合 35"/>
          <p:cNvGrpSpPr/>
          <p:nvPr/>
        </p:nvGrpSpPr>
        <p:grpSpPr>
          <a:xfrm>
            <a:off x="2685351" y="2867319"/>
            <a:ext cx="7480372" cy="3209878"/>
            <a:chOff x="3072309" y="2913847"/>
            <a:chExt cx="5729288" cy="2416867"/>
          </a:xfrm>
        </p:grpSpPr>
        <p:sp>
          <p:nvSpPr>
            <p:cNvPr id="2" name="矩形 1"/>
            <p:cNvSpPr/>
            <p:nvPr/>
          </p:nvSpPr>
          <p:spPr>
            <a:xfrm>
              <a:off x="3395494" y="3240118"/>
              <a:ext cx="4992892" cy="1688752"/>
            </a:xfrm>
            <a:prstGeom prst="rect">
              <a:avLst/>
            </a:prstGeom>
          </p:spPr>
          <p:txBody>
            <a:bodyPr wrap="square">
              <a:spAutoFit/>
            </a:bodyPr>
            <a:lstStyle/>
            <a:p>
              <a:pPr marL="342900" indent="-342900" algn="just">
                <a:lnSpc>
                  <a:spcPct val="150000"/>
                </a:lnSpc>
                <a:buFont typeface="Wingdings" panose="05000000000000000000" pitchFamily="2" charset="2"/>
                <a:buChar char="Ø"/>
              </a:pPr>
              <a:r>
                <a:rPr lang="zh-CN" altLang="en-US" sz="2400" dirty="0">
                  <a:latin typeface="Times New Roman" panose="02020603050405020304" pitchFamily="18" charset="0"/>
                  <a:cs typeface="Times New Roman" panose="02020603050405020304" pitchFamily="18" charset="0"/>
                </a:rPr>
                <a:t>对于一棵二叉树，先访问根结点左子树，再访问根结点，最后右子树；</a:t>
              </a:r>
              <a:endParaRPr lang="zh-CN" altLang="en-US" sz="24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Ø"/>
              </a:pPr>
              <a:r>
                <a:rPr lang="zh-CN" altLang="en-US" sz="2400" dirty="0">
                  <a:latin typeface="Times New Roman" panose="02020603050405020304" pitchFamily="18" charset="0"/>
                  <a:cs typeface="Times New Roman" panose="02020603050405020304" pitchFamily="18" charset="0"/>
                </a:rPr>
                <a:t>对于左、右子树中的结点仍然是按照中序遍历方式访问</a:t>
              </a:r>
              <a:r>
                <a:rPr lang="zh-CN" altLang="en-US" sz="2400" dirty="0" smtClean="0">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p:txBody>
        </p:sp>
        <p:grpSp>
          <p:nvGrpSpPr>
            <p:cNvPr id="64" name="组合 63"/>
            <p:cNvGrpSpPr/>
            <p:nvPr/>
          </p:nvGrpSpPr>
          <p:grpSpPr>
            <a:xfrm>
              <a:off x="3072309" y="2913847"/>
              <a:ext cx="5729288" cy="2416867"/>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3120575" flipV="1">
                  <a:off x="1570516" y="5437368"/>
                  <a:ext cx="344962" cy="5709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51" name="矩形 50"/>
          <p:cNvSpPr/>
          <p:nvPr/>
        </p:nvSpPr>
        <p:spPr>
          <a:xfrm>
            <a:off x="458837" y="1630985"/>
            <a:ext cx="2212465"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2</a:t>
            </a:r>
            <a:r>
              <a:rPr lang="zh-CN" altLang="en-US" sz="2400" dirty="0">
                <a:solidFill>
                  <a:srgbClr val="0070C0"/>
                </a:solidFill>
                <a:latin typeface="Times New Roman" panose="02020603050405020304" pitchFamily="18" charset="0"/>
                <a:cs typeface="Times New Roman" panose="02020603050405020304" pitchFamily="18" charset="0"/>
              </a:rPr>
              <a:t>）中序遍历</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wipe(left)">
                                      <p:cBhvr>
                                        <p:cTn id="11" dur="500"/>
                                        <p:tgtEl>
                                          <p:spTgt spid="5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left)">
                                      <p:cBhvr>
                                        <p:cTn id="1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1"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pic>
        <p:nvPicPr>
          <p:cNvPr id="52" name="Picture 2"/>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r="59497"/>
          <a:stretch>
            <a:fillRect/>
          </a:stretch>
        </p:blipFill>
        <p:spPr bwMode="auto">
          <a:xfrm>
            <a:off x="1574344" y="1979150"/>
            <a:ext cx="3470713" cy="3521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4" name="直接连接符 53"/>
          <p:cNvCxnSpPr/>
          <p:nvPr/>
        </p:nvCxnSpPr>
        <p:spPr>
          <a:xfrm>
            <a:off x="5470573" y="2293181"/>
            <a:ext cx="0" cy="3076575"/>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sp>
        <p:nvSpPr>
          <p:cNvPr id="53" name="矩形 52"/>
          <p:cNvSpPr/>
          <p:nvPr/>
        </p:nvSpPr>
        <p:spPr>
          <a:xfrm>
            <a:off x="6441673" y="3139388"/>
            <a:ext cx="5142070" cy="1384161"/>
          </a:xfrm>
          <a:prstGeom prst="rect">
            <a:avLst/>
          </a:prstGeom>
        </p:spPr>
        <p:txBody>
          <a:bodyPr wrap="squar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问题：</a:t>
            </a:r>
            <a:r>
              <a:rPr lang="zh-CN" altLang="en-US" sz="2400" dirty="0">
                <a:latin typeface="Times New Roman" panose="02020603050405020304" pitchFamily="18" charset="0"/>
                <a:cs typeface="Times New Roman" panose="02020603050405020304" pitchFamily="18" charset="0"/>
              </a:rPr>
              <a:t>中</a:t>
            </a:r>
            <a:r>
              <a:rPr lang="zh-CN" altLang="en-US" sz="2400" dirty="0">
                <a:solidFill>
                  <a:srgbClr val="080808"/>
                </a:solidFill>
                <a:latin typeface="Times New Roman" panose="02020603050405020304" pitchFamily="18" charset="0"/>
                <a:cs typeface="Times New Roman" panose="02020603050405020304" pitchFamily="18" charset="0"/>
              </a:rPr>
              <a:t>序遍历的结果是什么？</a:t>
            </a:r>
            <a:endParaRPr lang="zh-CN" altLang="en-US" sz="2400" dirty="0">
              <a:solidFill>
                <a:srgbClr val="080808"/>
              </a:solidFill>
              <a:latin typeface="Times New Roman" panose="02020603050405020304" pitchFamily="18" charset="0"/>
              <a:cs typeface="Times New Roman" panose="02020603050405020304" pitchFamily="18" charset="0"/>
            </a:endParaRPr>
          </a:p>
          <a:p>
            <a:pPr>
              <a:lnSpc>
                <a:spcPct val="120000"/>
              </a:lnSpc>
            </a:pPr>
            <a:endParaRPr lang="zh-CN" altLang="en-US" sz="2400" dirty="0">
              <a:solidFill>
                <a:srgbClr val="080808"/>
              </a:solidFill>
              <a:latin typeface="Times New Roman" panose="02020603050405020304" pitchFamily="18" charset="0"/>
              <a:cs typeface="Times New Roman" panose="02020603050405020304" pitchFamily="18" charset="0"/>
            </a:endParaRPr>
          </a:p>
          <a:p>
            <a:pPr>
              <a:lnSpc>
                <a:spcPct val="120000"/>
              </a:lnSpc>
            </a:pPr>
            <a:r>
              <a:rPr lang="en-US" altLang="zh-CN" sz="2400" dirty="0">
                <a:solidFill>
                  <a:srgbClr val="080808"/>
                </a:solidFill>
                <a:latin typeface="Times New Roman" panose="02020603050405020304" pitchFamily="18" charset="0"/>
                <a:cs typeface="Times New Roman" panose="02020603050405020304" pitchFamily="18" charset="0"/>
              </a:rPr>
              <a:t>D</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G</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E</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C</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F</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I</a:t>
            </a:r>
            <a:endParaRPr lang="en-US" altLang="zh-CN" sz="2400" dirty="0">
              <a:solidFill>
                <a:srgbClr val="080808"/>
              </a:solidFill>
              <a:latin typeface="Times New Roman" panose="02020603050405020304" pitchFamily="18" charset="0"/>
              <a:cs typeface="Times New Roman" panose="02020603050405020304" pitchFamily="18" charset="0"/>
            </a:endParaRPr>
          </a:p>
        </p:txBody>
      </p:sp>
      <p:grpSp>
        <p:nvGrpSpPr>
          <p:cNvPr id="56" name="组合 55"/>
          <p:cNvGrpSpPr/>
          <p:nvPr/>
        </p:nvGrpSpPr>
        <p:grpSpPr>
          <a:xfrm>
            <a:off x="6028813" y="2453231"/>
            <a:ext cx="5179022" cy="2756474"/>
            <a:chOff x="1584402" y="1903846"/>
            <a:chExt cx="9062674" cy="3823037"/>
          </a:xfrm>
        </p:grpSpPr>
        <p:grpSp>
          <p:nvGrpSpPr>
            <p:cNvPr id="58" name="组合 57"/>
            <p:cNvGrpSpPr/>
            <p:nvPr/>
          </p:nvGrpSpPr>
          <p:grpSpPr>
            <a:xfrm>
              <a:off x="1584402" y="3589771"/>
              <a:ext cx="9062674" cy="2137112"/>
              <a:chOff x="1584402" y="3589771"/>
              <a:chExt cx="9062674" cy="2137112"/>
            </a:xfrm>
          </p:grpSpPr>
          <p:sp>
            <p:nvSpPr>
              <p:cNvPr id="90" name="任意多边形: 形状 8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梯形 9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梯形 9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5" name="任意多边形: 形状 9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形状 9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形状 9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任意多边形: 形状 9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58"/>
            <p:cNvGrpSpPr/>
            <p:nvPr/>
          </p:nvGrpSpPr>
          <p:grpSpPr>
            <a:xfrm flipH="1" flipV="1">
              <a:off x="1584402" y="1903846"/>
              <a:ext cx="9062674" cy="2137112"/>
              <a:chOff x="1584402" y="3589771"/>
              <a:chExt cx="9062674" cy="2137112"/>
            </a:xfrm>
          </p:grpSpPr>
          <p:sp>
            <p:nvSpPr>
              <p:cNvPr id="60" name="任意多边形: 形状 5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梯形 6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梯形 6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椭圆 84"/>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6" name="任意多边形: 形状 85"/>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形状 86"/>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形状 87"/>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任意多边形: 形状 88"/>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up)">
                                      <p:cBhvr>
                                        <p:cTn id="11" dur="100"/>
                                        <p:tgtEl>
                                          <p:spTgt spid="5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wipe(left)">
                                      <p:cBhvr>
                                        <p:cTn id="15" dur="500"/>
                                        <p:tgtEl>
                                          <p:spTgt spid="5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fade">
                                      <p:cBhvr>
                                        <p:cTn id="20" dur="500"/>
                                        <p:tgtEl>
                                          <p:spTgt spid="56"/>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53">
                                            <p:txEl>
                                              <p:pRg st="0" end="0"/>
                                            </p:txEl>
                                          </p:spTgt>
                                        </p:tgtEl>
                                        <p:attrNameLst>
                                          <p:attrName>style.visibility</p:attrName>
                                        </p:attrNameLst>
                                      </p:cBhvr>
                                      <p:to>
                                        <p:strVal val="visible"/>
                                      </p:to>
                                    </p:set>
                                    <p:animEffect transition="in" filter="fade">
                                      <p:cBhvr>
                                        <p:cTn id="24" dur="500"/>
                                        <p:tgtEl>
                                          <p:spTgt spid="53">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53">
                                            <p:txEl>
                                              <p:pRg st="2" end="2"/>
                                            </p:txEl>
                                          </p:spTgt>
                                        </p:tgtEl>
                                        <p:attrNameLst>
                                          <p:attrName>style.visibility</p:attrName>
                                        </p:attrNameLst>
                                      </p:cBhvr>
                                      <p:to>
                                        <p:strVal val="visible"/>
                                      </p:to>
                                    </p:set>
                                    <p:animEffect transition="in" filter="fade">
                                      <p:cBhvr>
                                        <p:cTn id="29" dur="500"/>
                                        <p:tgtEl>
                                          <p:spTgt spid="5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6" name="Rectangle 3"/>
          <p:cNvSpPr txBox="1">
            <a:spLocks noChangeArrowheads="1"/>
          </p:cNvSpPr>
          <p:nvPr/>
        </p:nvSpPr>
        <p:spPr>
          <a:xfrm>
            <a:off x="1961302" y="1959530"/>
            <a:ext cx="9264074" cy="3861713"/>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按递归方式中序遍历</a:t>
            </a:r>
            <a:endParaRPr lang="zh-CN" altLang="en-US" sz="2400" dirty="0">
              <a:latin typeface="Times New Roman" panose="02020603050405020304" pitchFamily="18" charset="0"/>
              <a:cs typeface="Times New Roman" panose="02020603050405020304" pitchFamily="18" charset="0"/>
            </a:endParaRPr>
          </a:p>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template&lt;class T&gt;</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void </a:t>
            </a:r>
            <a:r>
              <a:rPr lang="en-US" altLang="zh-CN" sz="2400" dirty="0" err="1">
                <a:latin typeface="Times New Roman" panose="02020603050405020304" pitchFamily="18" charset="0"/>
                <a:cs typeface="Times New Roman" panose="02020603050405020304" pitchFamily="18" charset="0"/>
              </a:rPr>
              <a:t>LinkedBinTree</a:t>
            </a:r>
            <a:r>
              <a:rPr lang="en-US" altLang="zh-CN" sz="2400" dirty="0">
                <a:latin typeface="Times New Roman" panose="02020603050405020304" pitchFamily="18" charset="0"/>
                <a:cs typeface="Times New Roman" panose="02020603050405020304" pitchFamily="18" charset="0"/>
              </a:rPr>
              <a:t>&lt;T&gt;::</a:t>
            </a:r>
            <a:r>
              <a:rPr lang="en-US" altLang="zh-CN" sz="2400" dirty="0" err="1">
                <a:latin typeface="Times New Roman" panose="02020603050405020304" pitchFamily="18" charset="0"/>
                <a:cs typeface="Times New Roman" panose="02020603050405020304" pitchFamily="18" charset="0"/>
              </a:rPr>
              <a:t>InOrderTraverse</a:t>
            </a:r>
            <a:r>
              <a:rPr lang="en-US" altLang="zh-CN" sz="2400" dirty="0">
                <a:latin typeface="Times New Roman" panose="02020603050405020304" pitchFamily="18" charset="0"/>
                <a:cs typeface="Times New Roman" panose="02020603050405020304" pitchFamily="18" charset="0"/>
              </a:rPr>
              <a:t>(</a:t>
            </a:r>
            <a:r>
              <a:rPr lang="en-US" altLang="zh-CN" sz="2400" dirty="0" err="1">
                <a:latin typeface="Times New Roman" panose="02020603050405020304" pitchFamily="18" charset="0"/>
                <a:cs typeface="Times New Roman" panose="02020603050405020304" pitchFamily="18" charset="0"/>
              </a:rPr>
              <a:t>LinkedNode</a:t>
            </a:r>
            <a:r>
              <a:rPr lang="en-US" altLang="zh-CN" sz="2400" dirty="0">
                <a:latin typeface="Times New Roman" panose="02020603050405020304" pitchFamily="18" charset="0"/>
                <a:cs typeface="Times New Roman" panose="02020603050405020304" pitchFamily="18" charset="0"/>
              </a:rPr>
              <a:t>&lt;T&gt;* </a:t>
            </a:r>
            <a:r>
              <a:rPr lang="en-US" altLang="zh-CN" sz="2400" dirty="0" err="1">
                <a:latin typeface="Times New Roman" panose="02020603050405020304" pitchFamily="18" charset="0"/>
                <a:cs typeface="Times New Roman" panose="02020603050405020304" pitchFamily="18" charset="0"/>
              </a:rPr>
              <a:t>pNode</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	if (</a:t>
            </a:r>
            <a:r>
              <a:rPr lang="en-US" altLang="zh-CN" sz="2400" dirty="0" err="1">
                <a:latin typeface="Times New Roman" panose="02020603050405020304" pitchFamily="18" charset="0"/>
                <a:cs typeface="Times New Roman" panose="02020603050405020304" pitchFamily="18" charset="0"/>
              </a:rPr>
              <a:t>pNode</a:t>
            </a:r>
            <a:r>
              <a:rPr lang="en-US" altLang="zh-CN" sz="2400" dirty="0">
                <a:latin typeface="Times New Roman" panose="02020603050405020304" pitchFamily="18" charset="0"/>
                <a:cs typeface="Times New Roman" panose="02020603050405020304" pitchFamily="18" charset="0"/>
              </a:rPr>
              <a:t>==NULL)</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		return;</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InOrderTraverse</a:t>
            </a:r>
            <a:r>
              <a:rPr lang="en-US" altLang="zh-CN" sz="2400" dirty="0">
                <a:latin typeface="Times New Roman" panose="02020603050405020304" pitchFamily="18" charset="0"/>
                <a:cs typeface="Times New Roman" panose="02020603050405020304" pitchFamily="18" charset="0"/>
              </a:rPr>
              <a:t>(</a:t>
            </a:r>
            <a:r>
              <a:rPr lang="en-US" altLang="zh-CN" sz="2400" dirty="0" err="1">
                <a:latin typeface="Times New Roman" panose="02020603050405020304" pitchFamily="18" charset="0"/>
                <a:cs typeface="Times New Roman" panose="02020603050405020304" pitchFamily="18" charset="0"/>
              </a:rPr>
              <a:t>pNode</a:t>
            </a:r>
            <a:r>
              <a:rPr lang="en-US" altLang="zh-CN" sz="2400" dirty="0">
                <a:latin typeface="Times New Roman" panose="02020603050405020304" pitchFamily="18" charset="0"/>
                <a:cs typeface="Times New Roman" panose="02020603050405020304" pitchFamily="18" charset="0"/>
              </a:rPr>
              <a:t>-&gt;</a:t>
            </a:r>
            <a:r>
              <a:rPr lang="en-US" altLang="zh-CN" sz="2400" dirty="0" err="1">
                <a:latin typeface="Times New Roman" panose="02020603050405020304" pitchFamily="18" charset="0"/>
                <a:cs typeface="Times New Roman" panose="02020603050405020304" pitchFamily="18" charset="0"/>
              </a:rPr>
              <a:t>m_pLeftChild</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cout</a:t>
            </a:r>
            <a:r>
              <a:rPr lang="en-US" altLang="zh-CN" sz="2400"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pNode</a:t>
            </a:r>
            <a:r>
              <a:rPr lang="en-US" altLang="zh-CN" sz="2400" dirty="0">
                <a:latin typeface="Times New Roman" panose="02020603050405020304" pitchFamily="18" charset="0"/>
                <a:cs typeface="Times New Roman" panose="02020603050405020304" pitchFamily="18" charset="0"/>
              </a:rPr>
              <a:t>-&gt;</a:t>
            </a:r>
            <a:r>
              <a:rPr lang="en-US" altLang="zh-CN" sz="2400" dirty="0" err="1">
                <a:latin typeface="Times New Roman" panose="02020603050405020304" pitchFamily="18" charset="0"/>
                <a:cs typeface="Times New Roman" panose="02020603050405020304" pitchFamily="18" charset="0"/>
              </a:rPr>
              <a:t>m_data</a:t>
            </a:r>
            <a:r>
              <a:rPr lang="en-US" altLang="zh-CN" sz="2400" dirty="0">
                <a:latin typeface="Times New Roman" panose="02020603050405020304" pitchFamily="18" charset="0"/>
                <a:cs typeface="Times New Roman" panose="02020603050405020304" pitchFamily="18" charset="0"/>
              </a:rPr>
              <a:t>&lt;&lt;" ";</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InOrderTraverse</a:t>
            </a:r>
            <a:r>
              <a:rPr lang="en-US" altLang="zh-CN" sz="2400" dirty="0">
                <a:latin typeface="Times New Roman" panose="02020603050405020304" pitchFamily="18" charset="0"/>
                <a:cs typeface="Times New Roman" panose="02020603050405020304" pitchFamily="18" charset="0"/>
              </a:rPr>
              <a:t>(</a:t>
            </a:r>
            <a:r>
              <a:rPr lang="en-US" altLang="zh-CN" sz="2400" dirty="0" err="1">
                <a:latin typeface="Times New Roman" panose="02020603050405020304" pitchFamily="18" charset="0"/>
                <a:cs typeface="Times New Roman" panose="02020603050405020304" pitchFamily="18" charset="0"/>
              </a:rPr>
              <a:t>pNode</a:t>
            </a:r>
            <a:r>
              <a:rPr lang="en-US" altLang="zh-CN" sz="2400" dirty="0">
                <a:latin typeface="Times New Roman" panose="02020603050405020304" pitchFamily="18" charset="0"/>
                <a:cs typeface="Times New Roman" panose="02020603050405020304" pitchFamily="18" charset="0"/>
              </a:rPr>
              <a:t>-&gt;</a:t>
            </a:r>
            <a:r>
              <a:rPr lang="en-US" altLang="zh-CN" sz="2400" dirty="0" err="1">
                <a:latin typeface="Times New Roman" panose="02020603050405020304" pitchFamily="18" charset="0"/>
                <a:cs typeface="Times New Roman" panose="02020603050405020304" pitchFamily="18" charset="0"/>
              </a:rPr>
              <a:t>m_pRightChild</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0"/>
              </a:spcBef>
              <a:buClr>
                <a:srgbClr val="7030A0"/>
              </a:buClr>
              <a:buNone/>
            </a:pP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p:txBody>
      </p:sp>
      <p:grpSp>
        <p:nvGrpSpPr>
          <p:cNvPr id="31" name="组合 63"/>
          <p:cNvGrpSpPr/>
          <p:nvPr/>
        </p:nvGrpSpPr>
        <p:grpSpPr>
          <a:xfrm>
            <a:off x="1259105" y="1619794"/>
            <a:ext cx="9951720" cy="4509258"/>
            <a:chOff x="1584402" y="1903846"/>
            <a:chExt cx="9062674" cy="3823037"/>
          </a:xfrm>
        </p:grpSpPr>
        <p:grpSp>
          <p:nvGrpSpPr>
            <p:cNvPr id="32" name="组合 64"/>
            <p:cNvGrpSpPr/>
            <p:nvPr/>
          </p:nvGrpSpPr>
          <p:grpSpPr>
            <a:xfrm>
              <a:off x="1584402" y="3589771"/>
              <a:ext cx="9062674" cy="2137112"/>
              <a:chOff x="1584402" y="3589771"/>
              <a:chExt cx="9062674" cy="2137112"/>
            </a:xfrm>
          </p:grpSpPr>
          <p:sp>
            <p:nvSpPr>
              <p:cNvPr id="43"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
              <p:cNvSpPr/>
              <p:nvPr/>
            </p:nvSpPr>
            <p:spPr>
              <a:xfrm rot="3120575" flipV="1">
                <a:off x="1570516" y="5437368"/>
                <a:ext cx="344962" cy="5709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8"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65"/>
            <p:cNvGrpSpPr/>
            <p:nvPr/>
          </p:nvGrpSpPr>
          <p:grpSpPr>
            <a:xfrm flipH="1" flipV="1">
              <a:off x="1584402" y="1903846"/>
              <a:ext cx="9062674" cy="2137112"/>
              <a:chOff x="1584402" y="3589771"/>
              <a:chExt cx="9062674" cy="2137112"/>
            </a:xfrm>
          </p:grpSpPr>
          <p:sp>
            <p:nvSpPr>
              <p:cNvPr id="34"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fade">
                                      <p:cBhvr>
                                        <p:cTn id="11" dur="500"/>
                                        <p:tgtEl>
                                          <p:spTgt spid="3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wipe(left)">
                                      <p:cBhvr>
                                        <p:cTn id="15"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55" name="矩形 54"/>
          <p:cNvSpPr/>
          <p:nvPr/>
        </p:nvSpPr>
        <p:spPr>
          <a:xfrm>
            <a:off x="557840" y="1592485"/>
            <a:ext cx="3262432" cy="535531"/>
          </a:xfrm>
          <a:prstGeom prst="rect">
            <a:avLst/>
          </a:prstGeom>
        </p:spPr>
        <p:txBody>
          <a:bodyPr wrap="none">
            <a:spAutoFit/>
          </a:bodyPr>
          <a:lstStyle/>
          <a:p>
            <a:pPr>
              <a:lnSpc>
                <a:spcPct val="120000"/>
              </a:lnSpc>
            </a:pPr>
            <a:r>
              <a:rPr lang="zh-CN" altLang="en-US" sz="2400" dirty="0" smtClean="0">
                <a:latin typeface="Times New Roman" panose="02020603050405020304" pitchFamily="18" charset="0"/>
                <a:cs typeface="Times New Roman" panose="02020603050405020304" pitchFamily="18" charset="0"/>
              </a:rPr>
              <a:t>实现按</a:t>
            </a:r>
            <a:r>
              <a:rPr lang="zh-CN" altLang="en-US" sz="2400" dirty="0">
                <a:solidFill>
                  <a:srgbClr val="0070C0"/>
                </a:solidFill>
                <a:latin typeface="Times New Roman" panose="02020603050405020304" pitchFamily="18" charset="0"/>
                <a:cs typeface="Times New Roman" panose="02020603050405020304" pitchFamily="18" charset="0"/>
              </a:rPr>
              <a:t>非递</a:t>
            </a:r>
            <a:r>
              <a:rPr lang="zh-CN" altLang="en-US" sz="2400" dirty="0" smtClean="0">
                <a:solidFill>
                  <a:srgbClr val="0070C0"/>
                </a:solidFill>
                <a:latin typeface="Times New Roman" panose="02020603050405020304" pitchFamily="18" charset="0"/>
                <a:cs typeface="Times New Roman" panose="02020603050405020304" pitchFamily="18" charset="0"/>
              </a:rPr>
              <a:t>归</a:t>
            </a:r>
            <a:r>
              <a:rPr lang="zh-CN" altLang="en-US" sz="2400" dirty="0">
                <a:latin typeface="Times New Roman" panose="02020603050405020304" pitchFamily="18" charset="0"/>
                <a:cs typeface="Times New Roman" panose="02020603050405020304" pitchFamily="18" charset="0"/>
              </a:rPr>
              <a:t>中</a:t>
            </a:r>
            <a:r>
              <a:rPr lang="zh-CN" altLang="en-US" sz="2400" dirty="0" smtClean="0">
                <a:latin typeface="Times New Roman" panose="02020603050405020304" pitchFamily="18" charset="0"/>
                <a:cs typeface="Times New Roman" panose="02020603050405020304" pitchFamily="18" charset="0"/>
              </a:rPr>
              <a:t>序</a:t>
            </a:r>
            <a:r>
              <a:rPr lang="zh-CN" altLang="en-US" sz="2400" dirty="0">
                <a:latin typeface="Times New Roman" panose="02020603050405020304" pitchFamily="18" charset="0"/>
                <a:cs typeface="Times New Roman" panose="02020603050405020304" pitchFamily="18" charset="0"/>
              </a:rPr>
              <a:t>遍历</a:t>
            </a:r>
            <a:endParaRPr lang="zh-CN" altLang="en-US" sz="2400" dirty="0">
              <a:latin typeface="Times New Roman" panose="02020603050405020304" pitchFamily="18" charset="0"/>
              <a:cs typeface="Times New Roman" panose="02020603050405020304" pitchFamily="18" charset="0"/>
            </a:endParaRPr>
          </a:p>
        </p:txBody>
      </p:sp>
      <p:sp>
        <p:nvSpPr>
          <p:cNvPr id="33" name="矩形 32"/>
          <p:cNvSpPr/>
          <p:nvPr/>
        </p:nvSpPr>
        <p:spPr>
          <a:xfrm>
            <a:off x="933352" y="2149373"/>
            <a:ext cx="10594013" cy="4524315"/>
          </a:xfrm>
          <a:prstGeom prst="rect">
            <a:avLst/>
          </a:prstGeom>
        </p:spPr>
        <p:txBody>
          <a:bodyPr wrap="square">
            <a:spAutoFit/>
          </a:bodyPr>
          <a:lstStyle/>
          <a:p>
            <a:pPr indent="717550">
              <a:lnSpc>
                <a:spcPct val="120000"/>
              </a:lnSpc>
            </a:pPr>
            <a:r>
              <a:rPr lang="zh-CN" altLang="en-US" sz="2400" dirty="0">
                <a:solidFill>
                  <a:schemeClr val="accent5"/>
                </a:solidFill>
                <a:latin typeface="Times New Roman" panose="02020603050405020304" pitchFamily="18" charset="0"/>
                <a:cs typeface="Times New Roman" panose="02020603050405020304" pitchFamily="18" charset="0"/>
              </a:rPr>
              <a:t>算法分析与设计</a:t>
            </a:r>
            <a:r>
              <a:rPr lang="zh-CN" altLang="en-US" sz="2400" dirty="0">
                <a:solidFill>
                  <a:schemeClr val="accent5"/>
                </a:solidFill>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非递归中序遍历需要利用栈实现，栈顶元素即是下一个要访问的结点。具体步骤为：</a:t>
            </a:r>
            <a:endParaRPr lang="en-US" altLang="zh-CN" sz="2400" dirty="0">
              <a:latin typeface="Times New Roman" panose="02020603050405020304" pitchFamily="18" charset="0"/>
              <a:cs typeface="Times New Roman" panose="02020603050405020304" pitchFamily="18" charset="0"/>
            </a:endParaRPr>
          </a:p>
          <a:p>
            <a:pPr indent="717550">
              <a:lnSpc>
                <a:spcPct val="120000"/>
              </a:lnSpc>
            </a:pP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）从整棵二叉树的根结点开始，将每棵子树的根结点进行入栈操作；</a:t>
            </a:r>
            <a:endParaRPr lang="en-US" altLang="zh-CN" sz="2400" dirty="0">
              <a:latin typeface="Times New Roman" panose="02020603050405020304" pitchFamily="18" charset="0"/>
              <a:cs typeface="Times New Roman" panose="02020603050405020304" pitchFamily="18" charset="0"/>
            </a:endParaRPr>
          </a:p>
          <a:p>
            <a:pPr indent="717550">
              <a:lnSpc>
                <a:spcPct val="120000"/>
              </a:lnSpc>
            </a:pP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2</a:t>
            </a:r>
            <a:r>
              <a:rPr lang="zh-CN" altLang="en-US" sz="2400" dirty="0">
                <a:latin typeface="Times New Roman" panose="02020603050405020304" pitchFamily="18" charset="0"/>
                <a:cs typeface="Times New Roman" panose="02020603050405020304" pitchFamily="18" charset="0"/>
              </a:rPr>
              <a:t>）判断刚入栈的根结点是否有左子树，若有则对左子树重复步骤（</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），直至刚入栈的根结点没有左子树（这样对二叉树或任一子树的根结点来说，都是先于其左子树的根结点入栈，也就是说其左子树的根结点会先于其出栈，从而保证在访问根结点之前先访问其左子树）；</a:t>
            </a:r>
            <a:endParaRPr lang="en-US" altLang="zh-CN" sz="2400" dirty="0">
              <a:latin typeface="Times New Roman" panose="02020603050405020304" pitchFamily="18" charset="0"/>
              <a:cs typeface="Times New Roman" panose="02020603050405020304" pitchFamily="18" charset="0"/>
            </a:endParaRPr>
          </a:p>
          <a:p>
            <a:pPr indent="717550">
              <a:lnSpc>
                <a:spcPct val="120000"/>
              </a:lnSpc>
            </a:pP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）判断栈是否为空，若不为空则将栈顶元素出栈并访问，再判断栈顶元素是否有右子树，若有则回到（</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）访问栈顶元素的右子树，否则重复步骤（</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）直至栈为空。</a:t>
            </a:r>
            <a:endParaRPr lang="zh-CN" altLang="en-US" sz="2400" dirty="0">
              <a:latin typeface="Times New Roman" panose="02020603050405020304" pitchFamily="18" charset="0"/>
              <a:cs typeface="Times New Roman" panose="02020603050405020304" pitchFamily="18" charset="0"/>
            </a:endParaRPr>
          </a:p>
        </p:txBody>
      </p:sp>
      <p:grpSp>
        <p:nvGrpSpPr>
          <p:cNvPr id="34" name="组合 33"/>
          <p:cNvGrpSpPr/>
          <p:nvPr/>
        </p:nvGrpSpPr>
        <p:grpSpPr>
          <a:xfrm>
            <a:off x="585166" y="1898750"/>
            <a:ext cx="11176906" cy="4959250"/>
            <a:chOff x="1584402" y="1903846"/>
            <a:chExt cx="9062674" cy="3823037"/>
          </a:xfrm>
        </p:grpSpPr>
        <p:grpSp>
          <p:nvGrpSpPr>
            <p:cNvPr id="35" name="组合 34"/>
            <p:cNvGrpSpPr/>
            <p:nvPr/>
          </p:nvGrpSpPr>
          <p:grpSpPr>
            <a:xfrm>
              <a:off x="1584402" y="3589771"/>
              <a:ext cx="9062674" cy="2137112"/>
              <a:chOff x="1584402" y="3589771"/>
              <a:chExt cx="9062674" cy="2137112"/>
            </a:xfrm>
          </p:grpSpPr>
          <p:sp>
            <p:nvSpPr>
              <p:cNvPr id="46" name="任意多边形: 形状 4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梯形 4"/>
              <p:cNvSpPr/>
              <p:nvPr/>
            </p:nvSpPr>
            <p:spPr>
              <a:xfrm rot="3120575" flipV="1">
                <a:off x="1570516" y="5437368"/>
                <a:ext cx="344962" cy="5709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1" name="任意多边形: 形状 5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flipH="1" flipV="1">
              <a:off x="1584402" y="1903846"/>
              <a:ext cx="9062674" cy="2137112"/>
              <a:chOff x="1584402" y="3589771"/>
              <a:chExt cx="9062674" cy="2137112"/>
            </a:xfrm>
          </p:grpSpPr>
          <p:sp>
            <p:nvSpPr>
              <p:cNvPr id="37" name="任意多边形: 形状 3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3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2" name="任意多边形: 形状 4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5"/>
                                        </p:tgtEl>
                                        <p:attrNameLst>
                                          <p:attrName>style.visibility</p:attrName>
                                        </p:attrNameLst>
                                      </p:cBhvr>
                                      <p:to>
                                        <p:strVal val="visible"/>
                                      </p:to>
                                    </p:set>
                                    <p:animEffect transition="in" filter="wipe(left)">
                                      <p:cBhvr>
                                        <p:cTn id="11" dur="500"/>
                                        <p:tgtEl>
                                          <p:spTgt spid="5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33"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33" name="矩形 32"/>
          <p:cNvSpPr/>
          <p:nvPr/>
        </p:nvSpPr>
        <p:spPr>
          <a:xfrm>
            <a:off x="969129" y="1518021"/>
            <a:ext cx="10594013" cy="5262979"/>
          </a:xfrm>
          <a:prstGeom prst="rect">
            <a:avLst/>
          </a:prstGeom>
        </p:spPr>
        <p:txBody>
          <a:bodyPr wrap="square">
            <a:spAutoFit/>
          </a:bodyPr>
          <a:lstStyle/>
          <a:p>
            <a:r>
              <a:rPr lang="en-US" altLang="zh-CN" sz="2400" dirty="0"/>
              <a:t>template&lt;class T&gt;</a:t>
            </a:r>
            <a:endParaRPr lang="en-US" altLang="zh-CN" sz="2400" dirty="0"/>
          </a:p>
          <a:p>
            <a:r>
              <a:rPr lang="en-US" altLang="zh-CN" sz="2400" dirty="0"/>
              <a:t>void </a:t>
            </a:r>
            <a:r>
              <a:rPr lang="en-US" altLang="zh-CN" sz="2400" dirty="0" err="1"/>
              <a:t>LinkedBinTree</a:t>
            </a:r>
            <a:r>
              <a:rPr lang="en-US" altLang="zh-CN" sz="2400" dirty="0"/>
              <a:t>&lt;T&gt;::</a:t>
            </a:r>
            <a:r>
              <a:rPr lang="en-US" altLang="zh-CN" sz="2400" dirty="0" err="1"/>
              <a:t>InOrderTraverse</a:t>
            </a:r>
            <a:r>
              <a:rPr lang="en-US" altLang="zh-CN" sz="2400" dirty="0"/>
              <a:t>()</a:t>
            </a:r>
            <a:endParaRPr lang="pt-BR" altLang="zh-CN" sz="2400" dirty="0"/>
          </a:p>
          <a:p>
            <a:r>
              <a:rPr lang="pt-BR" altLang="zh-CN" sz="2400" dirty="0"/>
              <a:t>{</a:t>
            </a:r>
            <a:endParaRPr lang="en-US" altLang="zh-CN" sz="2400" dirty="0"/>
          </a:p>
          <a:p>
            <a:r>
              <a:rPr lang="en-US" altLang="zh-CN" sz="2400" dirty="0"/>
              <a:t>	</a:t>
            </a:r>
            <a:r>
              <a:rPr lang="en-US" altLang="zh-CN" sz="2400" dirty="0" err="1"/>
              <a:t>LinkStack</a:t>
            </a:r>
            <a:r>
              <a:rPr lang="en-US" altLang="zh-CN" sz="2400" dirty="0"/>
              <a:t>&lt;</a:t>
            </a:r>
            <a:r>
              <a:rPr lang="en-US" altLang="zh-CN" sz="2400" dirty="0" err="1"/>
              <a:t>LinkedNode</a:t>
            </a:r>
            <a:r>
              <a:rPr lang="en-US" altLang="zh-CN" sz="2400" dirty="0"/>
              <a:t>&lt;T&gt;*&gt; s;</a:t>
            </a:r>
            <a:endParaRPr lang="en-US" altLang="zh-CN" sz="2400" dirty="0"/>
          </a:p>
          <a:p>
            <a:r>
              <a:rPr lang="en-US" altLang="zh-CN" sz="2400" dirty="0"/>
              <a:t>	</a:t>
            </a:r>
            <a:r>
              <a:rPr lang="en-US" altLang="zh-CN" sz="2400" dirty="0" err="1"/>
              <a:t>LinkedNode</a:t>
            </a:r>
            <a:r>
              <a:rPr lang="en-US" altLang="zh-CN" sz="2400" dirty="0"/>
              <a:t>&lt;T&gt; *</a:t>
            </a:r>
            <a:r>
              <a:rPr lang="en-US" altLang="zh-CN" sz="2400" dirty="0" err="1"/>
              <a:t>pNode</a:t>
            </a:r>
            <a:r>
              <a:rPr lang="en-US" altLang="zh-CN" sz="2400" dirty="0"/>
              <a:t> = </a:t>
            </a:r>
            <a:r>
              <a:rPr lang="en-US" altLang="zh-CN" sz="2400" dirty="0" err="1"/>
              <a:t>m_pRoot</a:t>
            </a:r>
            <a:r>
              <a:rPr lang="en-US" altLang="zh-CN" sz="2400" dirty="0"/>
              <a:t>;</a:t>
            </a:r>
            <a:endParaRPr lang="en-US" altLang="zh-CN" sz="2400" dirty="0"/>
          </a:p>
          <a:p>
            <a:r>
              <a:rPr lang="en-US" altLang="zh-CN" sz="2400" dirty="0"/>
              <a:t>	// </a:t>
            </a:r>
            <a:r>
              <a:rPr lang="en-US" altLang="zh-CN" sz="2400" dirty="0" err="1"/>
              <a:t>pNode</a:t>
            </a:r>
            <a:r>
              <a:rPr lang="zh-CN" altLang="en-US" sz="2400" dirty="0"/>
              <a:t>不为空时循环</a:t>
            </a:r>
            <a:endParaRPr lang="zh-CN" altLang="en-US" sz="2400" dirty="0"/>
          </a:p>
          <a:p>
            <a:r>
              <a:rPr lang="zh-CN" altLang="en-US" sz="2400" dirty="0"/>
              <a:t>	</a:t>
            </a:r>
            <a:r>
              <a:rPr lang="en-US" altLang="zh-CN" sz="2400" dirty="0"/>
              <a:t>while (</a:t>
            </a:r>
            <a:r>
              <a:rPr lang="en-US" altLang="zh-CN" sz="2400" dirty="0" err="1"/>
              <a:t>pNode</a:t>
            </a:r>
            <a:r>
              <a:rPr lang="en-US" altLang="zh-CN" sz="2400" dirty="0"/>
              <a:t>)</a:t>
            </a:r>
            <a:endParaRPr lang="en-US" altLang="zh-CN" sz="2400" dirty="0"/>
          </a:p>
          <a:p>
            <a:r>
              <a:rPr lang="en-US" altLang="zh-CN" sz="2400" dirty="0"/>
              <a:t>	{</a:t>
            </a:r>
            <a:endParaRPr lang="en-US" altLang="zh-CN" sz="2400" dirty="0"/>
          </a:p>
          <a:p>
            <a:r>
              <a:rPr lang="en-US" altLang="zh-CN" sz="2400" dirty="0"/>
              <a:t>	// </a:t>
            </a:r>
            <a:r>
              <a:rPr lang="zh-CN" altLang="en-US" sz="2400" dirty="0"/>
              <a:t>当</a:t>
            </a:r>
            <a:r>
              <a:rPr lang="en-US" altLang="zh-CN" sz="2400" dirty="0" err="1"/>
              <a:t>pNode</a:t>
            </a:r>
            <a:r>
              <a:rPr lang="zh-CN" altLang="en-US" sz="2400" dirty="0"/>
              <a:t>不为空时，将其入栈，并令</a:t>
            </a:r>
            <a:r>
              <a:rPr lang="en-US" altLang="zh-CN" sz="2400" dirty="0" err="1"/>
              <a:t>pNode</a:t>
            </a:r>
            <a:r>
              <a:rPr lang="zh-CN" altLang="en-US" sz="2400" dirty="0"/>
              <a:t>指向其左孩子</a:t>
            </a:r>
            <a:endParaRPr lang="zh-CN" altLang="en-US" sz="2400" dirty="0"/>
          </a:p>
          <a:p>
            <a:r>
              <a:rPr lang="zh-CN" altLang="en-US" sz="2400" dirty="0"/>
              <a:t>		</a:t>
            </a:r>
            <a:r>
              <a:rPr lang="en-US" altLang="zh-CN" sz="2400" dirty="0"/>
              <a:t>while (</a:t>
            </a:r>
            <a:r>
              <a:rPr lang="en-US" altLang="zh-CN" sz="2400" dirty="0" err="1"/>
              <a:t>pNode</a:t>
            </a:r>
            <a:r>
              <a:rPr lang="en-US" altLang="zh-CN" sz="2400" dirty="0"/>
              <a:t>)</a:t>
            </a:r>
            <a:endParaRPr lang="en-US" altLang="zh-CN" sz="2400" dirty="0"/>
          </a:p>
          <a:p>
            <a:r>
              <a:rPr lang="en-US" altLang="zh-CN" sz="2400" dirty="0"/>
              <a:t>		{</a:t>
            </a:r>
            <a:endParaRPr lang="en-US" altLang="zh-CN" sz="2400" dirty="0"/>
          </a:p>
          <a:p>
            <a:r>
              <a:rPr lang="en-US" altLang="zh-CN" sz="2400" dirty="0"/>
              <a:t>			</a:t>
            </a:r>
            <a:r>
              <a:rPr lang="en-US" altLang="zh-CN" sz="2400" dirty="0" err="1"/>
              <a:t>s.Push</a:t>
            </a:r>
            <a:r>
              <a:rPr lang="en-US" altLang="zh-CN" sz="2400" dirty="0"/>
              <a:t>(</a:t>
            </a:r>
            <a:r>
              <a:rPr lang="en-US" altLang="zh-CN" sz="2400" dirty="0" err="1"/>
              <a:t>pNode</a:t>
            </a:r>
            <a:r>
              <a:rPr lang="en-US" altLang="zh-CN" sz="2400" dirty="0"/>
              <a:t>);</a:t>
            </a:r>
            <a:endParaRPr lang="en-US" altLang="zh-CN" sz="2400" dirty="0"/>
          </a:p>
          <a:p>
            <a:r>
              <a:rPr lang="en-US" altLang="zh-CN" sz="2400" dirty="0"/>
              <a:t>			</a:t>
            </a:r>
            <a:r>
              <a:rPr lang="en-US" altLang="zh-CN" sz="2400" dirty="0" err="1"/>
              <a:t>pNode</a:t>
            </a:r>
            <a:r>
              <a:rPr lang="en-US" altLang="zh-CN" sz="2400" dirty="0"/>
              <a:t> = </a:t>
            </a:r>
            <a:r>
              <a:rPr lang="en-US" altLang="zh-CN" sz="2400" dirty="0" err="1"/>
              <a:t>pNode</a:t>
            </a:r>
            <a:r>
              <a:rPr lang="en-US" altLang="zh-CN" sz="2400" dirty="0"/>
              <a:t>-&gt;</a:t>
            </a:r>
            <a:r>
              <a:rPr lang="en-US" altLang="zh-CN" sz="2400" dirty="0" err="1"/>
              <a:t>m_pLeftChild</a:t>
            </a:r>
            <a:r>
              <a:rPr lang="en-US" altLang="zh-CN" sz="2400" dirty="0"/>
              <a:t>;</a:t>
            </a:r>
            <a:endParaRPr lang="en-US" altLang="zh-CN" sz="2400" dirty="0"/>
          </a:p>
          <a:p>
            <a:r>
              <a:rPr lang="en-US" altLang="zh-CN" sz="2400" dirty="0"/>
              <a:t>		}</a:t>
            </a:r>
            <a:endParaRPr lang="en-US" altLang="zh-CN" sz="2400" dirty="0"/>
          </a:p>
        </p:txBody>
      </p:sp>
      <p:grpSp>
        <p:nvGrpSpPr>
          <p:cNvPr id="34" name="组合 33"/>
          <p:cNvGrpSpPr/>
          <p:nvPr/>
        </p:nvGrpSpPr>
        <p:grpSpPr>
          <a:xfrm>
            <a:off x="585166" y="1215979"/>
            <a:ext cx="11176906" cy="5642021"/>
            <a:chOff x="1584402" y="1903846"/>
            <a:chExt cx="9062674" cy="3823037"/>
          </a:xfrm>
        </p:grpSpPr>
        <p:grpSp>
          <p:nvGrpSpPr>
            <p:cNvPr id="35" name="组合 34"/>
            <p:cNvGrpSpPr/>
            <p:nvPr/>
          </p:nvGrpSpPr>
          <p:grpSpPr>
            <a:xfrm>
              <a:off x="1584402" y="3589771"/>
              <a:ext cx="9062674" cy="2137112"/>
              <a:chOff x="1584402" y="3589771"/>
              <a:chExt cx="9062674" cy="2137112"/>
            </a:xfrm>
          </p:grpSpPr>
          <p:sp>
            <p:nvSpPr>
              <p:cNvPr id="46" name="任意多边形: 形状 4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梯形 4"/>
              <p:cNvSpPr/>
              <p:nvPr/>
            </p:nvSpPr>
            <p:spPr>
              <a:xfrm rot="3120575" flipV="1">
                <a:off x="1570516" y="5437368"/>
                <a:ext cx="344962" cy="5709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1" name="任意多边形: 形状 5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flipH="1" flipV="1">
              <a:off x="1584402" y="1903846"/>
              <a:ext cx="9062674" cy="2137112"/>
              <a:chOff x="1584402" y="3589771"/>
              <a:chExt cx="9062674" cy="2137112"/>
            </a:xfrm>
          </p:grpSpPr>
          <p:sp>
            <p:nvSpPr>
              <p:cNvPr id="37" name="任意多边形: 形状 3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3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2" name="任意多边形: 形状 4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500"/>
                                        <p:tgtEl>
                                          <p:spTgt spid="3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569255" cy="876848"/>
            <a:chOff x="326687" y="247818"/>
            <a:chExt cx="4866294" cy="725466"/>
          </a:xfrm>
        </p:grpSpPr>
        <p:sp>
          <p:nvSpPr>
            <p:cNvPr id="8" name="文本框 7"/>
            <p:cNvSpPr txBox="1"/>
            <p:nvPr/>
          </p:nvSpPr>
          <p:spPr bwMode="auto">
            <a:xfrm>
              <a:off x="1294837"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二叉树的遍历</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33" name="矩形 32"/>
          <p:cNvSpPr/>
          <p:nvPr/>
        </p:nvSpPr>
        <p:spPr>
          <a:xfrm>
            <a:off x="969129" y="1575771"/>
            <a:ext cx="10594013" cy="4893647"/>
          </a:xfrm>
          <a:prstGeom prst="rect">
            <a:avLst/>
          </a:prstGeom>
        </p:spPr>
        <p:txBody>
          <a:bodyPr wrap="square">
            <a:spAutoFit/>
          </a:bodyPr>
          <a:lstStyle/>
          <a:p>
            <a:r>
              <a:rPr lang="en-US" altLang="zh-CN" sz="2400" dirty="0"/>
              <a:t>//</a:t>
            </a:r>
            <a:r>
              <a:rPr lang="zh-CN" altLang="en-US" sz="2400" dirty="0"/>
              <a:t>栈不为空，则栈顶结点出栈并被访问，令</a:t>
            </a:r>
            <a:r>
              <a:rPr lang="en-US" altLang="zh-CN" sz="2400" dirty="0" err="1"/>
              <a:t>pNode</a:t>
            </a:r>
            <a:r>
              <a:rPr lang="zh-CN" altLang="en-US" sz="2400" dirty="0"/>
              <a:t>指向</a:t>
            </a:r>
            <a:endParaRPr lang="en-US" altLang="zh-CN" sz="2400" dirty="0"/>
          </a:p>
          <a:p>
            <a:r>
              <a:rPr lang="en-US" altLang="zh-CN" sz="2400" dirty="0"/>
              <a:t>//</a:t>
            </a:r>
            <a:r>
              <a:rPr lang="zh-CN" altLang="en-US" sz="2400" dirty="0"/>
              <a:t>取出栈顶结点的右孩子</a:t>
            </a:r>
            <a:endParaRPr lang="zh-CN" altLang="en-US" sz="2400" dirty="0"/>
          </a:p>
          <a:p>
            <a:r>
              <a:rPr lang="zh-CN" altLang="en-US" sz="2400" dirty="0"/>
              <a:t>	</a:t>
            </a:r>
            <a:r>
              <a:rPr lang="en-US" altLang="zh-CN" sz="2400" dirty="0"/>
              <a:t>	while (!</a:t>
            </a:r>
            <a:r>
              <a:rPr lang="en-US" altLang="zh-CN" sz="2400" dirty="0" err="1"/>
              <a:t>s.IsEmpty</a:t>
            </a:r>
            <a:r>
              <a:rPr lang="en-US" altLang="zh-CN" sz="2400" dirty="0"/>
              <a:t>())</a:t>
            </a:r>
            <a:endParaRPr lang="en-US" altLang="zh-CN" sz="2400" dirty="0"/>
          </a:p>
          <a:p>
            <a:r>
              <a:rPr lang="en-US" altLang="zh-CN" sz="2400" dirty="0"/>
              <a:t>		{</a:t>
            </a:r>
            <a:endParaRPr lang="en-US" altLang="zh-CN" sz="2400" dirty="0"/>
          </a:p>
          <a:p>
            <a:r>
              <a:rPr lang="en-US" altLang="zh-CN" sz="2400" dirty="0"/>
              <a:t>			</a:t>
            </a:r>
            <a:r>
              <a:rPr lang="en-US" altLang="zh-CN" sz="2400" dirty="0" err="1"/>
              <a:t>s.Pop</a:t>
            </a:r>
            <a:r>
              <a:rPr lang="en-US" altLang="zh-CN" sz="2400" dirty="0"/>
              <a:t>(</a:t>
            </a:r>
            <a:r>
              <a:rPr lang="en-US" altLang="zh-CN" sz="2400" dirty="0" err="1"/>
              <a:t>pNode</a:t>
            </a:r>
            <a:r>
              <a:rPr lang="en-US" altLang="zh-CN" sz="2400" dirty="0"/>
              <a:t>);</a:t>
            </a:r>
            <a:endParaRPr lang="en-US" altLang="zh-CN" sz="2400" dirty="0"/>
          </a:p>
          <a:p>
            <a:r>
              <a:rPr lang="en-US" altLang="zh-CN" sz="2400" dirty="0"/>
              <a:t>			</a:t>
            </a:r>
            <a:r>
              <a:rPr lang="en-US" altLang="zh-CN" sz="2400" dirty="0" err="1"/>
              <a:t>cout</a:t>
            </a:r>
            <a:r>
              <a:rPr lang="en-US" altLang="zh-CN" sz="2400" dirty="0"/>
              <a:t>&lt;&lt;</a:t>
            </a:r>
            <a:r>
              <a:rPr lang="en-US" altLang="zh-CN" sz="2400" dirty="0" err="1"/>
              <a:t>pNode</a:t>
            </a:r>
            <a:r>
              <a:rPr lang="en-US" altLang="zh-CN" sz="2400" dirty="0"/>
              <a:t>-&gt;</a:t>
            </a:r>
            <a:r>
              <a:rPr lang="en-US" altLang="zh-CN" sz="2400" dirty="0" err="1"/>
              <a:t>m_data</a:t>
            </a:r>
            <a:r>
              <a:rPr lang="en-US" altLang="zh-CN" sz="2400" dirty="0"/>
              <a:t>&lt;&lt;" ";</a:t>
            </a:r>
            <a:endParaRPr lang="en-US" altLang="zh-CN" sz="2400" dirty="0"/>
          </a:p>
          <a:p>
            <a:r>
              <a:rPr lang="en-US" altLang="zh-CN" sz="2400" dirty="0"/>
              <a:t>			</a:t>
            </a:r>
            <a:r>
              <a:rPr lang="en-US" altLang="zh-CN" sz="2400" dirty="0" err="1"/>
              <a:t>pNode</a:t>
            </a:r>
            <a:r>
              <a:rPr lang="en-US" altLang="zh-CN" sz="2400" dirty="0"/>
              <a:t> = </a:t>
            </a:r>
            <a:r>
              <a:rPr lang="en-US" altLang="zh-CN" sz="2400" dirty="0" err="1"/>
              <a:t>pNode</a:t>
            </a:r>
            <a:r>
              <a:rPr lang="en-US" altLang="zh-CN" sz="2400" dirty="0"/>
              <a:t>-&gt;</a:t>
            </a:r>
            <a:r>
              <a:rPr lang="en-US" altLang="zh-CN" sz="2400" dirty="0" err="1"/>
              <a:t>m_pRightChild</a:t>
            </a:r>
            <a:r>
              <a:rPr lang="en-US" altLang="zh-CN" sz="2400" dirty="0"/>
              <a:t>;</a:t>
            </a:r>
            <a:endParaRPr lang="en-US" altLang="zh-CN" sz="2400" dirty="0"/>
          </a:p>
          <a:p>
            <a:r>
              <a:rPr lang="en-US" altLang="zh-CN" sz="2400" dirty="0"/>
              <a:t>			if (</a:t>
            </a:r>
            <a:r>
              <a:rPr lang="en-US" altLang="zh-CN" sz="2400" dirty="0" err="1"/>
              <a:t>pNode</a:t>
            </a:r>
            <a:r>
              <a:rPr lang="en-US" altLang="zh-CN" sz="2400" dirty="0"/>
              <a:t>)	</a:t>
            </a:r>
            <a:endParaRPr lang="en-US" altLang="zh-CN" sz="2400" dirty="0"/>
          </a:p>
          <a:p>
            <a:r>
              <a:rPr lang="en-US" altLang="zh-CN" sz="2400" dirty="0"/>
              <a:t>			// </a:t>
            </a:r>
            <a:r>
              <a:rPr lang="zh-CN" altLang="en-US" sz="2400" dirty="0"/>
              <a:t>若栈顶结点有右子树，则访问其右子树</a:t>
            </a:r>
            <a:endParaRPr lang="zh-CN" altLang="en-US" sz="2400" dirty="0"/>
          </a:p>
          <a:p>
            <a:r>
              <a:rPr lang="zh-CN" altLang="en-US" sz="2400" dirty="0"/>
              <a:t>		</a:t>
            </a:r>
            <a:r>
              <a:rPr lang="en-US" altLang="zh-CN" sz="2400" dirty="0"/>
              <a:t>	</a:t>
            </a:r>
            <a:r>
              <a:rPr lang="en-US" altLang="zh-CN" sz="2400" dirty="0" smtClean="0"/>
              <a:t>	break</a:t>
            </a:r>
            <a:r>
              <a:rPr lang="en-US" altLang="zh-CN" sz="2400" dirty="0"/>
              <a:t>;</a:t>
            </a:r>
            <a:endParaRPr lang="en-US" altLang="zh-CN" sz="2400" dirty="0"/>
          </a:p>
          <a:p>
            <a:r>
              <a:rPr lang="en-US" altLang="zh-CN" sz="2400" dirty="0"/>
              <a:t>		}</a:t>
            </a:r>
            <a:endParaRPr lang="en-US" altLang="zh-CN" sz="2400" dirty="0"/>
          </a:p>
          <a:p>
            <a:r>
              <a:rPr lang="en-US" altLang="zh-CN" sz="2400" dirty="0"/>
              <a:t>	}</a:t>
            </a:r>
            <a:endParaRPr lang="en-US" altLang="zh-CN" sz="2400" dirty="0"/>
          </a:p>
          <a:p>
            <a:r>
              <a:rPr lang="en-US" altLang="zh-CN" sz="2400" dirty="0"/>
              <a:t>}</a:t>
            </a:r>
            <a:endParaRPr lang="zh-CN" altLang="en-US" sz="2400" dirty="0"/>
          </a:p>
        </p:txBody>
      </p:sp>
      <p:grpSp>
        <p:nvGrpSpPr>
          <p:cNvPr id="34" name="组合 33"/>
          <p:cNvGrpSpPr/>
          <p:nvPr/>
        </p:nvGrpSpPr>
        <p:grpSpPr>
          <a:xfrm>
            <a:off x="585166" y="1215979"/>
            <a:ext cx="11176906" cy="5642021"/>
            <a:chOff x="1584402" y="1903846"/>
            <a:chExt cx="9062674" cy="3823037"/>
          </a:xfrm>
        </p:grpSpPr>
        <p:grpSp>
          <p:nvGrpSpPr>
            <p:cNvPr id="35" name="组合 34"/>
            <p:cNvGrpSpPr/>
            <p:nvPr/>
          </p:nvGrpSpPr>
          <p:grpSpPr>
            <a:xfrm>
              <a:off x="1584402" y="3589771"/>
              <a:ext cx="9062674" cy="2137112"/>
              <a:chOff x="1584402" y="3589771"/>
              <a:chExt cx="9062674" cy="2137112"/>
            </a:xfrm>
          </p:grpSpPr>
          <p:sp>
            <p:nvSpPr>
              <p:cNvPr id="46" name="任意多边形: 形状 4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梯形 4"/>
              <p:cNvSpPr/>
              <p:nvPr/>
            </p:nvSpPr>
            <p:spPr>
              <a:xfrm rot="3120575" flipV="1">
                <a:off x="1570516" y="5437368"/>
                <a:ext cx="344962" cy="5709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1" name="任意多边形: 形状 5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flipH="1" flipV="1">
              <a:off x="1584402" y="1903846"/>
              <a:ext cx="9062674" cy="2137112"/>
              <a:chOff x="1584402" y="3589771"/>
              <a:chExt cx="9062674" cy="2137112"/>
            </a:xfrm>
          </p:grpSpPr>
          <p:sp>
            <p:nvSpPr>
              <p:cNvPr id="37" name="任意多边形: 形状 3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3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2" name="任意多边形: 形状 4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500"/>
                                        <p:tgtEl>
                                          <p:spTgt spid="3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1" name="矩形 40"/>
          <p:cNvSpPr/>
          <p:nvPr/>
        </p:nvSpPr>
        <p:spPr>
          <a:xfrm>
            <a:off x="1365323" y="2106350"/>
            <a:ext cx="9922270" cy="1135054"/>
          </a:xfrm>
          <a:prstGeom prst="rect">
            <a:avLst/>
          </a:prstGeom>
        </p:spPr>
        <p:txBody>
          <a:bodyPr wrap="square">
            <a:spAutoFit/>
          </a:bodyPr>
          <a:lstStyle/>
          <a:p>
            <a:pPr>
              <a:lnSpc>
                <a:spcPct val="150000"/>
              </a:lnSpc>
            </a:pPr>
            <a:r>
              <a:rPr lang="zh-CN" altLang="en-US" sz="2400" dirty="0">
                <a:solidFill>
                  <a:srgbClr val="080808"/>
                </a:solidFill>
                <a:latin typeface="+mn-ea"/>
              </a:rPr>
              <a:t>凹入表表示法是利用树的目录形式表示结点之间的关系，后继结点位于前驱结点的下一层目录中。</a:t>
            </a:r>
            <a:endParaRPr lang="zh-CN" altLang="en-US" sz="2400" dirty="0">
              <a:solidFill>
                <a:srgbClr val="080808"/>
              </a:solidFill>
              <a:latin typeface="+mn-ea"/>
            </a:endParaRPr>
          </a:p>
        </p:txBody>
      </p:sp>
      <p:sp>
        <p:nvSpPr>
          <p:cNvPr id="42" name="矩形 41"/>
          <p:cNvSpPr/>
          <p:nvPr/>
        </p:nvSpPr>
        <p:spPr>
          <a:xfrm>
            <a:off x="458837" y="1630985"/>
            <a:ext cx="2828018"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3</a:t>
            </a:r>
            <a:r>
              <a:rPr lang="zh-CN" altLang="en-US" sz="2400" dirty="0">
                <a:solidFill>
                  <a:srgbClr val="0070C0"/>
                </a:solidFill>
                <a:latin typeface="Times New Roman" panose="02020603050405020304" pitchFamily="18" charset="0"/>
                <a:cs typeface="Times New Roman" panose="02020603050405020304" pitchFamily="18" charset="0"/>
              </a:rPr>
              <a:t>）凹入表表示法</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55" name="Group 6"/>
          <p:cNvGrpSpPr>
            <a:grpSpLocks noChangeAspect="1"/>
          </p:cNvGrpSpPr>
          <p:nvPr/>
        </p:nvGrpSpPr>
        <p:grpSpPr bwMode="auto">
          <a:xfrm>
            <a:off x="4413095" y="3429000"/>
            <a:ext cx="3313448" cy="2945245"/>
            <a:chOff x="3071" y="1944"/>
            <a:chExt cx="3912" cy="4296"/>
          </a:xfrm>
        </p:grpSpPr>
        <p:sp>
          <p:nvSpPr>
            <p:cNvPr id="56" name="AutoShape 7"/>
            <p:cNvSpPr>
              <a:spLocks noChangeAspect="1" noChangeArrowheads="1"/>
            </p:cNvSpPr>
            <p:nvPr/>
          </p:nvSpPr>
          <p:spPr bwMode="auto">
            <a:xfrm>
              <a:off x="3071" y="1944"/>
              <a:ext cx="3912" cy="4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p>
          </p:txBody>
        </p:sp>
        <p:sp>
          <p:nvSpPr>
            <p:cNvPr id="57" name="Rectangle 8"/>
            <p:cNvSpPr>
              <a:spLocks noChangeArrowheads="1"/>
            </p:cNvSpPr>
            <p:nvPr/>
          </p:nvSpPr>
          <p:spPr bwMode="auto">
            <a:xfrm>
              <a:off x="3071" y="1944"/>
              <a:ext cx="3912" cy="4296"/>
            </a:xfrm>
            <a:prstGeom prst="rect">
              <a:avLst/>
            </a:prstGeom>
            <a:solidFill>
              <a:srgbClr val="FFFFFF"/>
            </a:solidFill>
            <a:ln w="9525" algn="ctr">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p>
          </p:txBody>
        </p:sp>
        <p:sp>
          <p:nvSpPr>
            <p:cNvPr id="58" name="Text Box 9"/>
            <p:cNvSpPr txBox="1">
              <a:spLocks noChangeArrowheads="1"/>
            </p:cNvSpPr>
            <p:nvPr/>
          </p:nvSpPr>
          <p:spPr bwMode="auto">
            <a:xfrm>
              <a:off x="3199" y="2136"/>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A</a:t>
              </a:r>
              <a:endParaRPr lang="en-US" altLang="zh-CN" sz="1400"/>
            </a:p>
          </p:txBody>
        </p:sp>
        <p:sp>
          <p:nvSpPr>
            <p:cNvPr id="59" name="Line 10"/>
            <p:cNvSpPr>
              <a:spLocks noChangeShapeType="1"/>
            </p:cNvSpPr>
            <p:nvPr/>
          </p:nvSpPr>
          <p:spPr bwMode="auto">
            <a:xfrm>
              <a:off x="3496" y="2295"/>
              <a:ext cx="3223"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60" name="Text Box 11"/>
            <p:cNvSpPr txBox="1">
              <a:spLocks noChangeArrowheads="1"/>
            </p:cNvSpPr>
            <p:nvPr/>
          </p:nvSpPr>
          <p:spPr bwMode="auto">
            <a:xfrm>
              <a:off x="3407" y="2499"/>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B</a:t>
              </a:r>
              <a:endParaRPr lang="en-US" altLang="zh-CN" sz="1400"/>
            </a:p>
          </p:txBody>
        </p:sp>
        <p:sp>
          <p:nvSpPr>
            <p:cNvPr id="61" name="Line 12"/>
            <p:cNvSpPr>
              <a:spLocks noChangeShapeType="1"/>
            </p:cNvSpPr>
            <p:nvPr/>
          </p:nvSpPr>
          <p:spPr bwMode="auto">
            <a:xfrm>
              <a:off x="3695" y="2655"/>
              <a:ext cx="3024"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62" name="Text Box 13"/>
            <p:cNvSpPr txBox="1">
              <a:spLocks noChangeArrowheads="1"/>
            </p:cNvSpPr>
            <p:nvPr/>
          </p:nvSpPr>
          <p:spPr bwMode="auto">
            <a:xfrm>
              <a:off x="3679" y="2817"/>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E</a:t>
              </a:r>
              <a:endParaRPr lang="en-US" altLang="zh-CN" sz="1400"/>
            </a:p>
          </p:txBody>
        </p:sp>
        <p:sp>
          <p:nvSpPr>
            <p:cNvPr id="63" name="Line 14"/>
            <p:cNvSpPr>
              <a:spLocks noChangeShapeType="1"/>
            </p:cNvSpPr>
            <p:nvPr/>
          </p:nvSpPr>
          <p:spPr bwMode="auto">
            <a:xfrm>
              <a:off x="3967" y="2979"/>
              <a:ext cx="2752" cy="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64" name="Text Box 15"/>
            <p:cNvSpPr txBox="1">
              <a:spLocks noChangeArrowheads="1"/>
            </p:cNvSpPr>
            <p:nvPr/>
          </p:nvSpPr>
          <p:spPr bwMode="auto">
            <a:xfrm>
              <a:off x="3683" y="3149"/>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F</a:t>
              </a:r>
              <a:endParaRPr lang="en-US" altLang="zh-CN" sz="1400"/>
            </a:p>
          </p:txBody>
        </p:sp>
        <p:sp>
          <p:nvSpPr>
            <p:cNvPr id="65" name="Line 16"/>
            <p:cNvSpPr>
              <a:spLocks noChangeShapeType="1"/>
            </p:cNvSpPr>
            <p:nvPr/>
          </p:nvSpPr>
          <p:spPr bwMode="auto">
            <a:xfrm>
              <a:off x="3971" y="3311"/>
              <a:ext cx="2752" cy="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66" name="Text Box 17"/>
            <p:cNvSpPr txBox="1">
              <a:spLocks noChangeArrowheads="1"/>
            </p:cNvSpPr>
            <p:nvPr/>
          </p:nvSpPr>
          <p:spPr bwMode="auto">
            <a:xfrm>
              <a:off x="3971" y="3516"/>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I</a:t>
              </a:r>
              <a:endParaRPr lang="en-US" altLang="zh-CN" sz="1400"/>
            </a:p>
          </p:txBody>
        </p:sp>
        <p:sp>
          <p:nvSpPr>
            <p:cNvPr id="67" name="Line 18"/>
            <p:cNvSpPr>
              <a:spLocks noChangeShapeType="1"/>
            </p:cNvSpPr>
            <p:nvPr/>
          </p:nvSpPr>
          <p:spPr bwMode="auto">
            <a:xfrm>
              <a:off x="4255" y="3672"/>
              <a:ext cx="2464" cy="0"/>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68" name="Text Box 19"/>
            <p:cNvSpPr txBox="1">
              <a:spLocks noChangeArrowheads="1"/>
            </p:cNvSpPr>
            <p:nvPr/>
          </p:nvSpPr>
          <p:spPr bwMode="auto">
            <a:xfrm>
              <a:off x="3407" y="3819"/>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C</a:t>
              </a:r>
              <a:endParaRPr lang="en-US" altLang="zh-CN" sz="1400"/>
            </a:p>
          </p:txBody>
        </p:sp>
        <p:sp>
          <p:nvSpPr>
            <p:cNvPr id="69" name="Line 20"/>
            <p:cNvSpPr>
              <a:spLocks noChangeShapeType="1"/>
            </p:cNvSpPr>
            <p:nvPr/>
          </p:nvSpPr>
          <p:spPr bwMode="auto">
            <a:xfrm>
              <a:off x="3695" y="3975"/>
              <a:ext cx="3024" cy="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70" name="Text Box 21"/>
            <p:cNvSpPr txBox="1">
              <a:spLocks noChangeArrowheads="1"/>
            </p:cNvSpPr>
            <p:nvPr/>
          </p:nvSpPr>
          <p:spPr bwMode="auto">
            <a:xfrm>
              <a:off x="3677" y="4134"/>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G</a:t>
              </a:r>
              <a:endParaRPr lang="en-US" altLang="zh-CN" sz="1400"/>
            </a:p>
          </p:txBody>
        </p:sp>
        <p:sp>
          <p:nvSpPr>
            <p:cNvPr id="71" name="Line 22"/>
            <p:cNvSpPr>
              <a:spLocks noChangeShapeType="1"/>
            </p:cNvSpPr>
            <p:nvPr/>
          </p:nvSpPr>
          <p:spPr bwMode="auto">
            <a:xfrm>
              <a:off x="3965" y="4296"/>
              <a:ext cx="2752" cy="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72" name="Text Box 23"/>
            <p:cNvSpPr txBox="1">
              <a:spLocks noChangeArrowheads="1"/>
            </p:cNvSpPr>
            <p:nvPr/>
          </p:nvSpPr>
          <p:spPr bwMode="auto">
            <a:xfrm>
              <a:off x="3415" y="4457"/>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D</a:t>
              </a:r>
              <a:endParaRPr lang="en-US" altLang="zh-CN" sz="1400"/>
            </a:p>
          </p:txBody>
        </p:sp>
        <p:sp>
          <p:nvSpPr>
            <p:cNvPr id="73" name="Line 24"/>
            <p:cNvSpPr>
              <a:spLocks noChangeShapeType="1"/>
            </p:cNvSpPr>
            <p:nvPr/>
          </p:nvSpPr>
          <p:spPr bwMode="auto">
            <a:xfrm>
              <a:off x="3703" y="4608"/>
              <a:ext cx="3024" cy="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74" name="Text Box 25"/>
            <p:cNvSpPr txBox="1">
              <a:spLocks noChangeArrowheads="1"/>
            </p:cNvSpPr>
            <p:nvPr/>
          </p:nvSpPr>
          <p:spPr bwMode="auto">
            <a:xfrm>
              <a:off x="3685" y="4758"/>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H</a:t>
              </a:r>
              <a:endParaRPr lang="en-US" altLang="zh-CN" sz="1400"/>
            </a:p>
          </p:txBody>
        </p:sp>
        <p:sp>
          <p:nvSpPr>
            <p:cNvPr id="75" name="Line 26"/>
            <p:cNvSpPr>
              <a:spLocks noChangeShapeType="1"/>
            </p:cNvSpPr>
            <p:nvPr/>
          </p:nvSpPr>
          <p:spPr bwMode="auto">
            <a:xfrm>
              <a:off x="3973" y="4920"/>
              <a:ext cx="2752" cy="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76" name="Text Box 27"/>
            <p:cNvSpPr txBox="1">
              <a:spLocks noChangeArrowheads="1"/>
            </p:cNvSpPr>
            <p:nvPr/>
          </p:nvSpPr>
          <p:spPr bwMode="auto">
            <a:xfrm>
              <a:off x="3979" y="5085"/>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J</a:t>
              </a:r>
              <a:endParaRPr lang="en-US" altLang="zh-CN" sz="1400"/>
            </a:p>
          </p:txBody>
        </p:sp>
        <p:sp>
          <p:nvSpPr>
            <p:cNvPr id="77" name="Line 28"/>
            <p:cNvSpPr>
              <a:spLocks noChangeShapeType="1"/>
            </p:cNvSpPr>
            <p:nvPr/>
          </p:nvSpPr>
          <p:spPr bwMode="auto">
            <a:xfrm>
              <a:off x="4263" y="5241"/>
              <a:ext cx="2464" cy="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78" name="Text Box 29"/>
            <p:cNvSpPr txBox="1">
              <a:spLocks noChangeArrowheads="1"/>
            </p:cNvSpPr>
            <p:nvPr/>
          </p:nvSpPr>
          <p:spPr bwMode="auto">
            <a:xfrm>
              <a:off x="3979" y="5404"/>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K</a:t>
              </a:r>
              <a:endParaRPr lang="en-US" altLang="zh-CN" sz="1400"/>
            </a:p>
          </p:txBody>
        </p:sp>
        <p:sp>
          <p:nvSpPr>
            <p:cNvPr id="79" name="Line 30"/>
            <p:cNvSpPr>
              <a:spLocks noChangeShapeType="1"/>
            </p:cNvSpPr>
            <p:nvPr/>
          </p:nvSpPr>
          <p:spPr bwMode="auto">
            <a:xfrm>
              <a:off x="4263" y="5560"/>
              <a:ext cx="2464" cy="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106" name="Text Box 31"/>
            <p:cNvSpPr txBox="1">
              <a:spLocks noChangeArrowheads="1"/>
            </p:cNvSpPr>
            <p:nvPr/>
          </p:nvSpPr>
          <p:spPr bwMode="auto">
            <a:xfrm>
              <a:off x="3979" y="5715"/>
              <a:ext cx="266" cy="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1400">
                  <a:latin typeface="Times New Roman" panose="02020603050405020304" pitchFamily="18" charset="0"/>
                </a:rPr>
                <a:t>L</a:t>
              </a:r>
              <a:endParaRPr lang="en-US" altLang="zh-CN" sz="1400"/>
            </a:p>
          </p:txBody>
        </p:sp>
        <p:sp>
          <p:nvSpPr>
            <p:cNvPr id="107" name="Line 32"/>
            <p:cNvSpPr>
              <a:spLocks noChangeShapeType="1"/>
            </p:cNvSpPr>
            <p:nvPr/>
          </p:nvSpPr>
          <p:spPr bwMode="auto">
            <a:xfrm>
              <a:off x="4263" y="5871"/>
              <a:ext cx="2464" cy="1"/>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grpSp>
      <p:grpSp>
        <p:nvGrpSpPr>
          <p:cNvPr id="104" name="组合 39"/>
          <p:cNvGrpSpPr/>
          <p:nvPr/>
        </p:nvGrpSpPr>
        <p:grpSpPr>
          <a:xfrm>
            <a:off x="421662" y="555626"/>
            <a:ext cx="2957263" cy="876848"/>
            <a:chOff x="215712" y="247818"/>
            <a:chExt cx="5060152" cy="725466"/>
          </a:xfrm>
        </p:grpSpPr>
        <p:sp>
          <p:nvSpPr>
            <p:cNvPr id="105"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树的表示方法</a:t>
              </a:r>
              <a:endParaRPr lang="zh-CN" altLang="en-US" sz="2400" kern="0" dirty="0">
                <a:solidFill>
                  <a:srgbClr val="0070C0"/>
                </a:solidFill>
                <a:latin typeface="+mn-ea"/>
              </a:endParaRPr>
            </a:p>
          </p:txBody>
        </p:sp>
        <p:grpSp>
          <p:nvGrpSpPr>
            <p:cNvPr id="108" name="组合 35"/>
            <p:cNvGrpSpPr/>
            <p:nvPr/>
          </p:nvGrpSpPr>
          <p:grpSpPr>
            <a:xfrm>
              <a:off x="326687" y="247818"/>
              <a:ext cx="4861582" cy="725466"/>
              <a:chOff x="326687" y="247818"/>
              <a:chExt cx="4861582" cy="725466"/>
            </a:xfrm>
          </p:grpSpPr>
          <p:grpSp>
            <p:nvGrpSpPr>
              <p:cNvPr id="109" name="组合 2"/>
              <p:cNvGrpSpPr/>
              <p:nvPr/>
            </p:nvGrpSpPr>
            <p:grpSpPr>
              <a:xfrm>
                <a:off x="349799" y="247818"/>
                <a:ext cx="4791980" cy="261575"/>
                <a:chOff x="349799" y="247818"/>
                <a:chExt cx="4791980" cy="261575"/>
              </a:xfrm>
            </p:grpSpPr>
            <p:cxnSp>
              <p:nvCxnSpPr>
                <p:cNvPr id="1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6"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7"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8"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29"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0" name="组合 1"/>
              <p:cNvGrpSpPr/>
              <p:nvPr/>
            </p:nvGrpSpPr>
            <p:grpSpPr>
              <a:xfrm>
                <a:off x="349799" y="711709"/>
                <a:ext cx="4815092" cy="261575"/>
                <a:chOff x="358852" y="925118"/>
                <a:chExt cx="4815092" cy="261575"/>
              </a:xfrm>
            </p:grpSpPr>
            <p:cxnSp>
              <p:nvCxnSpPr>
                <p:cNvPr id="117"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0"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1"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1" name="组合 33"/>
              <p:cNvGrpSpPr/>
              <p:nvPr/>
            </p:nvGrpSpPr>
            <p:grpSpPr>
              <a:xfrm>
                <a:off x="5138963" y="489126"/>
                <a:ext cx="49306" cy="329693"/>
                <a:chOff x="5138963" y="489126"/>
                <a:chExt cx="49306" cy="329693"/>
              </a:xfrm>
            </p:grpSpPr>
            <p:sp>
              <p:nvSpPr>
                <p:cNvPr id="115"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6"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12" name="组合 36"/>
              <p:cNvGrpSpPr/>
              <p:nvPr/>
            </p:nvGrpSpPr>
            <p:grpSpPr>
              <a:xfrm>
                <a:off x="326687" y="399838"/>
                <a:ext cx="49306" cy="329693"/>
                <a:chOff x="5138963" y="489126"/>
                <a:chExt cx="49306" cy="329693"/>
              </a:xfrm>
            </p:grpSpPr>
            <p:sp>
              <p:nvSpPr>
                <p:cNvPr id="113"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4"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wipe(left)">
                                      <p:cBhvr>
                                        <p:cTn id="7" dur="500"/>
                                        <p:tgtEl>
                                          <p:spTgt spid="10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left)">
                                      <p:cBhvr>
                                        <p:cTn id="15" dur="500"/>
                                        <p:tgtEl>
                                          <p:spTgt spid="41"/>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wipe(left)">
                                      <p:cBhvr>
                                        <p:cTn id="19"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2" name="矩形 41"/>
          <p:cNvSpPr/>
          <p:nvPr/>
        </p:nvSpPr>
        <p:spPr>
          <a:xfrm>
            <a:off x="458837" y="1630985"/>
            <a:ext cx="2828018" cy="978729"/>
          </a:xfrm>
          <a:prstGeom prst="rect">
            <a:avLst/>
          </a:prstGeom>
        </p:spPr>
        <p:txBody>
          <a:bodyPr wrap="none">
            <a:spAutoFit/>
          </a:bodyPr>
          <a:lstStyle/>
          <a:p>
            <a:pPr>
              <a:lnSpc>
                <a:spcPct val="120000"/>
              </a:lnSpc>
            </a:pPr>
            <a:r>
              <a:rPr lang="zh-CN" altLang="en-US" sz="2400" dirty="0">
                <a:solidFill>
                  <a:srgbClr val="0070C0"/>
                </a:solidFill>
                <a:latin typeface="+mn-ea"/>
                <a:cs typeface="Times New Roman" panose="02020603050405020304" pitchFamily="18" charset="0"/>
              </a:rPr>
              <a:t>（</a:t>
            </a:r>
            <a:r>
              <a:rPr lang="en-US" altLang="zh-CN" sz="2400" dirty="0">
                <a:solidFill>
                  <a:srgbClr val="0070C0"/>
                </a:solidFill>
                <a:latin typeface="+mn-ea"/>
                <a:cs typeface="Times New Roman" panose="02020603050405020304" pitchFamily="18" charset="0"/>
              </a:rPr>
              <a:t>4</a:t>
            </a:r>
            <a:r>
              <a:rPr lang="zh-CN" altLang="en-US" sz="2400" dirty="0">
                <a:solidFill>
                  <a:srgbClr val="0070C0"/>
                </a:solidFill>
                <a:latin typeface="+mn-ea"/>
                <a:cs typeface="Times New Roman" panose="02020603050405020304" pitchFamily="18" charset="0"/>
              </a:rPr>
              <a:t>）广义表表示法</a:t>
            </a:r>
            <a:endParaRPr lang="zh-CN" altLang="en-US" sz="2400" dirty="0">
              <a:solidFill>
                <a:srgbClr val="0070C0"/>
              </a:solidFill>
              <a:latin typeface="+mn-ea"/>
              <a:cs typeface="Times New Roman" panose="02020603050405020304" pitchFamily="18" charset="0"/>
            </a:endParaRPr>
          </a:p>
          <a:p>
            <a:pPr>
              <a:lnSpc>
                <a:spcPct val="120000"/>
              </a:lnSpc>
            </a:pPr>
            <a:endParaRPr lang="zh-CN" altLang="en-US" sz="2400" dirty="0">
              <a:solidFill>
                <a:srgbClr val="0070C0"/>
              </a:solidFill>
              <a:latin typeface="+mn-ea"/>
              <a:cs typeface="Times New Roman" panose="02020603050405020304" pitchFamily="18" charset="0"/>
            </a:endParaRPr>
          </a:p>
        </p:txBody>
      </p:sp>
      <p:grpSp>
        <p:nvGrpSpPr>
          <p:cNvPr id="80" name="组合 79"/>
          <p:cNvGrpSpPr/>
          <p:nvPr/>
        </p:nvGrpSpPr>
        <p:grpSpPr>
          <a:xfrm>
            <a:off x="927538" y="2833999"/>
            <a:ext cx="1902126" cy="1897530"/>
            <a:chOff x="927538" y="2833999"/>
            <a:chExt cx="1902126" cy="1897530"/>
          </a:xfrm>
        </p:grpSpPr>
        <p:grpSp>
          <p:nvGrpSpPr>
            <p:cNvPr id="81" name="组合 80"/>
            <p:cNvGrpSpPr>
              <a:grpSpLocks noChangeAspect="1"/>
            </p:cNvGrpSpPr>
            <p:nvPr/>
          </p:nvGrpSpPr>
          <p:grpSpPr bwMode="auto">
            <a:xfrm>
              <a:off x="927538" y="2833999"/>
              <a:ext cx="1902126" cy="1897530"/>
              <a:chOff x="3471" y="1280"/>
              <a:chExt cx="829" cy="827"/>
            </a:xfrm>
            <a:solidFill>
              <a:srgbClr val="0070C0"/>
            </a:solidFill>
          </p:grpSpPr>
          <p:sp>
            <p:nvSpPr>
              <p:cNvPr id="83"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84"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85"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86"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87"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88"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89"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0"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1"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2"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3"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4"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5"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6"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7"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8"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99"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00"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01"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02"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03"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04"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05"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08"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09"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0"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1"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2"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3"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4"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5"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6"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7"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8"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19"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20"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21"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22"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23"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sp>
            <p:nvSpPr>
              <p:cNvPr id="124"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p>
            </p:txBody>
          </p:sp>
        </p:grpSp>
        <p:sp>
          <p:nvSpPr>
            <p:cNvPr id="82" name="矩形 81"/>
            <p:cNvSpPr/>
            <p:nvPr/>
          </p:nvSpPr>
          <p:spPr>
            <a:xfrm>
              <a:off x="1178156" y="3495333"/>
              <a:ext cx="1415772" cy="584775"/>
            </a:xfrm>
            <a:prstGeom prst="rect">
              <a:avLst/>
            </a:prstGeom>
          </p:spPr>
          <p:txBody>
            <a:bodyPr wrap="none">
              <a:spAutoFit/>
            </a:bodyPr>
            <a:lstStyle/>
            <a:p>
              <a:r>
                <a:rPr lang="zh-CN" altLang="en-US" sz="3200" dirty="0">
                  <a:solidFill>
                    <a:srgbClr val="0070C0"/>
                  </a:solidFill>
                  <a:latin typeface="+mn-ea"/>
                </a:rPr>
                <a:t>广义表</a:t>
              </a:r>
              <a:endParaRPr lang="zh-CN" altLang="en-US" sz="3200" dirty="0"/>
            </a:p>
          </p:txBody>
        </p:sp>
      </p:grpSp>
      <p:grpSp>
        <p:nvGrpSpPr>
          <p:cNvPr id="6" name="组合 5"/>
          <p:cNvGrpSpPr/>
          <p:nvPr/>
        </p:nvGrpSpPr>
        <p:grpSpPr>
          <a:xfrm>
            <a:off x="2184915" y="2512645"/>
            <a:ext cx="9334635" cy="2586406"/>
            <a:chOff x="2184915" y="2512645"/>
            <a:chExt cx="9334635" cy="2586406"/>
          </a:xfrm>
        </p:grpSpPr>
        <p:grpSp>
          <p:nvGrpSpPr>
            <p:cNvPr id="125" name="组合 124"/>
            <p:cNvGrpSpPr/>
            <p:nvPr/>
          </p:nvGrpSpPr>
          <p:grpSpPr>
            <a:xfrm>
              <a:off x="2184915" y="2512645"/>
              <a:ext cx="9334635" cy="2586406"/>
              <a:chOff x="2184915" y="2512645"/>
              <a:chExt cx="9334635" cy="2586406"/>
            </a:xfrm>
          </p:grpSpPr>
          <p:sp>
            <p:nvSpPr>
              <p:cNvPr id="126" name="矩形 2"/>
              <p:cNvSpPr/>
              <p:nvPr/>
            </p:nvSpPr>
            <p:spPr>
              <a:xfrm>
                <a:off x="2184915" y="2512645"/>
                <a:ext cx="9334635"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Rectangle 3"/>
              <p:cNvSpPr txBox="1">
                <a:spLocks noChangeArrowheads="1"/>
              </p:cNvSpPr>
              <p:nvPr/>
            </p:nvSpPr>
            <p:spPr>
              <a:xfrm>
                <a:off x="3037270" y="2754364"/>
                <a:ext cx="8267700" cy="13055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rgbClr val="080808"/>
                    </a:solidFill>
                    <a:latin typeface="+mn-ea"/>
                  </a:rPr>
                  <a:t>广义表表示法是利用广义表的多层次结构来表示树，后继结点位于前驱结点的下一层次。</a:t>
                </a:r>
                <a:endParaRPr lang="zh-CN" altLang="en-US" sz="2400" dirty="0">
                  <a:solidFill>
                    <a:srgbClr val="080808"/>
                  </a:solidFill>
                  <a:latin typeface="+mn-ea"/>
                </a:endParaRPr>
              </a:p>
            </p:txBody>
          </p:sp>
        </p:grpSp>
        <p:sp>
          <p:nvSpPr>
            <p:cNvPr id="174" name="Rectangle 3"/>
            <p:cNvSpPr txBox="1">
              <a:spLocks noChangeArrowheads="1"/>
            </p:cNvSpPr>
            <p:nvPr/>
          </p:nvSpPr>
          <p:spPr>
            <a:xfrm>
              <a:off x="4657132" y="3996150"/>
              <a:ext cx="4936287" cy="91549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altLang="zh-CN" sz="2400" dirty="0">
                  <a:solidFill>
                    <a:srgbClr val="080808"/>
                  </a:solidFill>
                  <a:latin typeface="Times New Roman" panose="02020603050405020304" pitchFamily="18" charset="0"/>
                  <a:cs typeface="Times New Roman" panose="02020603050405020304" pitchFamily="18" charset="0"/>
                </a:rPr>
                <a:t>A(B(E,F(I)), C(G), D(H(J,K,L)))</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grpSp>
      <p:grpSp>
        <p:nvGrpSpPr>
          <p:cNvPr id="75" name="组合 39"/>
          <p:cNvGrpSpPr/>
          <p:nvPr/>
        </p:nvGrpSpPr>
        <p:grpSpPr>
          <a:xfrm>
            <a:off x="421662" y="555626"/>
            <a:ext cx="2957263" cy="876848"/>
            <a:chOff x="215712" y="247818"/>
            <a:chExt cx="5060152" cy="725466"/>
          </a:xfrm>
        </p:grpSpPr>
        <p:sp>
          <p:nvSpPr>
            <p:cNvPr id="146"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树的表示方法</a:t>
              </a:r>
              <a:endParaRPr lang="zh-CN" altLang="en-US" sz="2400" kern="0" dirty="0">
                <a:solidFill>
                  <a:srgbClr val="0070C0"/>
                </a:solidFill>
                <a:latin typeface="+mn-ea"/>
              </a:endParaRPr>
            </a:p>
          </p:txBody>
        </p:sp>
        <p:grpSp>
          <p:nvGrpSpPr>
            <p:cNvPr id="147" name="组合 35"/>
            <p:cNvGrpSpPr/>
            <p:nvPr/>
          </p:nvGrpSpPr>
          <p:grpSpPr>
            <a:xfrm>
              <a:off x="326687" y="247818"/>
              <a:ext cx="4861582" cy="725466"/>
              <a:chOff x="326687" y="247818"/>
              <a:chExt cx="4861582" cy="725466"/>
            </a:xfrm>
          </p:grpSpPr>
          <p:grpSp>
            <p:nvGrpSpPr>
              <p:cNvPr id="148" name="组合 2"/>
              <p:cNvGrpSpPr/>
              <p:nvPr/>
            </p:nvGrpSpPr>
            <p:grpSpPr>
              <a:xfrm>
                <a:off x="349799" y="247818"/>
                <a:ext cx="4791980" cy="261575"/>
                <a:chOff x="349799" y="247818"/>
                <a:chExt cx="4791980" cy="261575"/>
              </a:xfrm>
            </p:grpSpPr>
            <p:cxnSp>
              <p:nvCxnSpPr>
                <p:cNvPr id="163"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4"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5"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6"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67"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68"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49" name="组合 1"/>
              <p:cNvGrpSpPr/>
              <p:nvPr/>
            </p:nvGrpSpPr>
            <p:grpSpPr>
              <a:xfrm>
                <a:off x="349799" y="711709"/>
                <a:ext cx="4815092" cy="261575"/>
                <a:chOff x="358852" y="925118"/>
                <a:chExt cx="4815092" cy="261575"/>
              </a:xfrm>
            </p:grpSpPr>
            <p:cxnSp>
              <p:nvCxnSpPr>
                <p:cNvPr id="156"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7"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8"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9"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0"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61"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62"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50" name="组合 33"/>
              <p:cNvGrpSpPr/>
              <p:nvPr/>
            </p:nvGrpSpPr>
            <p:grpSpPr>
              <a:xfrm>
                <a:off x="5138963" y="489126"/>
                <a:ext cx="49306" cy="329693"/>
                <a:chOff x="5138963" y="489126"/>
                <a:chExt cx="49306" cy="329693"/>
              </a:xfrm>
            </p:grpSpPr>
            <p:sp>
              <p:nvSpPr>
                <p:cNvPr id="15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51" name="组合 36"/>
              <p:cNvGrpSpPr/>
              <p:nvPr/>
            </p:nvGrpSpPr>
            <p:grpSpPr>
              <a:xfrm>
                <a:off x="326687" y="399838"/>
                <a:ext cx="49306" cy="329693"/>
                <a:chOff x="5138963" y="489126"/>
                <a:chExt cx="49306" cy="329693"/>
              </a:xfrm>
            </p:grpSpPr>
            <p:sp>
              <p:nvSpPr>
                <p:cNvPr id="152"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3"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wipe(left)">
                                      <p:cBhvr>
                                        <p:cTn id="7" dur="500"/>
                                        <p:tgtEl>
                                          <p:spTgt spid="7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80"/>
                                        </p:tgtEl>
                                        <p:attrNameLst>
                                          <p:attrName>style.visibility</p:attrName>
                                        </p:attrNameLst>
                                      </p:cBhvr>
                                      <p:to>
                                        <p:strVal val="visible"/>
                                      </p:to>
                                    </p:set>
                                    <p:anim calcmode="lin" valueType="num">
                                      <p:cBhvr>
                                        <p:cTn id="15" dur="500" fill="hold"/>
                                        <p:tgtEl>
                                          <p:spTgt spid="80"/>
                                        </p:tgtEl>
                                        <p:attrNameLst>
                                          <p:attrName>ppt_w</p:attrName>
                                        </p:attrNameLst>
                                      </p:cBhvr>
                                      <p:tavLst>
                                        <p:tav tm="0">
                                          <p:val>
                                            <p:fltVal val="0"/>
                                          </p:val>
                                        </p:tav>
                                        <p:tav tm="100000">
                                          <p:val>
                                            <p:strVal val="#ppt_w"/>
                                          </p:val>
                                        </p:tav>
                                      </p:tavLst>
                                    </p:anim>
                                    <p:anim calcmode="lin" valueType="num">
                                      <p:cBhvr>
                                        <p:cTn id="16" dur="500" fill="hold"/>
                                        <p:tgtEl>
                                          <p:spTgt spid="80"/>
                                        </p:tgtEl>
                                        <p:attrNameLst>
                                          <p:attrName>ppt_h</p:attrName>
                                        </p:attrNameLst>
                                      </p:cBhvr>
                                      <p:tavLst>
                                        <p:tav tm="0">
                                          <p:val>
                                            <p:fltVal val="0"/>
                                          </p:val>
                                        </p:tav>
                                        <p:tav tm="100000">
                                          <p:val>
                                            <p:strVal val="#ppt_h"/>
                                          </p:val>
                                        </p:tav>
                                      </p:tavLst>
                                    </p:anim>
                                    <p:animEffect transition="in" filter="fade">
                                      <p:cBhvr>
                                        <p:cTn id="17" dur="500"/>
                                        <p:tgtEl>
                                          <p:spTgt spid="80"/>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0" name="组合 39"/>
          <p:cNvGrpSpPr/>
          <p:nvPr/>
        </p:nvGrpSpPr>
        <p:grpSpPr>
          <a:xfrm>
            <a:off x="421663" y="555626"/>
            <a:ext cx="3305606" cy="876848"/>
            <a:chOff x="215712" y="247818"/>
            <a:chExt cx="5060152" cy="725466"/>
          </a:xfrm>
        </p:grpSpPr>
        <p:sp>
          <p:nvSpPr>
            <p:cNvPr id="33" name="文本框 7"/>
            <p:cNvSpPr txBox="1"/>
            <p:nvPr/>
          </p:nvSpPr>
          <p:spPr bwMode="auto">
            <a:xfrm>
              <a:off x="215712"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树的基本术语</a:t>
              </a:r>
              <a:endParaRPr lang="zh-CN" altLang="en-US" sz="2400" kern="0" dirty="0">
                <a:solidFill>
                  <a:srgbClr val="0070C0"/>
                </a:solidFill>
                <a:latin typeface="+mn-ea"/>
              </a:endParaRPr>
            </a:p>
          </p:txBody>
        </p:sp>
        <p:grpSp>
          <p:nvGrpSpPr>
            <p:cNvPr id="36" name="组合 35"/>
            <p:cNvGrpSpPr/>
            <p:nvPr/>
          </p:nvGrpSpPr>
          <p:grpSpPr>
            <a:xfrm>
              <a:off x="326687" y="247818"/>
              <a:ext cx="4861582" cy="725466"/>
              <a:chOff x="326687" y="247818"/>
              <a:chExt cx="4861582" cy="725466"/>
            </a:xfrm>
          </p:grpSpPr>
          <p:grpSp>
            <p:nvGrpSpPr>
              <p:cNvPr id="3" name="组合 2"/>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2" name="组合 1"/>
              <p:cNvGrpSpPr/>
              <p:nvPr/>
            </p:nvGrpSpPr>
            <p:grpSpPr>
              <a:xfrm>
                <a:off x="349799" y="711709"/>
                <a:ext cx="4815092" cy="261575"/>
                <a:chOff x="358852" y="925118"/>
                <a:chExt cx="4815092" cy="261575"/>
              </a:xfrm>
            </p:grpSpPr>
            <p:cxnSp>
              <p:nvCxnSpPr>
                <p:cNvPr id="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4" name="组合 33"/>
              <p:cNvGrpSpPr/>
              <p:nvPr/>
            </p:nvGrpSpPr>
            <p:grpSpPr>
              <a:xfrm>
                <a:off x="5138963" y="489126"/>
                <a:ext cx="49306" cy="329693"/>
                <a:chOff x="5138963" y="489126"/>
                <a:chExt cx="49306" cy="329693"/>
              </a:xfrm>
            </p:grpSpPr>
            <p:sp>
              <p:nvSpPr>
                <p:cNvPr id="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41" name="矩形 40"/>
          <p:cNvSpPr/>
          <p:nvPr/>
        </p:nvSpPr>
        <p:spPr>
          <a:xfrm>
            <a:off x="829407" y="2202385"/>
            <a:ext cx="5304440" cy="3970318"/>
          </a:xfrm>
          <a:prstGeom prst="rect">
            <a:avLst/>
          </a:prstGeom>
        </p:spPr>
        <p:txBody>
          <a:bodyPr wrap="square">
            <a:spAutoFit/>
          </a:bodyPr>
          <a:lstStyle/>
          <a:p>
            <a:pPr algn="just">
              <a:lnSpc>
                <a:spcPct val="150000"/>
              </a:lnSpc>
            </a:pPr>
            <a:r>
              <a:rPr lang="zh-CN" altLang="en-US" sz="2400" dirty="0">
                <a:solidFill>
                  <a:srgbClr val="080808"/>
                </a:solidFill>
                <a:latin typeface="Times New Roman" panose="02020603050405020304" pitchFamily="18" charset="0"/>
                <a:cs typeface="Times New Roman" panose="02020603050405020304" pitchFamily="18" charset="0"/>
              </a:rPr>
              <a:t>一个结点的</a:t>
            </a:r>
            <a:r>
              <a:rPr lang="zh-CN" altLang="en-US" sz="2400" dirty="0">
                <a:solidFill>
                  <a:srgbClr val="0070C0"/>
                </a:solidFill>
                <a:latin typeface="Times New Roman" panose="02020603050405020304" pitchFamily="18" charset="0"/>
                <a:cs typeface="Times New Roman" panose="02020603050405020304" pitchFamily="18" charset="0"/>
              </a:rPr>
              <a:t>后继的数目</a:t>
            </a:r>
            <a:r>
              <a:rPr lang="zh-CN" altLang="en-US" sz="2400" dirty="0">
                <a:solidFill>
                  <a:srgbClr val="080808"/>
                </a:solidFill>
                <a:latin typeface="Times New Roman" panose="02020603050405020304" pitchFamily="18" charset="0"/>
                <a:cs typeface="Times New Roman" panose="02020603050405020304" pitchFamily="18" charset="0"/>
              </a:rPr>
              <a:t>称为该结点的</a:t>
            </a:r>
            <a:r>
              <a:rPr lang="zh-CN" altLang="en-US" sz="2400" dirty="0">
                <a:solidFill>
                  <a:srgbClr val="0070C0"/>
                </a:solidFill>
                <a:latin typeface="Times New Roman" panose="02020603050405020304" pitchFamily="18" charset="0"/>
                <a:cs typeface="Times New Roman" panose="02020603050405020304" pitchFamily="18" charset="0"/>
              </a:rPr>
              <a:t>度</a:t>
            </a:r>
            <a:r>
              <a:rPr lang="zh-CN" altLang="en-US" sz="2400" dirty="0">
                <a:solidFill>
                  <a:srgbClr val="080808"/>
                </a:solidFill>
                <a:latin typeface="Times New Roman" panose="02020603050405020304" pitchFamily="18" charset="0"/>
                <a:cs typeface="Times New Roman" panose="02020603050405020304" pitchFamily="18" charset="0"/>
              </a:rPr>
              <a:t>；树中各结点度的</a:t>
            </a:r>
            <a:r>
              <a:rPr lang="zh-CN" altLang="en-US" sz="2400" dirty="0">
                <a:solidFill>
                  <a:srgbClr val="FF0000"/>
                </a:solidFill>
                <a:latin typeface="Times New Roman" panose="02020603050405020304" pitchFamily="18" charset="0"/>
                <a:cs typeface="Times New Roman" panose="02020603050405020304" pitchFamily="18" charset="0"/>
              </a:rPr>
              <a:t>最大值</a:t>
            </a:r>
            <a:r>
              <a:rPr lang="zh-CN" altLang="en-US" sz="2400" dirty="0">
                <a:solidFill>
                  <a:srgbClr val="080808"/>
                </a:solidFill>
                <a:latin typeface="Times New Roman" panose="02020603050405020304" pitchFamily="18" charset="0"/>
                <a:cs typeface="Times New Roman" panose="02020603050405020304" pitchFamily="18" charset="0"/>
              </a:rPr>
              <a:t>称为</a:t>
            </a:r>
            <a:r>
              <a:rPr lang="zh-CN" altLang="en-US" sz="2400" dirty="0">
                <a:solidFill>
                  <a:srgbClr val="0070C0"/>
                </a:solidFill>
                <a:latin typeface="Times New Roman" panose="02020603050405020304" pitchFamily="18" charset="0"/>
                <a:cs typeface="Times New Roman" panose="02020603050405020304" pitchFamily="18" charset="0"/>
              </a:rPr>
              <a:t>树的度</a:t>
            </a:r>
            <a:r>
              <a:rPr lang="zh-CN" altLang="en-US" sz="2400" dirty="0">
                <a:solidFill>
                  <a:srgbClr val="080808"/>
                </a:solidFill>
                <a:latin typeface="Times New Roman" panose="02020603050405020304" pitchFamily="18" charset="0"/>
                <a:cs typeface="Times New Roman" panose="02020603050405020304" pitchFamily="18" charset="0"/>
              </a:rPr>
              <a:t>。例如右边树中，结点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的度都为</a:t>
            </a:r>
            <a:r>
              <a:rPr lang="en-US" altLang="zh-CN" sz="2400" dirty="0">
                <a:solidFill>
                  <a:srgbClr val="080808"/>
                </a:solidFill>
                <a:latin typeface="Times New Roman" panose="02020603050405020304" pitchFamily="18" charset="0"/>
                <a:cs typeface="Times New Roman" panose="02020603050405020304" pitchFamily="18" charset="0"/>
              </a:rPr>
              <a:t>3</a:t>
            </a:r>
            <a:r>
              <a:rPr lang="zh-CN" altLang="en-US" sz="2400" dirty="0">
                <a:solidFill>
                  <a:srgbClr val="080808"/>
                </a:solidFill>
                <a:latin typeface="Times New Roman" panose="02020603050405020304" pitchFamily="18" charset="0"/>
                <a:cs typeface="Times New Roman" panose="02020603050405020304" pitchFamily="18" charset="0"/>
              </a:rPr>
              <a:t>，结点</a:t>
            </a:r>
            <a:r>
              <a:rPr lang="en-US" altLang="zh-CN" sz="2400" dirty="0">
                <a:solidFill>
                  <a:srgbClr val="080808"/>
                </a:solidFill>
                <a:latin typeface="Times New Roman" panose="02020603050405020304" pitchFamily="18" charset="0"/>
                <a:cs typeface="Times New Roman" panose="02020603050405020304" pitchFamily="18" charset="0"/>
              </a:rPr>
              <a:t>B</a:t>
            </a:r>
            <a:r>
              <a:rPr lang="zh-CN" altLang="en-US" sz="2400" dirty="0">
                <a:solidFill>
                  <a:srgbClr val="080808"/>
                </a:solidFill>
                <a:latin typeface="Times New Roman" panose="02020603050405020304" pitchFamily="18" charset="0"/>
                <a:cs typeface="Times New Roman" panose="02020603050405020304" pitchFamily="18" charset="0"/>
              </a:rPr>
              <a:t>的度为</a:t>
            </a:r>
            <a:r>
              <a:rPr lang="en-US" altLang="zh-CN" sz="2400" dirty="0">
                <a:solidFill>
                  <a:srgbClr val="080808"/>
                </a:solidFill>
                <a:latin typeface="Times New Roman" panose="02020603050405020304" pitchFamily="18" charset="0"/>
                <a:cs typeface="Times New Roman" panose="02020603050405020304" pitchFamily="18" charset="0"/>
              </a:rPr>
              <a:t>2</a:t>
            </a:r>
            <a:r>
              <a:rPr lang="zh-CN" altLang="en-US" sz="2400" dirty="0">
                <a:solidFill>
                  <a:srgbClr val="080808"/>
                </a:solidFill>
                <a:latin typeface="Times New Roman" panose="02020603050405020304" pitchFamily="18" charset="0"/>
                <a:cs typeface="Times New Roman" panose="02020603050405020304" pitchFamily="18" charset="0"/>
              </a:rPr>
              <a:t>，结点</a:t>
            </a:r>
            <a:r>
              <a:rPr lang="en-US" altLang="zh-CN" sz="2400" dirty="0">
                <a:solidFill>
                  <a:srgbClr val="080808"/>
                </a:solidFill>
                <a:latin typeface="Times New Roman" panose="02020603050405020304" pitchFamily="18" charset="0"/>
                <a:cs typeface="Times New Roman" panose="02020603050405020304" pitchFamily="18" charset="0"/>
              </a:rPr>
              <a:t>C</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D</a:t>
            </a:r>
            <a:r>
              <a:rPr lang="zh-CN" altLang="en-US" sz="2400" dirty="0">
                <a:solidFill>
                  <a:srgbClr val="080808"/>
                </a:solidFill>
                <a:latin typeface="Times New Roman" panose="02020603050405020304" pitchFamily="18" charset="0"/>
                <a:cs typeface="Times New Roman" panose="02020603050405020304" pitchFamily="18" charset="0"/>
              </a:rPr>
              <a:t>、</a:t>
            </a:r>
            <a:r>
              <a:rPr lang="en-US" altLang="zh-CN" sz="2400" dirty="0">
                <a:solidFill>
                  <a:srgbClr val="080808"/>
                </a:solidFill>
                <a:latin typeface="Times New Roman" panose="02020603050405020304" pitchFamily="18" charset="0"/>
                <a:cs typeface="Times New Roman" panose="02020603050405020304" pitchFamily="18" charset="0"/>
              </a:rPr>
              <a:t>F</a:t>
            </a:r>
            <a:r>
              <a:rPr lang="zh-CN" altLang="en-US" sz="2400" dirty="0">
                <a:solidFill>
                  <a:srgbClr val="080808"/>
                </a:solidFill>
                <a:latin typeface="Times New Roman" panose="02020603050405020304" pitchFamily="18" charset="0"/>
                <a:cs typeface="Times New Roman" panose="02020603050405020304" pitchFamily="18" charset="0"/>
              </a:rPr>
              <a:t>的度都为</a:t>
            </a:r>
            <a:r>
              <a:rPr lang="en-US" altLang="zh-CN" sz="2400" dirty="0">
                <a:solidFill>
                  <a:srgbClr val="080808"/>
                </a:solidFill>
                <a:latin typeface="Times New Roman" panose="02020603050405020304" pitchFamily="18" charset="0"/>
                <a:cs typeface="Times New Roman" panose="02020603050405020304" pitchFamily="18" charset="0"/>
              </a:rPr>
              <a:t>1</a:t>
            </a:r>
            <a:r>
              <a:rPr lang="zh-CN" altLang="en-US" sz="2400" dirty="0">
                <a:solidFill>
                  <a:srgbClr val="080808"/>
                </a:solidFill>
                <a:latin typeface="Times New Roman" panose="02020603050405020304" pitchFamily="18" charset="0"/>
                <a:cs typeface="Times New Roman" panose="02020603050405020304" pitchFamily="18" charset="0"/>
              </a:rPr>
              <a:t>，其余结点的度都为</a:t>
            </a:r>
            <a:r>
              <a:rPr lang="en-US" altLang="zh-CN" sz="2400" dirty="0">
                <a:solidFill>
                  <a:srgbClr val="080808"/>
                </a:solidFill>
                <a:latin typeface="Times New Roman" panose="02020603050405020304" pitchFamily="18" charset="0"/>
                <a:cs typeface="Times New Roman" panose="02020603050405020304" pitchFamily="18" charset="0"/>
              </a:rPr>
              <a:t>0</a:t>
            </a:r>
            <a:r>
              <a:rPr lang="zh-CN" altLang="en-US" sz="2400" dirty="0">
                <a:solidFill>
                  <a:srgbClr val="080808"/>
                </a:solidFill>
                <a:latin typeface="Times New Roman" panose="02020603050405020304" pitchFamily="18" charset="0"/>
                <a:cs typeface="Times New Roman" panose="02020603050405020304" pitchFamily="18" charset="0"/>
              </a:rPr>
              <a:t>。树中所有结点度的最大值为结点</a:t>
            </a:r>
            <a:r>
              <a:rPr lang="en-US" altLang="zh-CN" sz="2400" dirty="0">
                <a:solidFill>
                  <a:srgbClr val="080808"/>
                </a:solidFill>
                <a:latin typeface="Times New Roman" panose="02020603050405020304" pitchFamily="18" charset="0"/>
                <a:cs typeface="Times New Roman" panose="02020603050405020304" pitchFamily="18" charset="0"/>
              </a:rPr>
              <a:t>A</a:t>
            </a:r>
            <a:r>
              <a:rPr lang="zh-CN" altLang="en-US" sz="2400" dirty="0">
                <a:solidFill>
                  <a:srgbClr val="080808"/>
                </a:solidFill>
                <a:latin typeface="Times New Roman" panose="02020603050405020304" pitchFamily="18" charset="0"/>
                <a:cs typeface="Times New Roman" panose="02020603050405020304" pitchFamily="18" charset="0"/>
              </a:rPr>
              <a:t>和结点</a:t>
            </a:r>
            <a:r>
              <a:rPr lang="en-US" altLang="zh-CN" sz="2400" dirty="0">
                <a:solidFill>
                  <a:srgbClr val="080808"/>
                </a:solidFill>
                <a:latin typeface="Times New Roman" panose="02020603050405020304" pitchFamily="18" charset="0"/>
                <a:cs typeface="Times New Roman" panose="02020603050405020304" pitchFamily="18" charset="0"/>
              </a:rPr>
              <a:t>H</a:t>
            </a:r>
            <a:r>
              <a:rPr lang="zh-CN" altLang="en-US" sz="2400" dirty="0">
                <a:solidFill>
                  <a:srgbClr val="080808"/>
                </a:solidFill>
                <a:latin typeface="Times New Roman" panose="02020603050405020304" pitchFamily="18" charset="0"/>
                <a:cs typeface="Times New Roman" panose="02020603050405020304" pitchFamily="18" charset="0"/>
              </a:rPr>
              <a:t>所具有的度</a:t>
            </a:r>
            <a:r>
              <a:rPr lang="en-US" altLang="zh-CN" sz="2400" dirty="0">
                <a:solidFill>
                  <a:srgbClr val="080808"/>
                </a:solidFill>
                <a:latin typeface="Times New Roman" panose="02020603050405020304" pitchFamily="18" charset="0"/>
                <a:cs typeface="Times New Roman" panose="02020603050405020304" pitchFamily="18" charset="0"/>
              </a:rPr>
              <a:t>3</a:t>
            </a:r>
            <a:r>
              <a:rPr lang="zh-CN" altLang="en-US" sz="2400" dirty="0">
                <a:solidFill>
                  <a:srgbClr val="080808"/>
                </a:solidFill>
                <a:latin typeface="Times New Roman" panose="02020603050405020304" pitchFamily="18" charset="0"/>
                <a:cs typeface="Times New Roman" panose="02020603050405020304" pitchFamily="18" charset="0"/>
              </a:rPr>
              <a:t>，因此，该树的度为</a:t>
            </a:r>
            <a:r>
              <a:rPr lang="en-US" altLang="zh-CN" sz="2400" dirty="0">
                <a:solidFill>
                  <a:srgbClr val="080808"/>
                </a:solidFill>
                <a:latin typeface="Times New Roman" panose="02020603050405020304" pitchFamily="18" charset="0"/>
                <a:cs typeface="Times New Roman" panose="02020603050405020304" pitchFamily="18" charset="0"/>
              </a:rPr>
              <a:t>3</a:t>
            </a:r>
            <a:r>
              <a:rPr lang="zh-CN" altLang="en-US" sz="2400" dirty="0">
                <a:solidFill>
                  <a:srgbClr val="080808"/>
                </a:solidFill>
                <a:latin typeface="Times New Roman" panose="02020603050405020304" pitchFamily="18" charset="0"/>
                <a:cs typeface="Times New Roman" panose="02020603050405020304" pitchFamily="18" charset="0"/>
              </a:rPr>
              <a:t>。</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sp>
        <p:nvSpPr>
          <p:cNvPr id="42" name="矩形 41"/>
          <p:cNvSpPr/>
          <p:nvPr/>
        </p:nvSpPr>
        <p:spPr>
          <a:xfrm>
            <a:off x="458837" y="1630985"/>
            <a:ext cx="2520242" cy="497957"/>
          </a:xfrm>
          <a:prstGeom prst="rect">
            <a:avLst/>
          </a:prstGeom>
        </p:spPr>
        <p:txBody>
          <a:bodyPr wrap="none">
            <a:spAutoFit/>
          </a:bodyPr>
          <a:lstStyle/>
          <a:p>
            <a:pPr>
              <a:lnSpc>
                <a:spcPct val="120000"/>
              </a:lnSpc>
            </a:pP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1</a:t>
            </a:r>
            <a:r>
              <a:rPr lang="zh-CN" altLang="en-US" sz="2400" dirty="0">
                <a:solidFill>
                  <a:srgbClr val="0070C0"/>
                </a:solidFill>
                <a:latin typeface="Times New Roman" panose="02020603050405020304" pitchFamily="18" charset="0"/>
                <a:cs typeface="Times New Roman" panose="02020603050405020304" pitchFamily="18" charset="0"/>
              </a:rPr>
              <a:t>）度和树的度</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43" name="Group 24"/>
          <p:cNvGrpSpPr>
            <a:grpSpLocks noChangeAspect="1"/>
          </p:cNvGrpSpPr>
          <p:nvPr/>
        </p:nvGrpSpPr>
        <p:grpSpPr bwMode="auto">
          <a:xfrm>
            <a:off x="6312544" y="2422558"/>
            <a:ext cx="5392132" cy="3672611"/>
            <a:chOff x="3151" y="6807"/>
            <a:chExt cx="5356" cy="3648"/>
          </a:xfrm>
        </p:grpSpPr>
        <p:sp>
          <p:nvSpPr>
            <p:cNvPr id="45" name="AutoShape 25"/>
            <p:cNvSpPr>
              <a:spLocks noChangeAspect="1" noChangeArrowheads="1"/>
            </p:cNvSpPr>
            <p:nvPr/>
          </p:nvSpPr>
          <p:spPr bwMode="auto">
            <a:xfrm>
              <a:off x="3151" y="6807"/>
              <a:ext cx="5246" cy="3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latin typeface="Times New Roman" panose="02020603050405020304" pitchFamily="18" charset="0"/>
                <a:ea typeface="+mn-ea"/>
                <a:cs typeface="Times New Roman" panose="02020603050405020304" pitchFamily="18" charset="0"/>
              </a:endParaRPr>
            </a:p>
          </p:txBody>
        </p:sp>
        <p:sp>
          <p:nvSpPr>
            <p:cNvPr id="46" name="Oval 26"/>
            <p:cNvSpPr>
              <a:spLocks noChangeArrowheads="1"/>
            </p:cNvSpPr>
            <p:nvPr/>
          </p:nvSpPr>
          <p:spPr bwMode="auto">
            <a:xfrm>
              <a:off x="4978" y="6880"/>
              <a:ext cx="503"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A</a:t>
              </a:r>
              <a:endParaRPr lang="en-US" altLang="zh-CN" dirty="0">
                <a:latin typeface="Times New Roman" panose="02020603050405020304" pitchFamily="18" charset="0"/>
                <a:ea typeface="+mn-ea"/>
                <a:cs typeface="Times New Roman" panose="02020603050405020304" pitchFamily="18" charset="0"/>
              </a:endParaRPr>
            </a:p>
          </p:txBody>
        </p:sp>
        <p:sp>
          <p:nvSpPr>
            <p:cNvPr id="47" name="Oval 27"/>
            <p:cNvSpPr>
              <a:spLocks noChangeArrowheads="1"/>
            </p:cNvSpPr>
            <p:nvPr/>
          </p:nvSpPr>
          <p:spPr bwMode="auto">
            <a:xfrm>
              <a:off x="3749" y="7731"/>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B</a:t>
              </a:r>
              <a:endParaRPr lang="en-US" altLang="zh-CN">
                <a:latin typeface="Times New Roman" panose="02020603050405020304" pitchFamily="18" charset="0"/>
                <a:ea typeface="+mn-ea"/>
                <a:cs typeface="Times New Roman" panose="02020603050405020304" pitchFamily="18" charset="0"/>
              </a:endParaRPr>
            </a:p>
          </p:txBody>
        </p:sp>
        <p:sp>
          <p:nvSpPr>
            <p:cNvPr id="52" name="Oval 28"/>
            <p:cNvSpPr>
              <a:spLocks noChangeArrowheads="1"/>
            </p:cNvSpPr>
            <p:nvPr/>
          </p:nvSpPr>
          <p:spPr bwMode="auto">
            <a:xfrm>
              <a:off x="4987" y="7745"/>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dirty="0">
                  <a:latin typeface="Times New Roman" panose="02020603050405020304" pitchFamily="18" charset="0"/>
                  <a:ea typeface="+mn-ea"/>
                  <a:cs typeface="Times New Roman" panose="02020603050405020304" pitchFamily="18" charset="0"/>
                </a:rPr>
                <a:t>C</a:t>
              </a:r>
              <a:endParaRPr lang="en-US" altLang="zh-CN" dirty="0">
                <a:latin typeface="Times New Roman" panose="02020603050405020304" pitchFamily="18" charset="0"/>
                <a:ea typeface="+mn-ea"/>
                <a:cs typeface="Times New Roman" panose="02020603050405020304" pitchFamily="18" charset="0"/>
              </a:endParaRPr>
            </a:p>
          </p:txBody>
        </p:sp>
        <p:sp>
          <p:nvSpPr>
            <p:cNvPr id="53" name="Oval 29"/>
            <p:cNvSpPr>
              <a:spLocks noChangeArrowheads="1"/>
            </p:cNvSpPr>
            <p:nvPr/>
          </p:nvSpPr>
          <p:spPr bwMode="auto">
            <a:xfrm>
              <a:off x="6279" y="7763"/>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D</a:t>
              </a:r>
              <a:endParaRPr lang="en-US" altLang="zh-CN">
                <a:latin typeface="Times New Roman" panose="02020603050405020304" pitchFamily="18" charset="0"/>
                <a:ea typeface="+mn-ea"/>
                <a:cs typeface="Times New Roman" panose="02020603050405020304" pitchFamily="18" charset="0"/>
              </a:endParaRPr>
            </a:p>
          </p:txBody>
        </p:sp>
        <p:sp>
          <p:nvSpPr>
            <p:cNvPr id="54" name="Oval 30"/>
            <p:cNvSpPr>
              <a:spLocks noChangeArrowheads="1"/>
            </p:cNvSpPr>
            <p:nvPr/>
          </p:nvSpPr>
          <p:spPr bwMode="auto">
            <a:xfrm>
              <a:off x="3218" y="8664"/>
              <a:ext cx="503"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E</a:t>
              </a:r>
              <a:endParaRPr lang="en-US" altLang="zh-CN">
                <a:latin typeface="Times New Roman" panose="02020603050405020304" pitchFamily="18" charset="0"/>
                <a:ea typeface="+mn-ea"/>
                <a:cs typeface="Times New Roman" panose="02020603050405020304" pitchFamily="18" charset="0"/>
              </a:endParaRPr>
            </a:p>
          </p:txBody>
        </p:sp>
        <p:sp>
          <p:nvSpPr>
            <p:cNvPr id="55" name="Oval 31"/>
            <p:cNvSpPr>
              <a:spLocks noChangeArrowheads="1"/>
            </p:cNvSpPr>
            <p:nvPr/>
          </p:nvSpPr>
          <p:spPr bwMode="auto">
            <a:xfrm>
              <a:off x="4271" y="8720"/>
              <a:ext cx="504" cy="502"/>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F</a:t>
              </a:r>
              <a:endParaRPr lang="en-US" altLang="zh-CN">
                <a:latin typeface="Times New Roman" panose="02020603050405020304" pitchFamily="18" charset="0"/>
                <a:ea typeface="+mn-ea"/>
                <a:cs typeface="Times New Roman" panose="02020603050405020304" pitchFamily="18" charset="0"/>
              </a:endParaRPr>
            </a:p>
          </p:txBody>
        </p:sp>
        <p:sp>
          <p:nvSpPr>
            <p:cNvPr id="56" name="Oval 32"/>
            <p:cNvSpPr>
              <a:spLocks noChangeArrowheads="1"/>
            </p:cNvSpPr>
            <p:nvPr/>
          </p:nvSpPr>
          <p:spPr bwMode="auto">
            <a:xfrm>
              <a:off x="4994" y="8735"/>
              <a:ext cx="504" cy="503"/>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G</a:t>
              </a:r>
              <a:endParaRPr lang="en-US" altLang="zh-CN">
                <a:latin typeface="Times New Roman" panose="02020603050405020304" pitchFamily="18" charset="0"/>
                <a:ea typeface="+mn-ea"/>
                <a:cs typeface="Times New Roman" panose="02020603050405020304" pitchFamily="18" charset="0"/>
              </a:endParaRPr>
            </a:p>
          </p:txBody>
        </p:sp>
        <p:sp>
          <p:nvSpPr>
            <p:cNvPr id="57" name="Oval 33"/>
            <p:cNvSpPr>
              <a:spLocks noChangeArrowheads="1"/>
            </p:cNvSpPr>
            <p:nvPr/>
          </p:nvSpPr>
          <p:spPr bwMode="auto">
            <a:xfrm>
              <a:off x="6287" y="8735"/>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H</a:t>
              </a:r>
              <a:endParaRPr lang="en-US" altLang="zh-CN">
                <a:latin typeface="Times New Roman" panose="02020603050405020304" pitchFamily="18" charset="0"/>
                <a:ea typeface="+mn-ea"/>
                <a:cs typeface="Times New Roman" panose="02020603050405020304" pitchFamily="18" charset="0"/>
              </a:endParaRPr>
            </a:p>
          </p:txBody>
        </p:sp>
        <p:sp>
          <p:nvSpPr>
            <p:cNvPr id="58" name="Oval 34"/>
            <p:cNvSpPr>
              <a:spLocks noChangeArrowheads="1"/>
            </p:cNvSpPr>
            <p:nvPr/>
          </p:nvSpPr>
          <p:spPr bwMode="auto">
            <a:xfrm>
              <a:off x="4268" y="9684"/>
              <a:ext cx="503" cy="505"/>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I</a:t>
              </a:r>
              <a:endParaRPr lang="en-US" altLang="zh-CN">
                <a:latin typeface="Times New Roman" panose="02020603050405020304" pitchFamily="18" charset="0"/>
                <a:ea typeface="+mn-ea"/>
                <a:cs typeface="Times New Roman" panose="02020603050405020304" pitchFamily="18" charset="0"/>
              </a:endParaRPr>
            </a:p>
          </p:txBody>
        </p:sp>
        <p:sp>
          <p:nvSpPr>
            <p:cNvPr id="59" name="Oval 35"/>
            <p:cNvSpPr>
              <a:spLocks noChangeArrowheads="1"/>
            </p:cNvSpPr>
            <p:nvPr/>
          </p:nvSpPr>
          <p:spPr bwMode="auto">
            <a:xfrm>
              <a:off x="567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J</a:t>
              </a:r>
              <a:endParaRPr lang="en-US" altLang="zh-CN">
                <a:latin typeface="Times New Roman" panose="02020603050405020304" pitchFamily="18" charset="0"/>
                <a:ea typeface="+mn-ea"/>
                <a:cs typeface="Times New Roman" panose="02020603050405020304" pitchFamily="18" charset="0"/>
              </a:endParaRPr>
            </a:p>
          </p:txBody>
        </p:sp>
        <p:cxnSp>
          <p:nvCxnSpPr>
            <p:cNvPr id="60" name="AutoShape 36"/>
            <p:cNvCxnSpPr>
              <a:cxnSpLocks noChangeShapeType="1"/>
              <a:stCxn id="46" idx="3"/>
              <a:endCxn id="47" idx="7"/>
            </p:cNvCxnSpPr>
            <p:nvPr/>
          </p:nvCxnSpPr>
          <p:spPr bwMode="auto">
            <a:xfrm flipH="1">
              <a:off x="4178" y="7309"/>
              <a:ext cx="874" cy="496"/>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1" name="AutoShape 37"/>
            <p:cNvCxnSpPr>
              <a:cxnSpLocks noChangeShapeType="1"/>
              <a:stCxn id="46" idx="4"/>
              <a:endCxn id="52" idx="0"/>
            </p:cNvCxnSpPr>
            <p:nvPr/>
          </p:nvCxnSpPr>
          <p:spPr bwMode="auto">
            <a:xfrm>
              <a:off x="5230" y="7383"/>
              <a:ext cx="9" cy="3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2" name="AutoShape 38"/>
            <p:cNvCxnSpPr>
              <a:cxnSpLocks noChangeShapeType="1"/>
              <a:stCxn id="46" idx="5"/>
              <a:endCxn id="53" idx="1"/>
            </p:cNvCxnSpPr>
            <p:nvPr/>
          </p:nvCxnSpPr>
          <p:spPr bwMode="auto">
            <a:xfrm>
              <a:off x="5407" y="7309"/>
              <a:ext cx="946" cy="52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3" name="AutoShape 39"/>
            <p:cNvCxnSpPr>
              <a:cxnSpLocks noChangeShapeType="1"/>
              <a:stCxn id="47" idx="3"/>
              <a:endCxn id="54" idx="0"/>
            </p:cNvCxnSpPr>
            <p:nvPr/>
          </p:nvCxnSpPr>
          <p:spPr bwMode="auto">
            <a:xfrm flipH="1">
              <a:off x="3470" y="8159"/>
              <a:ext cx="353" cy="50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4" name="AutoShape 40"/>
            <p:cNvCxnSpPr>
              <a:cxnSpLocks noChangeShapeType="1"/>
              <a:stCxn id="47" idx="5"/>
              <a:endCxn id="55" idx="0"/>
            </p:cNvCxnSpPr>
            <p:nvPr/>
          </p:nvCxnSpPr>
          <p:spPr bwMode="auto">
            <a:xfrm>
              <a:off x="4178" y="8159"/>
              <a:ext cx="345" cy="561"/>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5" name="AutoShape 41"/>
            <p:cNvCxnSpPr>
              <a:cxnSpLocks noChangeShapeType="1"/>
              <a:stCxn id="52" idx="4"/>
              <a:endCxn id="56" idx="0"/>
            </p:cNvCxnSpPr>
            <p:nvPr/>
          </p:nvCxnSpPr>
          <p:spPr bwMode="auto">
            <a:xfrm>
              <a:off x="5239" y="8247"/>
              <a:ext cx="7" cy="4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6" name="AutoShape 42"/>
            <p:cNvCxnSpPr>
              <a:cxnSpLocks noChangeShapeType="1"/>
              <a:stCxn id="53" idx="4"/>
              <a:endCxn id="57" idx="0"/>
            </p:cNvCxnSpPr>
            <p:nvPr/>
          </p:nvCxnSpPr>
          <p:spPr bwMode="auto">
            <a:xfrm>
              <a:off x="6531" y="8265"/>
              <a:ext cx="8" cy="470"/>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7" name="AutoShape 43"/>
            <p:cNvCxnSpPr>
              <a:cxnSpLocks noChangeShapeType="1"/>
              <a:stCxn id="55" idx="4"/>
              <a:endCxn id="58" idx="0"/>
            </p:cNvCxnSpPr>
            <p:nvPr/>
          </p:nvCxnSpPr>
          <p:spPr bwMode="auto">
            <a:xfrm flipH="1">
              <a:off x="4520" y="9222"/>
              <a:ext cx="3" cy="462"/>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68" name="AutoShape 44"/>
            <p:cNvCxnSpPr>
              <a:cxnSpLocks noChangeShapeType="1"/>
              <a:stCxn id="57" idx="3"/>
              <a:endCxn id="59" idx="0"/>
            </p:cNvCxnSpPr>
            <p:nvPr/>
          </p:nvCxnSpPr>
          <p:spPr bwMode="auto">
            <a:xfrm flipH="1">
              <a:off x="5925" y="9165"/>
              <a:ext cx="436"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69" name="Oval 45"/>
            <p:cNvSpPr>
              <a:spLocks noChangeArrowheads="1"/>
            </p:cNvSpPr>
            <p:nvPr/>
          </p:nvSpPr>
          <p:spPr bwMode="auto">
            <a:xfrm>
              <a:off x="6289"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K</a:t>
              </a:r>
              <a:endParaRPr lang="en-US" altLang="zh-CN">
                <a:latin typeface="Times New Roman" panose="02020603050405020304" pitchFamily="18" charset="0"/>
                <a:ea typeface="+mn-ea"/>
                <a:cs typeface="Times New Roman" panose="02020603050405020304" pitchFamily="18" charset="0"/>
              </a:endParaRPr>
            </a:p>
          </p:txBody>
        </p:sp>
        <p:sp>
          <p:nvSpPr>
            <p:cNvPr id="70" name="Oval 46"/>
            <p:cNvSpPr>
              <a:spLocks noChangeArrowheads="1"/>
            </p:cNvSpPr>
            <p:nvPr/>
          </p:nvSpPr>
          <p:spPr bwMode="auto">
            <a:xfrm>
              <a:off x="6923" y="9702"/>
              <a:ext cx="503" cy="504"/>
            </a:xfrm>
            <a:prstGeom prst="ellipse">
              <a:avLst/>
            </a:prstGeom>
            <a:solidFill>
              <a:srgbClr val="FFFFFF"/>
            </a:solidFill>
            <a:ln w="9525" algn="ctr">
              <a:solidFill>
                <a:srgbClr val="000000"/>
              </a:solidFill>
              <a:round/>
            </a:ln>
          </p:spPr>
          <p:txBody>
            <a:bodyPr lIns="0" tIns="0" rIns="0" bIns="0"/>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a:latin typeface="Times New Roman" panose="02020603050405020304" pitchFamily="18" charset="0"/>
                  <a:ea typeface="+mn-ea"/>
                  <a:cs typeface="Times New Roman" panose="02020603050405020304" pitchFamily="18" charset="0"/>
                </a:rPr>
                <a:t>L</a:t>
              </a:r>
              <a:endParaRPr lang="en-US" altLang="zh-CN">
                <a:latin typeface="Times New Roman" panose="02020603050405020304" pitchFamily="18" charset="0"/>
                <a:ea typeface="+mn-ea"/>
                <a:cs typeface="Times New Roman" panose="02020603050405020304" pitchFamily="18" charset="0"/>
              </a:endParaRPr>
            </a:p>
          </p:txBody>
        </p:sp>
        <p:cxnSp>
          <p:nvCxnSpPr>
            <p:cNvPr id="71" name="AutoShape 47"/>
            <p:cNvCxnSpPr>
              <a:cxnSpLocks noChangeShapeType="1"/>
              <a:stCxn id="57" idx="4"/>
              <a:endCxn id="69" idx="0"/>
            </p:cNvCxnSpPr>
            <p:nvPr/>
          </p:nvCxnSpPr>
          <p:spPr bwMode="auto">
            <a:xfrm>
              <a:off x="6539" y="9239"/>
              <a:ext cx="2" cy="463"/>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cxnSp>
          <p:nvCxnSpPr>
            <p:cNvPr id="72" name="AutoShape 48"/>
            <p:cNvCxnSpPr>
              <a:cxnSpLocks noChangeShapeType="1"/>
              <a:stCxn id="57" idx="5"/>
              <a:endCxn id="70" idx="0"/>
            </p:cNvCxnSpPr>
            <p:nvPr/>
          </p:nvCxnSpPr>
          <p:spPr bwMode="auto">
            <a:xfrm>
              <a:off x="6716" y="9165"/>
              <a:ext cx="459" cy="537"/>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73" name="Line 49"/>
            <p:cNvSpPr>
              <a:spLocks noChangeShapeType="1"/>
            </p:cNvSpPr>
            <p:nvPr/>
          </p:nvSpPr>
          <p:spPr bwMode="auto">
            <a:xfrm flipV="1">
              <a:off x="3425" y="7509"/>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4" name="Line 50"/>
            <p:cNvSpPr>
              <a:spLocks noChangeShapeType="1"/>
            </p:cNvSpPr>
            <p:nvPr/>
          </p:nvSpPr>
          <p:spPr bwMode="auto">
            <a:xfrm flipV="1">
              <a:off x="3417" y="8403"/>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5" name="Line 51"/>
            <p:cNvSpPr>
              <a:spLocks noChangeShapeType="1"/>
            </p:cNvSpPr>
            <p:nvPr/>
          </p:nvSpPr>
          <p:spPr bwMode="auto">
            <a:xfrm flipV="1">
              <a:off x="3417" y="9420"/>
              <a:ext cx="4672" cy="9"/>
            </a:xfrm>
            <a:prstGeom prst="line">
              <a:avLst/>
            </a:prstGeom>
            <a:noFill/>
            <a:ln w="3175">
              <a:solidFill>
                <a:srgbClr val="000000"/>
              </a:solidFill>
              <a:prstDash val="dash"/>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Text Box 52"/>
            <p:cNvSpPr txBox="1">
              <a:spLocks noChangeArrowheads="1"/>
            </p:cNvSpPr>
            <p:nvPr/>
          </p:nvSpPr>
          <p:spPr bwMode="auto">
            <a:xfrm>
              <a:off x="7561" y="7011"/>
              <a:ext cx="946" cy="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1</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7" name="Text Box 53"/>
            <p:cNvSpPr txBox="1">
              <a:spLocks noChangeArrowheads="1"/>
            </p:cNvSpPr>
            <p:nvPr/>
          </p:nvSpPr>
          <p:spPr bwMode="auto">
            <a:xfrm>
              <a:off x="7565" y="7830"/>
              <a:ext cx="942"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2</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8" name="Text Box 54"/>
            <p:cNvSpPr txBox="1">
              <a:spLocks noChangeArrowheads="1"/>
            </p:cNvSpPr>
            <p:nvPr/>
          </p:nvSpPr>
          <p:spPr bwMode="auto">
            <a:xfrm>
              <a:off x="7575" y="8787"/>
              <a:ext cx="889" cy="3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3</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sp>
          <p:nvSpPr>
            <p:cNvPr id="79" name="Text Box 55"/>
            <p:cNvSpPr txBox="1">
              <a:spLocks noChangeArrowheads="1"/>
            </p:cNvSpPr>
            <p:nvPr/>
          </p:nvSpPr>
          <p:spPr bwMode="auto">
            <a:xfrm>
              <a:off x="7571" y="9731"/>
              <a:ext cx="936" cy="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dirty="0">
                  <a:latin typeface="Times New Roman" panose="02020603050405020304" pitchFamily="18" charset="0"/>
                  <a:ea typeface="+mn-ea"/>
                  <a:cs typeface="Times New Roman" panose="02020603050405020304" pitchFamily="18" charset="0"/>
                </a:rPr>
                <a:t>第</a:t>
              </a:r>
              <a:r>
                <a:rPr lang="en-US" altLang="zh-CN" dirty="0">
                  <a:latin typeface="Times New Roman" panose="02020603050405020304" pitchFamily="18" charset="0"/>
                  <a:ea typeface="+mn-ea"/>
                  <a:cs typeface="Times New Roman" panose="02020603050405020304" pitchFamily="18" charset="0"/>
                </a:rPr>
                <a:t>4</a:t>
              </a:r>
              <a:r>
                <a:rPr lang="zh-CN" altLang="en-US" dirty="0">
                  <a:latin typeface="Times New Roman" panose="02020603050405020304" pitchFamily="18" charset="0"/>
                  <a:ea typeface="+mn-ea"/>
                  <a:cs typeface="Times New Roman" panose="02020603050405020304" pitchFamily="18" charset="0"/>
                </a:rPr>
                <a:t>层</a:t>
              </a:r>
              <a:endParaRPr lang="zh-CN" altLang="en-US" dirty="0">
                <a:latin typeface="Times New Roman" panose="02020603050405020304" pitchFamily="18" charset="0"/>
                <a:ea typeface="+mn-ea"/>
                <a:cs typeface="Times New Roman" panose="02020603050405020304" pitchFamily="18" charset="0"/>
              </a:endParaRPr>
            </a:p>
          </p:txBody>
        </p:sp>
      </p:grpSp>
      <p:cxnSp>
        <p:nvCxnSpPr>
          <p:cNvPr id="80" name="直接连接符 79"/>
          <p:cNvCxnSpPr/>
          <p:nvPr/>
        </p:nvCxnSpPr>
        <p:spPr>
          <a:xfrm>
            <a:off x="6227947" y="2422558"/>
            <a:ext cx="0" cy="3656460"/>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left)">
                                      <p:cBhvr>
                                        <p:cTn id="15" dur="500"/>
                                        <p:tgtEl>
                                          <p:spTgt spid="41"/>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wipe(left)">
                                      <p:cBhvr>
                                        <p:cTn id="19" dur="500"/>
                                        <p:tgtEl>
                                          <p:spTgt spid="80"/>
                                        </p:tgtEl>
                                      </p:cBhvr>
                                    </p:animEffect>
                                  </p:childTnLst>
                                </p:cTn>
                              </p:par>
                            </p:childTnLst>
                          </p:cTn>
                        </p:par>
                        <p:par>
                          <p:cTn id="20" fill="hold">
                            <p:stCondLst>
                              <p:cond delay="2000"/>
                            </p:stCondLst>
                            <p:childTnLst>
                              <p:par>
                                <p:cTn id="21" presetID="22" presetClass="entr" presetSubtype="1" fill="hold" nodeType="after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wipe(up)">
                                      <p:cBhvr>
                                        <p:cTn id="23"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Lst>
  </p:timing>
</p:sld>
</file>

<file path=ppt/tags/tag1.xml><?xml version="1.0" encoding="utf-8"?>
<p:tagLst xmlns:p="http://schemas.openxmlformats.org/presentationml/2006/main">
  <p:tag name="TIMING" val="|2.498|28.935"/>
</p:tagLst>
</file>

<file path=ppt/tags/tag10.xml><?xml version="1.0" encoding="utf-8"?>
<p:tagLst xmlns:p="http://schemas.openxmlformats.org/presentationml/2006/main">
  <p:tag name="TIMING" val="|2.498|28.935"/>
</p:tagLst>
</file>

<file path=ppt/tags/tag11.xml><?xml version="1.0" encoding="utf-8"?>
<p:tagLst xmlns:p="http://schemas.openxmlformats.org/presentationml/2006/main">
  <p:tag name="TIMING" val="|2.498|28.935"/>
</p:tagLst>
</file>

<file path=ppt/tags/tag12.xml><?xml version="1.0" encoding="utf-8"?>
<p:tagLst xmlns:p="http://schemas.openxmlformats.org/presentationml/2006/main">
  <p:tag name="TIMING" val="|2.498|28.935"/>
</p:tagLst>
</file>

<file path=ppt/tags/tag13.xml><?xml version="1.0" encoding="utf-8"?>
<p:tagLst xmlns:p="http://schemas.openxmlformats.org/presentationml/2006/main">
  <p:tag name="TIMING" val="|2.498|28.935"/>
</p:tagLst>
</file>

<file path=ppt/tags/tag14.xml><?xml version="1.0" encoding="utf-8"?>
<p:tagLst xmlns:p="http://schemas.openxmlformats.org/presentationml/2006/main">
  <p:tag name="TIMING" val="|2.498|28.935"/>
</p:tagLst>
</file>

<file path=ppt/tags/tag15.xml><?xml version="1.0" encoding="utf-8"?>
<p:tagLst xmlns:p="http://schemas.openxmlformats.org/presentationml/2006/main">
  <p:tag name="TIMING" val="|2.498|28.935"/>
</p:tagLst>
</file>

<file path=ppt/tags/tag16.xml><?xml version="1.0" encoding="utf-8"?>
<p:tagLst xmlns:p="http://schemas.openxmlformats.org/presentationml/2006/main">
  <p:tag name="TIMING" val="|2.498|28.935"/>
</p:tagLst>
</file>

<file path=ppt/tags/tag17.xml><?xml version="1.0" encoding="utf-8"?>
<p:tagLst xmlns:p="http://schemas.openxmlformats.org/presentationml/2006/main">
  <p:tag name="TIMING" val="|39.39"/>
</p:tagLst>
</file>

<file path=ppt/tags/tag18.xml><?xml version="1.0" encoding="utf-8"?>
<p:tagLst xmlns:p="http://schemas.openxmlformats.org/presentationml/2006/main">
  <p:tag name="TIMING" val="|39.39"/>
</p:tagLst>
</file>

<file path=ppt/tags/tag19.xml><?xml version="1.0" encoding="utf-8"?>
<p:tagLst xmlns:p="http://schemas.openxmlformats.org/presentationml/2006/main">
  <p:tag name="TIMING" val="|52.27"/>
</p:tagLst>
</file>

<file path=ppt/tags/tag2.xml><?xml version="1.0" encoding="utf-8"?>
<p:tagLst xmlns:p="http://schemas.openxmlformats.org/presentationml/2006/main">
  <p:tag name="TIMING" val="|2.498|28.935"/>
</p:tagLst>
</file>

<file path=ppt/tags/tag20.xml><?xml version="1.0" encoding="utf-8"?>
<p:tagLst xmlns:p="http://schemas.openxmlformats.org/presentationml/2006/main">
  <p:tag name="TIMING" val="|52.27"/>
</p:tagLst>
</file>

<file path=ppt/tags/tag21.xml><?xml version="1.0" encoding="utf-8"?>
<p:tagLst xmlns:p="http://schemas.openxmlformats.org/presentationml/2006/main">
  <p:tag name="TIMING" val="|52.27"/>
</p:tagLst>
</file>

<file path=ppt/tags/tag22.xml><?xml version="1.0" encoding="utf-8"?>
<p:tagLst xmlns:p="http://schemas.openxmlformats.org/presentationml/2006/main">
  <p:tag name="TIMING" val="|2.498|28.935"/>
</p:tagLst>
</file>

<file path=ppt/tags/tag23.xml><?xml version="1.0" encoding="utf-8"?>
<p:tagLst xmlns:p="http://schemas.openxmlformats.org/presentationml/2006/main">
  <p:tag name="TIMING" val="|2.498|28.935"/>
</p:tagLst>
</file>

<file path=ppt/tags/tag3.xml><?xml version="1.0" encoding="utf-8"?>
<p:tagLst xmlns:p="http://schemas.openxmlformats.org/presentationml/2006/main">
  <p:tag name="TIMING" val="|2.498|28.935"/>
</p:tagLst>
</file>

<file path=ppt/tags/tag4.xml><?xml version="1.0" encoding="utf-8"?>
<p:tagLst xmlns:p="http://schemas.openxmlformats.org/presentationml/2006/main">
  <p:tag name="TIMING" val="|2.498|28.935"/>
</p:tagLst>
</file>

<file path=ppt/tags/tag5.xml><?xml version="1.0" encoding="utf-8"?>
<p:tagLst xmlns:p="http://schemas.openxmlformats.org/presentationml/2006/main">
  <p:tag name="TIMING" val="|2.498|28.935"/>
</p:tagLst>
</file>

<file path=ppt/tags/tag6.xml><?xml version="1.0" encoding="utf-8"?>
<p:tagLst xmlns:p="http://schemas.openxmlformats.org/presentationml/2006/main">
  <p:tag name="TIMING" val="|2.498|28.935"/>
</p:tagLst>
</file>

<file path=ppt/tags/tag7.xml><?xml version="1.0" encoding="utf-8"?>
<p:tagLst xmlns:p="http://schemas.openxmlformats.org/presentationml/2006/main">
  <p:tag name="TIMING" val="|2.498|28.935"/>
</p:tagLst>
</file>

<file path=ppt/tags/tag8.xml><?xml version="1.0" encoding="utf-8"?>
<p:tagLst xmlns:p="http://schemas.openxmlformats.org/presentationml/2006/main">
  <p:tag name="TIMING" val="|2.498|28.935"/>
</p:tagLst>
</file>

<file path=ppt/tags/tag9.xml><?xml version="1.0" encoding="utf-8"?>
<p:tagLst xmlns:p="http://schemas.openxmlformats.org/presentationml/2006/main">
  <p:tag name="TIMING" val="|2.498|28.93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12126</Words>
  <Application>WPS 演示</Application>
  <PresentationFormat>Custom</PresentationFormat>
  <Paragraphs>1450</Paragraphs>
  <Slides>69</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69</vt:i4>
      </vt:variant>
    </vt:vector>
  </HeadingPairs>
  <TitlesOfParts>
    <vt:vector size="79" baseType="lpstr">
      <vt:lpstr>Arial</vt:lpstr>
      <vt:lpstr>宋体</vt:lpstr>
      <vt:lpstr>Wingdings</vt:lpstr>
      <vt:lpstr>Verdana</vt:lpstr>
      <vt:lpstr>Times New Roman</vt:lpstr>
      <vt:lpstr>微软雅黑</vt:lpstr>
      <vt:lpstr>Arial Unicode MS</vt:lpstr>
      <vt:lpstr>Calibri</vt:lpstr>
      <vt:lpstr>Symbol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徐君</cp:lastModifiedBy>
  <cp:revision>121</cp:revision>
  <dcterms:created xsi:type="dcterms:W3CDTF">2018-08-22T12:15:00Z</dcterms:created>
  <dcterms:modified xsi:type="dcterms:W3CDTF">2020-05-08T06:03:32Z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2052-11.3.0.9221</vt:lpwstr>
  </property>
</Properties>
</file>

<file path=docProps/thumbnail.jpeg>
</file>